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700B27-DE4C-4B9E-BB11-B9027034A00F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E0D914D-B099-4142-A885-11F27671514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8411" y="2770728"/>
            <a:ext cx="7772400" cy="1463040"/>
          </a:xfrm>
        </p:spPr>
        <p:txBody>
          <a:bodyPr/>
          <a:lstStyle/>
          <a:p>
            <a:pPr algn="ctr"/>
            <a:r>
              <a:rPr lang="pt-BR" dirty="0"/>
              <a:t>BENEFÍCIOS E SERVIÇOS </a:t>
            </a:r>
            <a:r>
              <a:rPr lang="pt-BR" dirty="0" smtClean="0"/>
              <a:t>SOCIAIS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8144" y="5498598"/>
            <a:ext cx="5902667" cy="412806"/>
          </a:xfrm>
        </p:spPr>
        <p:txBody>
          <a:bodyPr/>
          <a:lstStyle/>
          <a:p>
            <a:pPr algn="r"/>
            <a:r>
              <a:rPr lang="pt-BR" dirty="0" smtClean="0"/>
              <a:t>PROFESSOR: ALEXSANDRO ANDRADE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Quanto à sua natureza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9" y="2084832"/>
            <a:ext cx="9720071" cy="40233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pt-BR" dirty="0"/>
              <a:t>Benefícios não monetários: são os benefícios não financeiros oferecidos na forma de serviços, </a:t>
            </a:r>
            <a:r>
              <a:rPr lang="pt-BR" dirty="0" smtClean="0"/>
              <a:t>vantagens </a:t>
            </a:r>
            <a:r>
              <a:rPr lang="pt-BR" dirty="0"/>
              <a:t>ou facilidades para os usuários, como: </a:t>
            </a:r>
            <a:endParaRPr lang="pt-BR" dirty="0" smtClean="0"/>
          </a:p>
          <a:p>
            <a:r>
              <a:rPr lang="pt-BR" dirty="0" smtClean="0"/>
              <a:t>– </a:t>
            </a:r>
            <a:r>
              <a:rPr lang="pt-BR" dirty="0"/>
              <a:t>Refeitório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– Assistência médico-hospitalar. </a:t>
            </a:r>
            <a:endParaRPr lang="pt-BR" dirty="0" smtClean="0"/>
          </a:p>
          <a:p>
            <a:r>
              <a:rPr lang="pt-BR" dirty="0" smtClean="0"/>
              <a:t>– </a:t>
            </a:r>
            <a:r>
              <a:rPr lang="pt-BR" dirty="0"/>
              <a:t>Assistência odontológica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– </a:t>
            </a:r>
            <a:r>
              <a:rPr lang="pt-BR" dirty="0"/>
              <a:t>Serviço social e aconselhamento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– </a:t>
            </a:r>
            <a:r>
              <a:rPr lang="pt-BR" dirty="0"/>
              <a:t>Clube ou grêmio. </a:t>
            </a:r>
            <a:endParaRPr lang="pt-BR" dirty="0" smtClean="0"/>
          </a:p>
          <a:p>
            <a:r>
              <a:rPr lang="pt-BR" dirty="0" smtClean="0"/>
              <a:t>– </a:t>
            </a:r>
            <a:r>
              <a:rPr lang="pt-BR" dirty="0"/>
              <a:t>Transporte da residência para a empresa e vice- -versa. </a:t>
            </a:r>
            <a:endParaRPr lang="pt-BR" dirty="0" smtClean="0"/>
          </a:p>
          <a:p>
            <a:r>
              <a:rPr lang="pt-BR" dirty="0" smtClean="0"/>
              <a:t>– </a:t>
            </a:r>
            <a:r>
              <a:rPr lang="pt-BR" dirty="0"/>
              <a:t>Horário móvel ou flexível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375" y="5076211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quanto aos seus 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4580" y="1886755"/>
            <a:ext cx="10615150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Benefícios assistenciais: são benefícios que visam a prover o funcionário e sua família de condições de segurança e previdência em casos de imprevistos ou emergências, muitas vezes, fora de seu controle ou de sua </a:t>
            </a:r>
            <a:r>
              <a:rPr lang="pt-BR" dirty="0" smtClean="0"/>
              <a:t>vontade.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/>
              <a:t>Benefícios recreativos: são os serviços e benefícios que visam a proporcionar ao funcionário condições físicas e psicológicas de repouso, diversão, </a:t>
            </a:r>
            <a:r>
              <a:rPr lang="pt-BR" dirty="0" smtClean="0"/>
              <a:t>recreação</a:t>
            </a:r>
            <a:r>
              <a:rPr lang="pt-BR" dirty="0"/>
              <a:t>, higiene mental ou </a:t>
            </a:r>
            <a:r>
              <a:rPr lang="pt-BR" dirty="0" smtClean="0"/>
              <a:t>lazer.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/>
              <a:t>Planos supletivos: são serviços e benefícios que </a:t>
            </a:r>
            <a:r>
              <a:rPr lang="pt-BR" dirty="0" smtClean="0"/>
              <a:t>visam </a:t>
            </a:r>
            <a:r>
              <a:rPr lang="pt-BR" dirty="0"/>
              <a:t>a proporcionar aos funcionários certas </a:t>
            </a:r>
            <a:r>
              <a:rPr lang="pt-BR" dirty="0" smtClean="0"/>
              <a:t>facilidades</a:t>
            </a:r>
            <a:r>
              <a:rPr lang="pt-BR" dirty="0"/>
              <a:t>, conveniências e utilidades para melhorar a qualidade de </a:t>
            </a:r>
            <a:r>
              <a:rPr lang="pt-BR" dirty="0" smtClean="0"/>
              <a:t>vida.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DOS PLANOS DE BENEFÍCIOS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Objetivos </a:t>
            </a:r>
            <a:r>
              <a:rPr lang="pt-BR" dirty="0" smtClean="0"/>
              <a:t>individuais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/>
              <a:t>Objetivos </a:t>
            </a:r>
            <a:r>
              <a:rPr lang="pt-BR" dirty="0" smtClean="0"/>
              <a:t>econômicos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/>
              <a:t>Objetivos sociais - Os benefícios procuram preencher deficiências, </a:t>
            </a:r>
            <a:r>
              <a:rPr lang="pt-BR" dirty="0" smtClean="0"/>
              <a:t>lacunas </a:t>
            </a:r>
            <a:r>
              <a:rPr lang="pt-BR" dirty="0"/>
              <a:t>ou carências da previdência social, do sistema </a:t>
            </a:r>
            <a:r>
              <a:rPr lang="pt-BR" dirty="0" smtClean="0"/>
              <a:t>educacional </a:t>
            </a:r>
            <a:r>
              <a:rPr lang="pt-BR" dirty="0"/>
              <a:t>e dos demais serviços prestados pelo governo ou pela comunidade, </a:t>
            </a:r>
            <a:r>
              <a:rPr lang="pt-BR" dirty="0" smtClean="0"/>
              <a:t>como </a:t>
            </a:r>
            <a:r>
              <a:rPr lang="pt-BR" dirty="0"/>
              <a:t>transporte, segurança, </a:t>
            </a:r>
            <a:r>
              <a:rPr lang="pt-BR" dirty="0" smtClean="0"/>
              <a:t>etc.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planos de benefícios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938269"/>
            <a:ext cx="10644131" cy="43594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S</a:t>
            </a:r>
            <a:r>
              <a:rPr lang="pt-BR" dirty="0" smtClean="0"/>
              <a:t>ão </a:t>
            </a:r>
            <a:r>
              <a:rPr lang="pt-BR" dirty="0"/>
              <a:t>planejados e desenhados para ajudar o </a:t>
            </a:r>
            <a:r>
              <a:rPr lang="pt-BR" dirty="0" smtClean="0"/>
              <a:t>funcionário </a:t>
            </a:r>
            <a:r>
              <a:rPr lang="pt-BR" dirty="0"/>
              <a:t>em </a:t>
            </a:r>
            <a:r>
              <a:rPr lang="pt-BR" dirty="0" smtClean="0"/>
              <a:t>três </a:t>
            </a:r>
            <a:r>
              <a:rPr lang="pt-BR" dirty="0"/>
              <a:t>diferentes áreas de sua </a:t>
            </a:r>
            <a:r>
              <a:rPr lang="pt-BR" dirty="0" smtClean="0"/>
              <a:t>vida: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/>
              <a:t>1. No cargo: envolvendo gratificações, prêmios de produção, seguro de vida, etc.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2</a:t>
            </a:r>
            <a:r>
              <a:rPr lang="pt-BR" dirty="0"/>
              <a:t>. Fora do cargo, mas dentro da organização: </a:t>
            </a:r>
            <a:r>
              <a:rPr lang="pt-BR" dirty="0" smtClean="0"/>
              <a:t>envolvendo </a:t>
            </a:r>
            <a:r>
              <a:rPr lang="pt-BR" dirty="0"/>
              <a:t>refeitório, cantina, lazer, transporte, agência bancária, etc.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3</a:t>
            </a:r>
            <a:r>
              <a:rPr lang="pt-BR" dirty="0"/>
              <a:t>. Fora da organização: na comunidade, envolvendo recreação, atividades esportivas e comunitárias, etc.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Enquanto </a:t>
            </a:r>
            <a:r>
              <a:rPr lang="pt-BR" dirty="0"/>
              <a:t>o salário está relacionado com o cargo, os benefícios estão relacionados com o fato de a pessoa ser funcionária da </a:t>
            </a:r>
            <a:r>
              <a:rPr lang="pt-BR" dirty="0" smtClean="0"/>
              <a:t>organização.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287" y="5033466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PREVIDÊNCIA SOCIAL E PREVIDÊNCIA PRIVADA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 Previdência Social depende de contribuições dos empregados e das empresas, com base na folha de </a:t>
            </a:r>
            <a:r>
              <a:rPr lang="pt-BR" dirty="0" smtClean="0"/>
              <a:t>pagamentos </a:t>
            </a:r>
            <a:r>
              <a:rPr lang="pt-BR" dirty="0"/>
              <a:t>a fim de oferecer benefícios a aposentados e pensionistas. O valor da aposentadoria é calculado pelo INSS com base nos 36 últimos salários de </a:t>
            </a:r>
            <a:r>
              <a:rPr lang="pt-BR" dirty="0" smtClean="0"/>
              <a:t>contribuição </a:t>
            </a:r>
            <a:r>
              <a:rPr lang="pt-BR" dirty="0"/>
              <a:t>do segurado, que é a base do recolhimento mensal para a Previdência. O governo pretende esticar esse período para 120 meses, o que deve achatar ainda mais o benefício inicial, que já é pequeno. Para obter uma renda superior, será preciso optar por uma </a:t>
            </a:r>
            <a:r>
              <a:rPr lang="pt-BR" dirty="0" smtClean="0"/>
              <a:t>previdência </a:t>
            </a:r>
            <a:r>
              <a:rPr lang="pt-BR" dirty="0"/>
              <a:t>privada que proporcione uma aposentadoria complementar à previdência </a:t>
            </a:r>
            <a:r>
              <a:rPr lang="pt-BR" dirty="0" smtClean="0"/>
              <a:t>social.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287" y="5033466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PLANOS DE PREVIDÊNCIA PRIVADA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73876"/>
            <a:ext cx="9720071" cy="40233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Os planos de previdência privada baseiam-se em contribuições feitas de modo mensal ou periódico </a:t>
            </a:r>
            <a:r>
              <a:rPr lang="pt-BR" dirty="0" smtClean="0"/>
              <a:t>durante </a:t>
            </a:r>
            <a:r>
              <a:rPr lang="pt-BR" dirty="0"/>
              <a:t>vários anos que constituem um montante </a:t>
            </a:r>
            <a:r>
              <a:rPr lang="pt-BR" dirty="0" smtClean="0"/>
              <a:t>acumulado </a:t>
            </a:r>
            <a:r>
              <a:rPr lang="pt-BR" dirty="0"/>
              <a:t>em nome do participante, o qual funciona como um bolo que servirá de capital suficiente para pagar os benefícios futuros: um valor mensal a título de pensão ao beneficiário. O capital é atualizado pela inflação (</a:t>
            </a:r>
            <a:r>
              <a:rPr lang="pt-BR" dirty="0" smtClean="0"/>
              <a:t>correção </a:t>
            </a:r>
            <a:r>
              <a:rPr lang="pt-BR" dirty="0"/>
              <a:t>monetária) e remunerado com juros. Todo plano de previdência envolve duas fases distintas: a fase em que o plano recebe as contribuições do participante (e/ou da empresa) para formar as reservas de capital; e a fase em que o plano paga um benefício mensal ao </a:t>
            </a:r>
            <a:r>
              <a:rPr lang="pt-BR" dirty="0" smtClean="0"/>
              <a:t>participante </a:t>
            </a:r>
            <a:r>
              <a:rPr lang="pt-BR" dirty="0"/>
              <a:t>na forma de complementação da </a:t>
            </a:r>
            <a:r>
              <a:rPr lang="pt-BR" dirty="0" smtClean="0"/>
              <a:t>aposentadoria</a:t>
            </a:r>
            <a:r>
              <a:rPr lang="pt-BR" dirty="0"/>
              <a:t>, desde o início do período contratado até o final de sua vida ou até o final do período contratado.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2130" y="801440"/>
            <a:ext cx="9727900" cy="56508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BENEFÍCIOS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9" y="1976907"/>
            <a:ext cx="9720071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Benefícios são regalias e vantagens </a:t>
            </a:r>
            <a:r>
              <a:rPr lang="pt-BR" dirty="0" smtClean="0"/>
              <a:t>concedidas pelas organizações, a título de </a:t>
            </a:r>
            <a:r>
              <a:rPr lang="pt-BR" dirty="0"/>
              <a:t>pagamento adicional dos salários, a todos ou a parte de seus colaboradores. Constituem, geralmente, um pacote que faz parte </a:t>
            </a:r>
            <a:r>
              <a:rPr lang="pt-BR" dirty="0" smtClean="0"/>
              <a:t>integrante </a:t>
            </a:r>
            <a:r>
              <a:rPr lang="pt-BR" dirty="0"/>
              <a:t>da remuneração do pessoal. Os benefícios e serviços sociais incluem uma variedade de facilidades e vantagens oferecidas pela organização, como </a:t>
            </a:r>
            <a:r>
              <a:rPr lang="pt-BR" dirty="0" smtClean="0"/>
              <a:t>assistência </a:t>
            </a:r>
            <a:r>
              <a:rPr lang="pt-BR" dirty="0"/>
              <a:t>médico-hospitalar, seguro de vida, alimentação subsidiada, transporte, pagamento de tempo não </a:t>
            </a:r>
            <a:r>
              <a:rPr lang="pt-BR" dirty="0" smtClean="0"/>
              <a:t>trabalhado</a:t>
            </a:r>
            <a:r>
              <a:rPr lang="pt-BR" dirty="0"/>
              <a:t>, plano de previdência privada, etc. </a:t>
            </a: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BENEFÍCIOS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No caso de pessoal de nível mais elevado, chegam a incluir automóvel (desde o leasing de veículo até o pagamento de todas as despesas, inclusive motorista), casa, escola para os filhos, clube para toda a família, passagens e estadas no período de férias, cartões de crédito e planos especiais de saúde e seguro de vida</a:t>
            </a:r>
            <a:r>
              <a:rPr lang="pt-BR" dirty="0" smtClean="0"/>
              <a:t>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 </a:t>
            </a:r>
            <a:r>
              <a:rPr lang="pt-BR" dirty="0"/>
              <a:t>Na verdade, os benefícios, além do aspecto pecuniário ou financeiro, servem para livrar os colaboradores de uma série de transtornos, como busca de meios de transporte até a companhia ou a procura de restaurantes onde se alimentar no intervalo das refeições.</a:t>
            </a: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79572" y="339552"/>
            <a:ext cx="4041417" cy="640481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BENEFÍCIOS SOCIAIS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Há uma variedade de benefícios sociais, o que </a:t>
            </a:r>
            <a:r>
              <a:rPr lang="pt-BR" dirty="0" smtClean="0"/>
              <a:t>dificulta</a:t>
            </a:r>
            <a:r>
              <a:rPr lang="pt-BR" dirty="0"/>
              <a:t>, até certo ponto, uma classificação adequada.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De </a:t>
            </a:r>
            <a:r>
              <a:rPr lang="pt-BR" dirty="0"/>
              <a:t>modo geral, os benefícios sociais podem ser </a:t>
            </a:r>
            <a:r>
              <a:rPr lang="pt-BR" dirty="0" smtClean="0"/>
              <a:t>classificados </a:t>
            </a:r>
            <a:r>
              <a:rPr lang="pt-BR" dirty="0"/>
              <a:t>quanto à exigibilidade legal, quanto à natureza e quanto aos objetivos.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Quanto à exigência legal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918952"/>
            <a:ext cx="10399433" cy="47136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pt-BR" dirty="0"/>
              <a:t>Benefícios legais: são benefícios exigidos pela </a:t>
            </a:r>
            <a:r>
              <a:rPr lang="pt-BR" dirty="0" smtClean="0"/>
              <a:t>legislação </a:t>
            </a:r>
            <a:r>
              <a:rPr lang="pt-BR" dirty="0"/>
              <a:t>trabalhista ou previdenciária ou ainda por convenção coletiva entre sindicatos. </a:t>
            </a:r>
            <a:r>
              <a:rPr lang="pt-BR" dirty="0" smtClean="0"/>
              <a:t>Os </a:t>
            </a:r>
            <a:r>
              <a:rPr lang="pt-BR" dirty="0"/>
              <a:t>principais benefícios legais são: </a:t>
            </a: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Férias. 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13º salário. 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Aposentadoria. 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Seguro de acidentes do trabalho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– Auxílio-doença. 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Salário-família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– Salário-maternidade.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IMPORTANTE!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000" dirty="0"/>
              <a:t>Alguns desses benefícios são pagos pela organização, enquanto outros são pagos pelos órgãos </a:t>
            </a:r>
            <a:r>
              <a:rPr lang="pt-BR" sz="3000" dirty="0" smtClean="0"/>
              <a:t>previdenciário.</a:t>
            </a:r>
            <a:endParaRPr lang="pt-BR" sz="3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Benefícios espontâneos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918952"/>
            <a:ext cx="10541100" cy="46621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São </a:t>
            </a:r>
            <a:r>
              <a:rPr lang="pt-BR" dirty="0"/>
              <a:t>concedidos por mera liberalidade das empresas, já que não são exigidos por lei nem por negociação coletiva. São também chamados benefícios marginais </a:t>
            </a:r>
            <a:r>
              <a:rPr lang="pt-BR" dirty="0" smtClean="0"/>
              <a:t>ou </a:t>
            </a:r>
            <a:r>
              <a:rPr lang="pt-BR" dirty="0"/>
              <a:t>benefícios voluntários. </a:t>
            </a:r>
            <a:r>
              <a:rPr lang="pt-BR" dirty="0" smtClean="0"/>
              <a:t>Incluem:</a:t>
            </a:r>
            <a:endParaRPr lang="pt-BR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Gratificações.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Refeições subsidiadas.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Transporte subsidiado.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Seguro de vida em grupo.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Empréstimos.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b="1" dirty="0">
                <a:solidFill>
                  <a:srgbClr val="FF0000"/>
                </a:solidFill>
              </a:rPr>
              <a:t>Assistência médico-hospitalar diferenciada </a:t>
            </a:r>
            <a:r>
              <a:rPr lang="pt-BR" b="1" dirty="0" smtClean="0">
                <a:solidFill>
                  <a:srgbClr val="FF0000"/>
                </a:solidFill>
              </a:rPr>
              <a:t>mediante </a:t>
            </a:r>
            <a:r>
              <a:rPr lang="pt-BR" b="1" dirty="0">
                <a:solidFill>
                  <a:srgbClr val="FF0000"/>
                </a:solidFill>
              </a:rPr>
              <a:t>convênio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– Complementação de aposentadoria ou planos de seguridade </a:t>
            </a:r>
            <a:r>
              <a:rPr lang="pt-BR" b="1" dirty="0" smtClean="0">
                <a:solidFill>
                  <a:srgbClr val="FF0000"/>
                </a:solidFill>
              </a:rPr>
              <a:t>social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Quanto à sua natureza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Benefícios monetários: são os concedidos em </a:t>
            </a:r>
            <a:r>
              <a:rPr lang="pt-BR" dirty="0" smtClean="0"/>
              <a:t>dinheiro</a:t>
            </a:r>
            <a:r>
              <a:rPr lang="pt-BR" dirty="0"/>
              <a:t>, geralmente incluídos na folha de pato e gerando encargos sociais decorrentes. Os </a:t>
            </a:r>
            <a:r>
              <a:rPr lang="pt-BR" dirty="0" smtClean="0"/>
              <a:t>principais </a:t>
            </a:r>
            <a:r>
              <a:rPr lang="pt-BR" dirty="0"/>
              <a:t>benefícios financeiros são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– Férias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– 13º salário. </a:t>
            </a:r>
            <a:endParaRPr lang="pt-BR" dirty="0" smtClean="0"/>
          </a:p>
          <a:p>
            <a:r>
              <a:rPr lang="pt-BR" dirty="0" smtClean="0"/>
              <a:t>– </a:t>
            </a:r>
            <a:r>
              <a:rPr lang="pt-BR" dirty="0"/>
              <a:t>Gratificações. </a:t>
            </a:r>
            <a:endParaRPr lang="pt-BR" dirty="0" smtClean="0"/>
          </a:p>
          <a:p>
            <a:r>
              <a:rPr lang="pt-BR" dirty="0" smtClean="0"/>
              <a:t>– </a:t>
            </a:r>
            <a:r>
              <a:rPr lang="pt-BR" dirty="0"/>
              <a:t>Complementação do salário nos afastamentos prolongados por </a:t>
            </a:r>
            <a:r>
              <a:rPr lang="pt-BR" dirty="0" smtClean="0"/>
              <a:t>doença.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5962</Words>
  <Application>WPS Presentation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Integral</vt:lpstr>
      <vt:lpstr>BENEFÍCIOS E SERVIÇOS SOCIAIS</vt:lpstr>
      <vt:lpstr>CONCEITO DE BENEFÍCIOS </vt:lpstr>
      <vt:lpstr>CONCEITO DE BENEFÍCIOS </vt:lpstr>
      <vt:lpstr>PowerPoint 演示文稿</vt:lpstr>
      <vt:lpstr>TIPOS DE BENEFÍCIOS SOCIAIS </vt:lpstr>
      <vt:lpstr>Quanto à exigência legal</vt:lpstr>
      <vt:lpstr>IMPORTANTE!</vt:lpstr>
      <vt:lpstr>Benefícios espontâneos</vt:lpstr>
      <vt:lpstr>Quanto à sua natureza </vt:lpstr>
      <vt:lpstr>Quanto à sua natureza </vt:lpstr>
      <vt:lpstr>quanto aos seus objetivos</vt:lpstr>
      <vt:lpstr>OBJETIVOS DOS PLANOS DE BENEFÍCIOS</vt:lpstr>
      <vt:lpstr>planos de benefícios sociais</vt:lpstr>
      <vt:lpstr>PREVIDÊNCIA SOCIAL E PREVIDÊNCIA PRIVADA</vt:lpstr>
      <vt:lpstr>PLANOS DE PREVIDÊNCIA PRIVADA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BENEFÍCIOS E SERVIÇOS SOCIAIS</dc:title>
  <dc:creator>Windows</dc:creator>
  <cp:lastModifiedBy>usuario</cp:lastModifiedBy>
  <cp:revision>5</cp:revision>
  <dcterms:created xsi:type="dcterms:W3CDTF">2021-05-12T12:31:00Z</dcterms:created>
  <dcterms:modified xsi:type="dcterms:W3CDTF">2021-05-18T22:18:04Z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1046-11.2.0.10132</vt:lpwstr>
  </property>
</Properties>
</file>