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32"/>
  </p:handoutMasterIdLst>
  <p:sldIdLst>
    <p:sldId id="293" r:id="rId3"/>
    <p:sldId id="285" r:id="rId5"/>
    <p:sldId id="286" r:id="rId6"/>
    <p:sldId id="274" r:id="rId7"/>
    <p:sldId id="287" r:id="rId8"/>
    <p:sldId id="275" r:id="rId9"/>
    <p:sldId id="276" r:id="rId10"/>
    <p:sldId id="277" r:id="rId11"/>
    <p:sldId id="278" r:id="rId12"/>
    <p:sldId id="288" r:id="rId13"/>
    <p:sldId id="279" r:id="rId14"/>
    <p:sldId id="289" r:id="rId15"/>
    <p:sldId id="280" r:id="rId16"/>
    <p:sldId id="290" r:id="rId17"/>
    <p:sldId id="281" r:id="rId18"/>
    <p:sldId id="282" r:id="rId19"/>
    <p:sldId id="291" r:id="rId20"/>
    <p:sldId id="292" r:id="rId21"/>
    <p:sldId id="272" r:id="rId22"/>
    <p:sldId id="294" r:id="rId23"/>
    <p:sldId id="301" r:id="rId24"/>
    <p:sldId id="296" r:id="rId25"/>
    <p:sldId id="297" r:id="rId26"/>
    <p:sldId id="298" r:id="rId27"/>
    <p:sldId id="299" r:id="rId28"/>
    <p:sldId id="300" r:id="rId29"/>
    <p:sldId id="302" r:id="rId30"/>
    <p:sldId id="303" r:id="rId31"/>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C89EF96-8CEA-46FF-86C4-4CE0E76098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4" autoAdjust="0"/>
    <p:restoredTop sz="94706" autoAdjust="0"/>
  </p:normalViewPr>
  <p:slideViewPr>
    <p:cSldViewPr snapToGrid="0">
      <p:cViewPr varScale="1">
        <p:scale>
          <a:sx n="74" d="100"/>
          <a:sy n="74" d="100"/>
        </p:scale>
        <p:origin x="576" y="7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2" d="100"/>
          <a:sy n="72" d="100"/>
        </p:scale>
        <p:origin x="4146" y="7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B88B9B7-6BD6-4242-A4F6-224583E9BB18}" type="datetime1">
              <a:rPr lang="pt-BR" smtClean="0"/>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pt-BR" smtClean="0"/>
            </a:fld>
            <a:endParaRPr lang="pt-BR"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D84F729-B429-487C-A996-6CE0DFB53855}" type="datetime1">
              <a:rPr lang="pt-BR" noProof="0" smtClean="0"/>
            </a:fld>
            <a:endParaRPr lang="pt-BR" noProof="0" dirty="0"/>
          </a:p>
        </p:txBody>
      </p:sp>
      <p:sp>
        <p:nvSpPr>
          <p:cNvPr id="4" name="Espaço reservado para 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dirty="0"/>
          </a:p>
        </p:txBody>
      </p:sp>
      <p:sp>
        <p:nvSpPr>
          <p:cNvPr id="5" name="Espaço reservado para anotaçõe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pt-BR" noProof="0" dirty="0" smtClean="0"/>
              <a:t>Clique para editar o texto Mestre</a:t>
            </a:r>
            <a:endParaRPr lang="pt-BR" noProof="0" dirty="0" smtClean="0"/>
          </a:p>
          <a:p>
            <a:pPr lvl="1" rtl="0"/>
            <a:r>
              <a:rPr lang="pt-BR" noProof="0" dirty="0" smtClean="0"/>
              <a:t>Segundo nível</a:t>
            </a:r>
            <a:endParaRPr lang="pt-BR" noProof="0" dirty="0" smtClean="0"/>
          </a:p>
          <a:p>
            <a:pPr lvl="2" rtl="0"/>
            <a:r>
              <a:rPr lang="pt-BR" noProof="0" dirty="0" smtClean="0"/>
              <a:t>Terceiro nível</a:t>
            </a:r>
            <a:endParaRPr lang="pt-BR" noProof="0" dirty="0" smtClean="0"/>
          </a:p>
          <a:p>
            <a:pPr lvl="3" rtl="0"/>
            <a:r>
              <a:rPr lang="pt-BR" noProof="0" dirty="0" smtClean="0"/>
              <a:t>Quarto nível</a:t>
            </a:r>
            <a:endParaRPr lang="pt-BR" noProof="0" dirty="0" smtClean="0"/>
          </a:p>
          <a:p>
            <a:pPr lvl="4" rtl="0"/>
            <a:r>
              <a:rPr lang="pt-BR" noProof="0" dirty="0" smtClean="0"/>
              <a:t>Quinto nível</a:t>
            </a:r>
            <a:endParaRPr lang="pt-BR" noProof="0" dirty="0"/>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dirty="0"/>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2869989-EB00-4EE7-BCB5-25BDC5BB29F8}" type="slidenum">
              <a:rPr lang="pt-BR" noProof="0" smtClean="0"/>
            </a:fld>
            <a:endParaRPr lang="pt-BR" noProof="0"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82869989-EB00-4EE7-BCB5-25BDC5BB29F8}" type="slidenum">
              <a:rPr lang="pt-BR" smtClean="0"/>
            </a:fld>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82869989-EB00-4EE7-BCB5-25BDC5BB29F8}" type="slidenum">
              <a:rPr lang="pt-BR" smtClean="0"/>
            </a:fld>
            <a:endParaRPr lang="pt-B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82869989-EB00-4EE7-BCB5-25BDC5BB29F8}" type="slidenum">
              <a:rPr lang="pt-BR" smtClean="0"/>
            </a:fld>
            <a:endParaRPr lang="pt-B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82869989-EB00-4EE7-BCB5-25BDC5BB29F8}" type="slidenum">
              <a:rPr lang="pt-BR" smtClean="0"/>
            </a:fld>
            <a:endParaRPr lang="pt-B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82869989-EB00-4EE7-BCB5-25BDC5BB29F8}" type="slidenum">
              <a:rPr lang="pt-BR" smtClean="0"/>
            </a:fld>
            <a:endParaRPr lang="pt-B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82869989-EB00-4EE7-BCB5-25BDC5BB29F8}" type="slidenum">
              <a:rPr lang="pt-BR" smtClean="0"/>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Slide de título">
    <p:spTree>
      <p:nvGrpSpPr>
        <p:cNvPr id="1" name=""/>
        <p:cNvGrpSpPr/>
        <p:nvPr/>
      </p:nvGrpSpPr>
      <p:grpSpPr>
        <a:xfrm>
          <a:off x="0" y="0"/>
          <a:ext cx="0" cy="0"/>
          <a:chOff x="0" y="0"/>
          <a:chExt cx="0" cy="0"/>
        </a:xfrm>
      </p:grpSpPr>
      <p:grpSp>
        <p:nvGrpSpPr>
          <p:cNvPr id="5" name="Grupo 4"/>
          <p:cNvGrpSpPr/>
          <p:nvPr userDrawn="1"/>
        </p:nvGrpSpPr>
        <p:grpSpPr bwMode="hidden">
          <a:xfrm>
            <a:off x="-1" y="0"/>
            <a:ext cx="12192002" cy="6858000"/>
            <a:chOff x="-1" y="0"/>
            <a:chExt cx="12192002" cy="6858000"/>
          </a:xfrm>
        </p:grpSpPr>
        <p:cxnSp>
          <p:nvCxnSpPr>
            <p:cNvPr id="6" name="Conector Reto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upo 22"/>
            <p:cNvGrpSpPr/>
            <p:nvPr userDrawn="1"/>
          </p:nvGrpSpPr>
          <p:grpSpPr bwMode="hidden">
            <a:xfrm>
              <a:off x="-1" y="0"/>
              <a:ext cx="12192001" cy="6858000"/>
              <a:chOff x="-1" y="0"/>
              <a:chExt cx="12192001" cy="6858000"/>
            </a:xfrm>
          </p:grpSpPr>
          <p:cxnSp>
            <p:nvCxnSpPr>
              <p:cNvPr id="41" name="Conector Reto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upo 45"/>
              <p:cNvGrpSpPr/>
              <p:nvPr/>
            </p:nvGrpSpPr>
            <p:grpSpPr bwMode="hidden">
              <a:xfrm>
                <a:off x="6327885" y="0"/>
                <a:ext cx="5864115" cy="5898673"/>
                <a:chOff x="6327885" y="0"/>
                <a:chExt cx="5864115" cy="5898673"/>
              </a:xfrm>
            </p:grpSpPr>
            <p:cxnSp>
              <p:nvCxnSpPr>
                <p:cNvPr id="52" name="Conector Reto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Conector Reto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upo 23"/>
            <p:cNvGrpSpPr/>
            <p:nvPr userDrawn="1"/>
          </p:nvGrpSpPr>
          <p:grpSpPr bwMode="hidden">
            <a:xfrm flipH="1">
              <a:off x="0" y="0"/>
              <a:ext cx="12192001" cy="6858000"/>
              <a:chOff x="-1" y="0"/>
              <a:chExt cx="12192001" cy="6858000"/>
            </a:xfrm>
          </p:grpSpPr>
          <p:cxnSp>
            <p:nvCxnSpPr>
              <p:cNvPr id="25" name="Conector Reto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upo 29"/>
              <p:cNvGrpSpPr/>
              <p:nvPr/>
            </p:nvGrpSpPr>
            <p:grpSpPr bwMode="hidden">
              <a:xfrm>
                <a:off x="6327885" y="0"/>
                <a:ext cx="5864115" cy="5898673"/>
                <a:chOff x="6327885" y="0"/>
                <a:chExt cx="5864115" cy="5898673"/>
              </a:xfrm>
            </p:grpSpPr>
            <p:cxnSp>
              <p:nvCxnSpPr>
                <p:cNvPr id="36" name="Conector Reto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Conector Reto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ctrTitle"/>
          </p:nvPr>
        </p:nvSpPr>
        <p:spPr>
          <a:xfrm>
            <a:off x="1293845" y="1909346"/>
            <a:ext cx="9604310" cy="3383280"/>
          </a:xfrm>
        </p:spPr>
        <p:txBody>
          <a:bodyPr rtlCol="0" anchor="b">
            <a:normAutofit/>
          </a:bodyPr>
          <a:lstStyle>
            <a:lvl1pPr algn="l">
              <a:lnSpc>
                <a:spcPct val="76000"/>
              </a:lnSpc>
              <a:defRPr sz="8000" cap="none" baseline="0">
                <a:solidFill>
                  <a:schemeClr val="tx1"/>
                </a:solidFill>
              </a:defRPr>
            </a:lvl1pPr>
          </a:lstStyle>
          <a:p>
            <a:pPr rtl="0"/>
            <a:r>
              <a:rPr lang="pt-BR" noProof="0" smtClean="0"/>
              <a:t>Clique para editar o título mestre</a:t>
            </a:r>
            <a:endParaRPr lang="pt-BR" noProof="0" dirty="0"/>
          </a:p>
        </p:txBody>
      </p:sp>
      <p:sp>
        <p:nvSpPr>
          <p:cNvPr id="3" name="Subtítulo 2"/>
          <p:cNvSpPr>
            <a:spLocks noGrp="1"/>
          </p:cNvSpPr>
          <p:nvPr>
            <p:ph type="subTitle" idx="1" hasCustomPrompt="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noProof="0" smtClean="0"/>
              <a:t>Clique para editar o estilo do subtítulo mestre</a:t>
            </a:r>
            <a:endParaRPr lang="pt-BR" noProof="0" dirty="0"/>
          </a:p>
        </p:txBody>
      </p:sp>
      <p:cxnSp>
        <p:nvCxnSpPr>
          <p:cNvPr id="58" name="Conector Reto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texto vertical 2"/>
          <p:cNvSpPr>
            <a:spLocks noGrp="1"/>
          </p:cNvSpPr>
          <p:nvPr>
            <p:ph type="body" orient="vert" idx="1" hasCustomPrompt="1"/>
          </p:nvPr>
        </p:nvSpPr>
        <p:spPr/>
        <p:txBody>
          <a:bodyPr vert="eaVert" rtlCol="0"/>
          <a:lstStyle/>
          <a:p>
            <a:pPr lvl="0" rtl="0"/>
            <a:r>
              <a:rPr lang="pt-BR" noProof="0" smtClean="0"/>
              <a:t>Clique para editar o texto mestre</a:t>
            </a:r>
            <a:endParaRPr lang="pt-BR" noProof="0" smtClean="0"/>
          </a:p>
          <a:p>
            <a:pPr lvl="1" rtl="0"/>
            <a:r>
              <a:rPr lang="pt-BR" noProof="0" smtClean="0"/>
              <a:t>Segundo nível</a:t>
            </a:r>
            <a:endParaRPr lang="pt-BR" noProof="0" smtClean="0"/>
          </a:p>
          <a:p>
            <a:pPr lvl="2" rtl="0"/>
            <a:r>
              <a:rPr lang="pt-BR" noProof="0" smtClean="0"/>
              <a:t>Terceiro nível</a:t>
            </a:r>
            <a:endParaRPr lang="pt-BR" noProof="0" smtClean="0"/>
          </a:p>
          <a:p>
            <a:pPr lvl="3" rtl="0"/>
            <a:r>
              <a:rPr lang="pt-BR" noProof="0" smtClean="0"/>
              <a:t>Quarto nível</a:t>
            </a:r>
            <a:endParaRPr lang="pt-BR" noProof="0" smtClean="0"/>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1C0FA058-471D-4FFB-8372-3559F7C86DB7}" type="datetime1">
              <a:rPr lang="pt-BR" noProof="0" smtClean="0"/>
            </a:fld>
            <a:endParaRPr lang="pt-BR" noProof="0" dirty="0"/>
          </a:p>
        </p:txBody>
      </p:sp>
      <p:sp>
        <p:nvSpPr>
          <p:cNvPr id="6" name="Espaço reservado para o número do slide 5"/>
          <p:cNvSpPr>
            <a:spLocks noGrp="1"/>
          </p:cNvSpPr>
          <p:nvPr>
            <p:ph type="sldNum" sz="quarter" idx="12"/>
          </p:nvPr>
        </p:nvSpPr>
        <p:spPr/>
        <p:txBody>
          <a:bodyPr rtlCol="0"/>
          <a:lstStyle/>
          <a:p>
            <a:pPr rtl="0"/>
            <a:fld id="{E31375A4-56A4-47D6-9801-1991572033F7}" type="slidenum">
              <a:rPr lang="pt-BR" noProof="0" smtClean="0"/>
            </a:fld>
            <a:endParaRPr lang="pt-BR"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6"/>
            <a:ext cx="1687286" cy="5301343"/>
          </a:xfrm>
        </p:spPr>
        <p:txBody>
          <a:bodyPr vert="eaVert" rtlCol="0"/>
          <a:lstStyle/>
          <a:p>
            <a:pPr rtl="0"/>
            <a:r>
              <a:rPr lang="pt-BR" noProof="0" smtClean="0"/>
              <a:t>Clique para editar o título mestre</a:t>
            </a:r>
            <a:endParaRPr lang="pt-BR" noProof="0" dirty="0"/>
          </a:p>
        </p:txBody>
      </p:sp>
      <p:sp>
        <p:nvSpPr>
          <p:cNvPr id="3" name="Espaço reservado para texto vertical 2"/>
          <p:cNvSpPr>
            <a:spLocks noGrp="1"/>
          </p:cNvSpPr>
          <p:nvPr>
            <p:ph type="body" orient="vert" idx="1" hasCustomPrompt="1"/>
          </p:nvPr>
        </p:nvSpPr>
        <p:spPr>
          <a:xfrm>
            <a:off x="1295399" y="489856"/>
            <a:ext cx="7587344" cy="5301343"/>
          </a:xfrm>
        </p:spPr>
        <p:txBody>
          <a:bodyPr vert="eaVert" rtlCol="0"/>
          <a:lstStyle/>
          <a:p>
            <a:pPr lvl="0" rtl="0"/>
            <a:r>
              <a:rPr lang="pt-BR" noProof="0" smtClean="0"/>
              <a:t>Clique para editar o texto mestre</a:t>
            </a:r>
            <a:endParaRPr lang="pt-BR" noProof="0" smtClean="0"/>
          </a:p>
          <a:p>
            <a:pPr lvl="1" rtl="0"/>
            <a:r>
              <a:rPr lang="pt-BR" noProof="0" smtClean="0"/>
              <a:t>Segundo nível</a:t>
            </a:r>
            <a:endParaRPr lang="pt-BR" noProof="0" smtClean="0"/>
          </a:p>
          <a:p>
            <a:pPr lvl="2" rtl="0"/>
            <a:r>
              <a:rPr lang="pt-BR" noProof="0" smtClean="0"/>
              <a:t>Terceiro nível</a:t>
            </a:r>
            <a:endParaRPr lang="pt-BR" noProof="0" smtClean="0"/>
          </a:p>
          <a:p>
            <a:pPr lvl="3" rtl="0"/>
            <a:r>
              <a:rPr lang="pt-BR" noProof="0" smtClean="0"/>
              <a:t>Quarto nível</a:t>
            </a:r>
            <a:endParaRPr lang="pt-BR" noProof="0" smtClean="0"/>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B6D57174-64C5-4919-8608-FF00C64CBE00}" type="datetime1">
              <a:rPr lang="pt-BR" noProof="0" smtClean="0"/>
            </a:fld>
            <a:endParaRPr lang="pt-BR" noProof="0" dirty="0"/>
          </a:p>
        </p:txBody>
      </p:sp>
      <p:sp>
        <p:nvSpPr>
          <p:cNvPr id="6" name="Espaço reservado para o número do slide 5"/>
          <p:cNvSpPr>
            <a:spLocks noGrp="1"/>
          </p:cNvSpPr>
          <p:nvPr>
            <p:ph type="sldNum" sz="quarter" idx="12"/>
          </p:nvPr>
        </p:nvSpPr>
        <p:spPr/>
        <p:txBody>
          <a:bodyPr rtlCol="0"/>
          <a:lstStyle/>
          <a:p>
            <a:pPr rtl="0"/>
            <a:fld id="{E31375A4-56A4-47D6-9801-1991572033F7}" type="slidenum">
              <a:rPr lang="pt-BR" noProof="0" smtClean="0"/>
            </a:fld>
            <a:endParaRPr lang="pt-BR"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idx="1" hasCustomPrompt="1"/>
          </p:nvPr>
        </p:nvSpPr>
        <p:spPr/>
        <p:txBody>
          <a:bodyPr rtlCol="0"/>
          <a:lstStyle/>
          <a:p>
            <a:pPr lvl="0" rtl="0"/>
            <a:r>
              <a:rPr lang="pt-BR" noProof="0" smtClean="0"/>
              <a:t>Clique para editar o texto mestre</a:t>
            </a:r>
            <a:endParaRPr lang="pt-BR" noProof="0" smtClean="0"/>
          </a:p>
          <a:p>
            <a:pPr lvl="1" rtl="0"/>
            <a:r>
              <a:rPr lang="pt-BR" noProof="0" smtClean="0"/>
              <a:t>Segundo nível</a:t>
            </a:r>
            <a:endParaRPr lang="pt-BR" noProof="0" smtClean="0"/>
          </a:p>
          <a:p>
            <a:pPr lvl="2" rtl="0"/>
            <a:r>
              <a:rPr lang="pt-BR" noProof="0" smtClean="0"/>
              <a:t>Terceiro nível</a:t>
            </a:r>
            <a:endParaRPr lang="pt-BR" noProof="0" smtClean="0"/>
          </a:p>
          <a:p>
            <a:pPr lvl="3" rtl="0"/>
            <a:r>
              <a:rPr lang="pt-BR" noProof="0" smtClean="0"/>
              <a:t>Quarto nível</a:t>
            </a:r>
            <a:endParaRPr lang="pt-BR" noProof="0" smtClean="0"/>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8D6DCBA4-C353-47EC-8241-18A0DA3A5C1B}" type="datetime1">
              <a:rPr lang="pt-BR" noProof="0" smtClean="0"/>
            </a:fld>
            <a:endParaRPr lang="pt-BR" noProof="0" dirty="0"/>
          </a:p>
        </p:txBody>
      </p:sp>
      <p:sp>
        <p:nvSpPr>
          <p:cNvPr id="6" name="Espaço reservado para o número do slide 5"/>
          <p:cNvSpPr>
            <a:spLocks noGrp="1"/>
          </p:cNvSpPr>
          <p:nvPr>
            <p:ph type="sldNum" sz="quarter" idx="12"/>
          </p:nvPr>
        </p:nvSpPr>
        <p:spPr/>
        <p:txBody>
          <a:bodyPr rtlCol="0"/>
          <a:lstStyle/>
          <a:p>
            <a:pPr rtl="0"/>
            <a:fld id="{E31375A4-56A4-47D6-9801-1991572033F7}" type="slidenum">
              <a:rPr lang="pt-BR" noProof="0" smtClean="0"/>
            </a:fld>
            <a:endParaRPr lang="pt-BR"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Cabeçalho da seção">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upo 6"/>
          <p:cNvGrpSpPr/>
          <p:nvPr userDrawn="1"/>
        </p:nvGrpSpPr>
        <p:grpSpPr bwMode="hidden">
          <a:xfrm>
            <a:off x="-1" y="0"/>
            <a:ext cx="12192002" cy="6858000"/>
            <a:chOff x="-1" y="0"/>
            <a:chExt cx="12192002" cy="6858000"/>
          </a:xfrm>
        </p:grpSpPr>
        <p:cxnSp>
          <p:nvCxnSpPr>
            <p:cNvPr id="8" name="Conector Reto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upo 23"/>
            <p:cNvGrpSpPr/>
            <p:nvPr userDrawn="1"/>
          </p:nvGrpSpPr>
          <p:grpSpPr bwMode="hidden">
            <a:xfrm>
              <a:off x="-1" y="0"/>
              <a:ext cx="12192001" cy="6858000"/>
              <a:chOff x="-1" y="0"/>
              <a:chExt cx="12192001" cy="6858000"/>
            </a:xfrm>
          </p:grpSpPr>
          <p:cxnSp>
            <p:nvCxnSpPr>
              <p:cNvPr id="42" name="Conector Reto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upo 46"/>
              <p:cNvGrpSpPr/>
              <p:nvPr/>
            </p:nvGrpSpPr>
            <p:grpSpPr bwMode="hidden">
              <a:xfrm>
                <a:off x="6327885" y="0"/>
                <a:ext cx="5864115" cy="5898673"/>
                <a:chOff x="6327885" y="0"/>
                <a:chExt cx="5864115" cy="5898673"/>
              </a:xfrm>
            </p:grpSpPr>
            <p:cxnSp>
              <p:nvCxnSpPr>
                <p:cNvPr id="53" name="Conector Reto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Conector Reto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upo 24"/>
            <p:cNvGrpSpPr/>
            <p:nvPr userDrawn="1"/>
          </p:nvGrpSpPr>
          <p:grpSpPr bwMode="hidden">
            <a:xfrm flipH="1">
              <a:off x="0" y="0"/>
              <a:ext cx="12192001" cy="6858000"/>
              <a:chOff x="-1" y="0"/>
              <a:chExt cx="12192001" cy="6858000"/>
            </a:xfrm>
          </p:grpSpPr>
          <p:cxnSp>
            <p:nvCxnSpPr>
              <p:cNvPr id="26" name="Conector Reto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upo 30"/>
              <p:cNvGrpSpPr/>
              <p:nvPr/>
            </p:nvGrpSpPr>
            <p:grpSpPr bwMode="hidden">
              <a:xfrm>
                <a:off x="6327885" y="0"/>
                <a:ext cx="5864115" cy="5898673"/>
                <a:chOff x="6327885" y="0"/>
                <a:chExt cx="5864115" cy="5898673"/>
              </a:xfrm>
            </p:grpSpPr>
            <p:cxnSp>
              <p:nvCxnSpPr>
                <p:cNvPr id="37" name="Conector Reto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Conector Reto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pt-BR" noProof="0" smtClean="0"/>
              <a:t>Clique para editar o título mestre</a:t>
            </a:r>
            <a:endParaRPr lang="pt-BR" noProof="0" dirty="0"/>
          </a:p>
        </p:txBody>
      </p:sp>
      <p:sp>
        <p:nvSpPr>
          <p:cNvPr id="3" name="Espaço Reservado para Texto 2"/>
          <p:cNvSpPr>
            <a:spLocks noGrp="1"/>
          </p:cNvSpPr>
          <p:nvPr>
            <p:ph type="body" idx="1" hasCustomPrompt="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pt-BR" noProof="0" smtClean="0"/>
              <a:t>Clique para editar o texto mestre</a:t>
            </a:r>
            <a:endParaRPr lang="pt-BR" noProof="0" smtClean="0"/>
          </a:p>
        </p:txBody>
      </p:sp>
      <p:cxnSp>
        <p:nvCxnSpPr>
          <p:cNvPr id="58" name="Conector Reto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sz="half" idx="1" hasCustomPrompt="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pt-BR" noProof="0" smtClean="0"/>
              <a:t>Clique para editar o texto mestre</a:t>
            </a:r>
            <a:endParaRPr lang="pt-BR" noProof="0" smtClean="0"/>
          </a:p>
          <a:p>
            <a:pPr lvl="1" rtl="0"/>
            <a:r>
              <a:rPr lang="pt-BR" noProof="0" smtClean="0"/>
              <a:t>Segundo nível</a:t>
            </a:r>
            <a:endParaRPr lang="pt-BR" noProof="0" smtClean="0"/>
          </a:p>
          <a:p>
            <a:pPr lvl="2" rtl="0"/>
            <a:r>
              <a:rPr lang="pt-BR" noProof="0" smtClean="0"/>
              <a:t>Terceiro nível</a:t>
            </a:r>
            <a:endParaRPr lang="pt-BR" noProof="0" smtClean="0"/>
          </a:p>
          <a:p>
            <a:pPr lvl="3" rtl="0"/>
            <a:r>
              <a:rPr lang="pt-BR" noProof="0" smtClean="0"/>
              <a:t>Quarto nível</a:t>
            </a:r>
            <a:endParaRPr lang="pt-BR" noProof="0" smtClean="0"/>
          </a:p>
          <a:p>
            <a:pPr lvl="4" rtl="0"/>
            <a:r>
              <a:rPr lang="pt-BR" noProof="0" smtClean="0"/>
              <a:t>Quinto nível</a:t>
            </a:r>
            <a:endParaRPr lang="pt-BR" noProof="0" dirty="0"/>
          </a:p>
        </p:txBody>
      </p:sp>
      <p:sp>
        <p:nvSpPr>
          <p:cNvPr id="4" name="Espaço Reservado para Conteúdo 3"/>
          <p:cNvSpPr>
            <a:spLocks noGrp="1"/>
          </p:cNvSpPr>
          <p:nvPr>
            <p:ph sz="half" idx="2" hasCustomPrompt="1"/>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pt-BR" noProof="0" smtClean="0"/>
              <a:t>Clique para editar o texto mestre</a:t>
            </a:r>
            <a:endParaRPr lang="pt-BR" noProof="0" smtClean="0"/>
          </a:p>
          <a:p>
            <a:pPr lvl="1" rtl="0"/>
            <a:r>
              <a:rPr lang="pt-BR" noProof="0" smtClean="0"/>
              <a:t>Segundo nível</a:t>
            </a:r>
            <a:endParaRPr lang="pt-BR" noProof="0" smtClean="0"/>
          </a:p>
          <a:p>
            <a:pPr lvl="2" rtl="0"/>
            <a:r>
              <a:rPr lang="pt-BR" noProof="0" smtClean="0"/>
              <a:t>Terceiro nível</a:t>
            </a:r>
            <a:endParaRPr lang="pt-BR" noProof="0" smtClean="0"/>
          </a:p>
          <a:p>
            <a:pPr lvl="3" rtl="0"/>
            <a:r>
              <a:rPr lang="pt-BR" noProof="0" smtClean="0"/>
              <a:t>Quarto nível</a:t>
            </a:r>
            <a:endParaRPr lang="pt-BR" noProof="0" smtClean="0"/>
          </a:p>
          <a:p>
            <a:pPr lvl="4" rtl="0"/>
            <a:r>
              <a:rPr lang="pt-BR" noProof="0" smtClean="0"/>
              <a:t>Quinto nível</a:t>
            </a:r>
            <a:endParaRPr lang="pt-BR" noProof="0" dirty="0"/>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80051742-82EB-42D7-BB6E-B395D51B875F}" type="datetime1">
              <a:rPr lang="pt-BR" noProof="0" smtClean="0"/>
            </a:fld>
            <a:endParaRPr lang="pt-BR" noProof="0" dirty="0"/>
          </a:p>
        </p:txBody>
      </p:sp>
      <p:sp>
        <p:nvSpPr>
          <p:cNvPr id="7" name="Espaço reservado para o número do slide 6"/>
          <p:cNvSpPr>
            <a:spLocks noGrp="1"/>
          </p:cNvSpPr>
          <p:nvPr>
            <p:ph type="sldNum" sz="quarter" idx="12"/>
          </p:nvPr>
        </p:nvSpPr>
        <p:spPr/>
        <p:txBody>
          <a:bodyPr rtlCol="0"/>
          <a:lstStyle/>
          <a:p>
            <a:pPr rtl="0"/>
            <a:fld id="{E31375A4-56A4-47D6-9801-1991572033F7}" type="slidenum">
              <a:rPr lang="pt-BR" noProof="0" smtClean="0"/>
            </a:fld>
            <a:endParaRPr lang="pt-BR"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Texto 2"/>
          <p:cNvSpPr>
            <a:spLocks noGrp="1"/>
          </p:cNvSpPr>
          <p:nvPr>
            <p:ph type="body" idx="1" hasCustomPrompt="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smtClean="0"/>
              <a:t>Clique para editar o texto mestre</a:t>
            </a:r>
            <a:endParaRPr lang="pt-BR" noProof="0" smtClean="0"/>
          </a:p>
        </p:txBody>
      </p:sp>
      <p:sp>
        <p:nvSpPr>
          <p:cNvPr id="4" name="Espaço Reservado para Conteúdo 3"/>
          <p:cNvSpPr>
            <a:spLocks noGrp="1"/>
          </p:cNvSpPr>
          <p:nvPr>
            <p:ph sz="half" idx="2" hasCustomPrompt="1"/>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pt-BR" noProof="0" smtClean="0"/>
              <a:t>Clique para editar o texto mestre</a:t>
            </a:r>
            <a:endParaRPr lang="pt-BR" noProof="0" smtClean="0"/>
          </a:p>
          <a:p>
            <a:pPr lvl="1" rtl="0"/>
            <a:r>
              <a:rPr lang="pt-BR" noProof="0" smtClean="0"/>
              <a:t>Segundo nível</a:t>
            </a:r>
            <a:endParaRPr lang="pt-BR" noProof="0" smtClean="0"/>
          </a:p>
          <a:p>
            <a:pPr lvl="2" rtl="0"/>
            <a:r>
              <a:rPr lang="pt-BR" noProof="0" smtClean="0"/>
              <a:t>Terceiro nível</a:t>
            </a:r>
            <a:endParaRPr lang="pt-BR" noProof="0" smtClean="0"/>
          </a:p>
          <a:p>
            <a:pPr lvl="3" rtl="0"/>
            <a:r>
              <a:rPr lang="pt-BR" noProof="0" smtClean="0"/>
              <a:t>Quarto nível</a:t>
            </a:r>
            <a:endParaRPr lang="pt-BR" noProof="0" smtClean="0"/>
          </a:p>
          <a:p>
            <a:pPr lvl="4" rtl="0"/>
            <a:r>
              <a:rPr lang="pt-BR" noProof="0" smtClean="0"/>
              <a:t>Quinto nível</a:t>
            </a:r>
            <a:endParaRPr lang="pt-BR" noProof="0" dirty="0"/>
          </a:p>
        </p:txBody>
      </p:sp>
      <p:sp>
        <p:nvSpPr>
          <p:cNvPr id="5" name="Espaço Reservado para Texto 4"/>
          <p:cNvSpPr>
            <a:spLocks noGrp="1"/>
          </p:cNvSpPr>
          <p:nvPr>
            <p:ph type="body" sz="quarter" idx="3" hasCustomPrompt="1"/>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smtClean="0"/>
              <a:t>Clique para editar o texto mestre</a:t>
            </a:r>
            <a:endParaRPr lang="pt-BR" noProof="0" smtClean="0"/>
          </a:p>
        </p:txBody>
      </p:sp>
      <p:sp>
        <p:nvSpPr>
          <p:cNvPr id="6" name="Espaço Reservado para Conteúdo 5"/>
          <p:cNvSpPr>
            <a:spLocks noGrp="1"/>
          </p:cNvSpPr>
          <p:nvPr>
            <p:ph sz="quarter" idx="4" hasCustomPrompt="1"/>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pt-BR" noProof="0" smtClean="0"/>
              <a:t>Clique para editar o texto mestre</a:t>
            </a:r>
            <a:endParaRPr lang="pt-BR" noProof="0" smtClean="0"/>
          </a:p>
          <a:p>
            <a:pPr lvl="1" rtl="0"/>
            <a:r>
              <a:rPr lang="pt-BR" noProof="0" smtClean="0"/>
              <a:t>Segundo nível</a:t>
            </a:r>
            <a:endParaRPr lang="pt-BR" noProof="0" smtClean="0"/>
          </a:p>
          <a:p>
            <a:pPr lvl="2" rtl="0"/>
            <a:r>
              <a:rPr lang="pt-BR" noProof="0" smtClean="0"/>
              <a:t>Terceiro nível</a:t>
            </a:r>
            <a:endParaRPr lang="pt-BR" noProof="0" smtClean="0"/>
          </a:p>
          <a:p>
            <a:pPr lvl="3" rtl="0"/>
            <a:r>
              <a:rPr lang="pt-BR" noProof="0" smtClean="0"/>
              <a:t>Quarto nível</a:t>
            </a:r>
            <a:endParaRPr lang="pt-BR" noProof="0" smtClean="0"/>
          </a:p>
          <a:p>
            <a:pPr lvl="4" rtl="0"/>
            <a:r>
              <a:rPr lang="pt-BR" noProof="0" smtClean="0"/>
              <a:t>Quinto nível</a:t>
            </a:r>
            <a:endParaRPr lang="pt-BR" noProof="0" dirty="0"/>
          </a:p>
        </p:txBody>
      </p:sp>
      <p:sp>
        <p:nvSpPr>
          <p:cNvPr id="8" name="Espaço Reservado para Rodapé 7"/>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7" name="Espaço Reservado para Data 6"/>
          <p:cNvSpPr>
            <a:spLocks noGrp="1"/>
          </p:cNvSpPr>
          <p:nvPr>
            <p:ph type="dt" sz="half" idx="10"/>
          </p:nvPr>
        </p:nvSpPr>
        <p:spPr/>
        <p:txBody>
          <a:bodyPr rtlCol="0"/>
          <a:lstStyle/>
          <a:p>
            <a:pPr rtl="0"/>
            <a:fld id="{CF844F69-8BBE-4C0B-965F-D17F50C8E650}" type="datetime1">
              <a:rPr lang="pt-BR" noProof="0" smtClean="0"/>
            </a:fld>
            <a:endParaRPr lang="pt-BR" noProof="0" dirty="0"/>
          </a:p>
        </p:txBody>
      </p:sp>
      <p:sp>
        <p:nvSpPr>
          <p:cNvPr id="9" name="Espaço reservado para o número do slide 8"/>
          <p:cNvSpPr>
            <a:spLocks noGrp="1"/>
          </p:cNvSpPr>
          <p:nvPr>
            <p:ph type="sldNum" sz="quarter" idx="12"/>
          </p:nvPr>
        </p:nvSpPr>
        <p:spPr/>
        <p:txBody>
          <a:bodyPr rtlCol="0"/>
          <a:lstStyle/>
          <a:p>
            <a:pPr rtl="0"/>
            <a:fld id="{E31375A4-56A4-47D6-9801-1991572033F7}" type="slidenum">
              <a:rPr lang="pt-BR" noProof="0" smtClean="0"/>
            </a:fld>
            <a:endParaRPr lang="pt-BR"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4" name="Espaço Reservado para Rodapé 3"/>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3" name="Espaço Reservado para Data 2"/>
          <p:cNvSpPr>
            <a:spLocks noGrp="1"/>
          </p:cNvSpPr>
          <p:nvPr>
            <p:ph type="dt" sz="half" idx="10"/>
          </p:nvPr>
        </p:nvSpPr>
        <p:spPr/>
        <p:txBody>
          <a:bodyPr rtlCol="0"/>
          <a:lstStyle/>
          <a:p>
            <a:pPr rtl="0"/>
            <a:fld id="{58B90ADF-DE55-4142-8D04-EBD4B8F74FFD}" type="datetime1">
              <a:rPr lang="pt-BR" noProof="0" smtClean="0"/>
            </a:fld>
            <a:endParaRPr lang="pt-BR" noProof="0" dirty="0"/>
          </a:p>
        </p:txBody>
      </p:sp>
      <p:sp>
        <p:nvSpPr>
          <p:cNvPr id="5" name="Espaço reservado para o número do slide 4"/>
          <p:cNvSpPr>
            <a:spLocks noGrp="1"/>
          </p:cNvSpPr>
          <p:nvPr>
            <p:ph type="sldNum" sz="quarter" idx="12"/>
          </p:nvPr>
        </p:nvSpPr>
        <p:spPr/>
        <p:txBody>
          <a:bodyPr rtlCol="0"/>
          <a:lstStyle/>
          <a:p>
            <a:pPr rtl="0"/>
            <a:fld id="{E31375A4-56A4-47D6-9801-1991572033F7}" type="slidenum">
              <a:rPr lang="pt-BR" noProof="0" smtClean="0"/>
            </a:fld>
            <a:endParaRPr lang="pt-BR"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Em branco">
    <p:spTree>
      <p:nvGrpSpPr>
        <p:cNvPr id="1" name=""/>
        <p:cNvGrpSpPr/>
        <p:nvPr/>
      </p:nvGrpSpPr>
      <p:grpSpPr>
        <a:xfrm>
          <a:off x="0" y="0"/>
          <a:ext cx="0" cy="0"/>
          <a:chOff x="0" y="0"/>
          <a:chExt cx="0" cy="0"/>
        </a:xfrm>
      </p:grpSpPr>
      <p:grpSp>
        <p:nvGrpSpPr>
          <p:cNvPr id="161" name="Grupo 160"/>
          <p:cNvGrpSpPr/>
          <p:nvPr userDrawn="1"/>
        </p:nvGrpSpPr>
        <p:grpSpPr bwMode="hidden">
          <a:xfrm>
            <a:off x="-1" y="0"/>
            <a:ext cx="12192002" cy="6858000"/>
            <a:chOff x="-1" y="0"/>
            <a:chExt cx="12192002" cy="6858000"/>
          </a:xfrm>
        </p:grpSpPr>
        <p:cxnSp>
          <p:nvCxnSpPr>
            <p:cNvPr id="162" name="Conector Reto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Conector Reto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Conector Reto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Conector Reto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Conector Reto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Conector Reto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Conector Reto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Conector Reto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Conector Reto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Conector Reto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Conector Reto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Conector Reto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Conector Reto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Conector Reto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Conector Reto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Conector Reto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upo 177"/>
            <p:cNvGrpSpPr/>
            <p:nvPr userDrawn="1"/>
          </p:nvGrpSpPr>
          <p:grpSpPr bwMode="hidden">
            <a:xfrm>
              <a:off x="-1" y="0"/>
              <a:ext cx="12192001" cy="6858000"/>
              <a:chOff x="-1" y="0"/>
              <a:chExt cx="12192001" cy="6858000"/>
            </a:xfrm>
          </p:grpSpPr>
          <p:cxnSp>
            <p:nvCxnSpPr>
              <p:cNvPr id="196" name="Conector Reto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Conector Reto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Conector Reto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Conector Reto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Conector Reto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upo 200"/>
              <p:cNvGrpSpPr/>
              <p:nvPr/>
            </p:nvGrpSpPr>
            <p:grpSpPr bwMode="hidden">
              <a:xfrm>
                <a:off x="6327885" y="0"/>
                <a:ext cx="5864115" cy="5898673"/>
                <a:chOff x="6327885" y="0"/>
                <a:chExt cx="5864115" cy="5898673"/>
              </a:xfrm>
            </p:grpSpPr>
            <p:cxnSp>
              <p:nvCxnSpPr>
                <p:cNvPr id="207" name="Conector Reto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Conector Reto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Conector Reto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Conector Reto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Conector Reto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Conector Reto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Conector Reto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Conector Reto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Conector Reto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Conector Reto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upo 178"/>
            <p:cNvGrpSpPr/>
            <p:nvPr userDrawn="1"/>
          </p:nvGrpSpPr>
          <p:grpSpPr bwMode="hidden">
            <a:xfrm flipH="1">
              <a:off x="0" y="0"/>
              <a:ext cx="12192001" cy="6858000"/>
              <a:chOff x="-1" y="0"/>
              <a:chExt cx="12192001" cy="6858000"/>
            </a:xfrm>
          </p:grpSpPr>
          <p:cxnSp>
            <p:nvCxnSpPr>
              <p:cNvPr id="180" name="Conector Reto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Conector Reto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Conector Reto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Conector Reto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Conector Reto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upo 184"/>
              <p:cNvGrpSpPr/>
              <p:nvPr/>
            </p:nvGrpSpPr>
            <p:grpSpPr bwMode="hidden">
              <a:xfrm>
                <a:off x="6327885" y="0"/>
                <a:ext cx="5864115" cy="5898673"/>
                <a:chOff x="6327885" y="0"/>
                <a:chExt cx="5864115" cy="5898673"/>
              </a:xfrm>
            </p:grpSpPr>
            <p:cxnSp>
              <p:nvCxnSpPr>
                <p:cNvPr id="191" name="Conector Reto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Conector Reto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Conector Reto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Conector Reto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Conector Reto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Conector Reto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Conector Reto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Conector Reto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Conector Reto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Conector Reto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Espaço Reservado para Rodapé 212"/>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212" name="Espaço Reservado para Data 211"/>
          <p:cNvSpPr>
            <a:spLocks noGrp="1"/>
          </p:cNvSpPr>
          <p:nvPr>
            <p:ph type="dt" sz="half" idx="10"/>
          </p:nvPr>
        </p:nvSpPr>
        <p:spPr/>
        <p:txBody>
          <a:bodyPr rtlCol="0"/>
          <a:lstStyle/>
          <a:p>
            <a:pPr rtl="0"/>
            <a:fld id="{F46A890C-6452-49A1-B0D9-AA8036D5237E}" type="datetime1">
              <a:rPr lang="pt-BR" noProof="0" smtClean="0"/>
            </a:fld>
            <a:endParaRPr lang="pt-BR" noProof="0" dirty="0"/>
          </a:p>
        </p:txBody>
      </p:sp>
      <p:sp>
        <p:nvSpPr>
          <p:cNvPr id="214" name="Espaço reservado para o número do slide 213"/>
          <p:cNvSpPr>
            <a:spLocks noGrp="1"/>
          </p:cNvSpPr>
          <p:nvPr>
            <p:ph type="sldNum" sz="quarter" idx="12"/>
          </p:nvPr>
        </p:nvSpPr>
        <p:spPr/>
        <p:txBody>
          <a:bodyPr rtlCol="0"/>
          <a:lstStyle/>
          <a:p>
            <a:pPr rtl="0"/>
            <a:fld id="{E31375A4-56A4-47D6-9801-1991572033F7}" type="slidenum">
              <a:rPr lang="pt-BR" noProof="0" smtClean="0"/>
            </a:fld>
            <a:endParaRPr lang="pt-BR"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údo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upo 8"/>
          <p:cNvGrpSpPr/>
          <p:nvPr userDrawn="1"/>
        </p:nvGrpSpPr>
        <p:grpSpPr bwMode="hidden">
          <a:xfrm>
            <a:off x="-1" y="0"/>
            <a:ext cx="12192002" cy="6858000"/>
            <a:chOff x="-1" y="0"/>
            <a:chExt cx="12192002" cy="6858000"/>
          </a:xfrm>
        </p:grpSpPr>
        <p:cxnSp>
          <p:nvCxnSpPr>
            <p:cNvPr id="10" name="Conector Reto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upo 25"/>
            <p:cNvGrpSpPr/>
            <p:nvPr userDrawn="1"/>
          </p:nvGrpSpPr>
          <p:grpSpPr bwMode="hidden">
            <a:xfrm>
              <a:off x="-1" y="0"/>
              <a:ext cx="12192001" cy="6858000"/>
              <a:chOff x="-1" y="0"/>
              <a:chExt cx="12192001" cy="6858000"/>
            </a:xfrm>
          </p:grpSpPr>
          <p:cxnSp>
            <p:nvCxnSpPr>
              <p:cNvPr id="44" name="Conector Reto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upo 48"/>
              <p:cNvGrpSpPr/>
              <p:nvPr/>
            </p:nvGrpSpPr>
            <p:grpSpPr bwMode="hidden">
              <a:xfrm>
                <a:off x="6327885" y="0"/>
                <a:ext cx="5864115" cy="5898673"/>
                <a:chOff x="6327885" y="0"/>
                <a:chExt cx="5864115" cy="5898673"/>
              </a:xfrm>
            </p:grpSpPr>
            <p:cxnSp>
              <p:nvCxnSpPr>
                <p:cNvPr id="55" name="Conector Reto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Conector Reto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Conector Reto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upo 26"/>
            <p:cNvGrpSpPr/>
            <p:nvPr userDrawn="1"/>
          </p:nvGrpSpPr>
          <p:grpSpPr bwMode="hidden">
            <a:xfrm flipH="1">
              <a:off x="0" y="0"/>
              <a:ext cx="12192001" cy="6858000"/>
              <a:chOff x="-1" y="0"/>
              <a:chExt cx="12192001" cy="6858000"/>
            </a:xfrm>
          </p:grpSpPr>
          <p:cxnSp>
            <p:nvCxnSpPr>
              <p:cNvPr id="28" name="Conector Reto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upo 32"/>
              <p:cNvGrpSpPr/>
              <p:nvPr/>
            </p:nvGrpSpPr>
            <p:grpSpPr bwMode="hidden">
              <a:xfrm>
                <a:off x="6327885" y="0"/>
                <a:ext cx="5864115" cy="5898673"/>
                <a:chOff x="6327885" y="0"/>
                <a:chExt cx="5864115" cy="5898673"/>
              </a:xfrm>
            </p:grpSpPr>
            <p:cxnSp>
              <p:nvCxnSpPr>
                <p:cNvPr id="39" name="Conector Reto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Conector Reto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tângulo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 name="Título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pt-BR" noProof="0" smtClean="0"/>
              <a:t>Clique para editar o título mestre</a:t>
            </a:r>
            <a:endParaRPr lang="pt-BR" noProof="0" dirty="0"/>
          </a:p>
        </p:txBody>
      </p:sp>
      <p:sp>
        <p:nvSpPr>
          <p:cNvPr id="3" name="Espaço Reservado para Conteúdo 2"/>
          <p:cNvSpPr>
            <a:spLocks noGrp="1"/>
          </p:cNvSpPr>
          <p:nvPr>
            <p:ph idx="1" hasCustomPrompt="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pt-BR" noProof="0" smtClean="0"/>
              <a:t>Clique para editar o texto mestre</a:t>
            </a:r>
            <a:endParaRPr lang="pt-BR" noProof="0" smtClean="0"/>
          </a:p>
          <a:p>
            <a:pPr lvl="1" rtl="0"/>
            <a:r>
              <a:rPr lang="pt-BR" noProof="0" smtClean="0"/>
              <a:t>Segundo nível</a:t>
            </a:r>
            <a:endParaRPr lang="pt-BR" noProof="0" smtClean="0"/>
          </a:p>
          <a:p>
            <a:pPr lvl="2" rtl="0"/>
            <a:r>
              <a:rPr lang="pt-BR" noProof="0" smtClean="0"/>
              <a:t>Terceiro nível</a:t>
            </a:r>
            <a:endParaRPr lang="pt-BR" noProof="0" smtClean="0"/>
          </a:p>
          <a:p>
            <a:pPr lvl="3" rtl="0"/>
            <a:r>
              <a:rPr lang="pt-BR" noProof="0" smtClean="0"/>
              <a:t>Quarto nível</a:t>
            </a:r>
            <a:endParaRPr lang="pt-BR" noProof="0" smtClean="0"/>
          </a:p>
          <a:p>
            <a:pPr lvl="4" rtl="0"/>
            <a:r>
              <a:rPr lang="pt-BR" noProof="0" smtClean="0"/>
              <a:t>Quinto nível</a:t>
            </a:r>
            <a:endParaRPr lang="pt-BR" noProof="0" dirty="0"/>
          </a:p>
        </p:txBody>
      </p:sp>
      <p:sp>
        <p:nvSpPr>
          <p:cNvPr id="4" name="Espaço Reservado para Texto 3"/>
          <p:cNvSpPr>
            <a:spLocks noGrp="1"/>
          </p:cNvSpPr>
          <p:nvPr>
            <p:ph type="body" sz="half" idx="2" hasCustomPrompt="1"/>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0" smtClean="0"/>
              <a:t>Clique para editar o texto mestre</a:t>
            </a:r>
            <a:endParaRPr lang="pt-BR" noProof="0" smtClean="0"/>
          </a:p>
        </p:txBody>
      </p:sp>
      <p:cxnSp>
        <p:nvCxnSpPr>
          <p:cNvPr id="60" name="Conector Reto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lvl1pPr>
              <a:defRPr>
                <a:solidFill>
                  <a:schemeClr val="bg1"/>
                </a:solidFill>
              </a:defRPr>
            </a:lvl1pPr>
          </a:lstStyle>
          <a:p>
            <a:pPr rtl="0"/>
            <a:fld id="{31623B0F-75CC-4C46-A6C5-4A410D901FCD}" type="datetime1">
              <a:rPr lang="pt-BR" noProof="0" smtClean="0"/>
            </a:fld>
            <a:endParaRPr lang="pt-BR" noProof="0" dirty="0"/>
          </a:p>
        </p:txBody>
      </p:sp>
      <p:sp>
        <p:nvSpPr>
          <p:cNvPr id="8" name="Espaço reservado para o número do slide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pt-BR" noProof="0" smtClean="0"/>
            </a:fld>
            <a:endParaRPr lang="pt-BR"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Imagem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upo 7"/>
          <p:cNvGrpSpPr/>
          <p:nvPr/>
        </p:nvGrpSpPr>
        <p:grpSpPr bwMode="hidden">
          <a:xfrm>
            <a:off x="-1" y="0"/>
            <a:ext cx="12192002" cy="6858000"/>
            <a:chOff x="-1" y="0"/>
            <a:chExt cx="12192002" cy="6858000"/>
          </a:xfrm>
        </p:grpSpPr>
        <p:cxnSp>
          <p:nvCxnSpPr>
            <p:cNvPr id="9" name="Conector Reto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upo 24"/>
            <p:cNvGrpSpPr/>
            <p:nvPr/>
          </p:nvGrpSpPr>
          <p:grpSpPr bwMode="hidden">
            <a:xfrm>
              <a:off x="-1" y="0"/>
              <a:ext cx="12192001" cy="6858000"/>
              <a:chOff x="-1" y="0"/>
              <a:chExt cx="12192001" cy="6858000"/>
            </a:xfrm>
          </p:grpSpPr>
          <p:cxnSp>
            <p:nvCxnSpPr>
              <p:cNvPr id="43" name="Conector Reto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upo 47"/>
              <p:cNvGrpSpPr/>
              <p:nvPr/>
            </p:nvGrpSpPr>
            <p:grpSpPr bwMode="hidden">
              <a:xfrm>
                <a:off x="6327885" y="0"/>
                <a:ext cx="5864115" cy="5898673"/>
                <a:chOff x="6327885" y="0"/>
                <a:chExt cx="5864115" cy="5898673"/>
              </a:xfrm>
            </p:grpSpPr>
            <p:cxnSp>
              <p:nvCxnSpPr>
                <p:cNvPr id="54" name="Conector Reto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Conector Reto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upo 25"/>
            <p:cNvGrpSpPr/>
            <p:nvPr/>
          </p:nvGrpSpPr>
          <p:grpSpPr bwMode="hidden">
            <a:xfrm flipH="1">
              <a:off x="0" y="0"/>
              <a:ext cx="12192001" cy="6858000"/>
              <a:chOff x="-1" y="0"/>
              <a:chExt cx="12192001" cy="6858000"/>
            </a:xfrm>
          </p:grpSpPr>
          <p:cxnSp>
            <p:nvCxnSpPr>
              <p:cNvPr id="27" name="Conector Reto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upo 31"/>
              <p:cNvGrpSpPr/>
              <p:nvPr/>
            </p:nvGrpSpPr>
            <p:grpSpPr bwMode="hidden">
              <a:xfrm>
                <a:off x="6327885" y="0"/>
                <a:ext cx="5864115" cy="5898673"/>
                <a:chOff x="6327885" y="0"/>
                <a:chExt cx="5864115" cy="5898673"/>
              </a:xfrm>
            </p:grpSpPr>
            <p:cxnSp>
              <p:nvCxnSpPr>
                <p:cNvPr id="38" name="Conector Reto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Conector Reto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tângulo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cxnSp>
        <p:nvCxnSpPr>
          <p:cNvPr id="59" name="Conector Reto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pt-BR" noProof="0" smtClean="0"/>
              <a:t>Clique para editar o título mestre</a:t>
            </a:r>
            <a:endParaRPr lang="pt-BR" noProof="0" dirty="0"/>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0" smtClean="0"/>
              <a:t>Clique no ícone para adicionar uma imagem</a:t>
            </a:r>
            <a:endParaRPr lang="pt-BR" noProof="0" dirty="0"/>
          </a:p>
        </p:txBody>
      </p:sp>
      <p:sp>
        <p:nvSpPr>
          <p:cNvPr id="4" name="Espaço Reservado para Texto 3"/>
          <p:cNvSpPr>
            <a:spLocks noGrp="1"/>
          </p:cNvSpPr>
          <p:nvPr>
            <p:ph type="body" sz="half" idx="2" hasCustomPrompt="1"/>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0" smtClean="0"/>
              <a:t>Clique para editar o texto mestre</a:t>
            </a:r>
            <a:endParaRPr lang="pt-BR" noProof="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upo 95"/>
          <p:cNvGrpSpPr/>
          <p:nvPr userDrawn="1"/>
        </p:nvGrpSpPr>
        <p:grpSpPr bwMode="hidden">
          <a:xfrm>
            <a:off x="-1" y="-195943"/>
            <a:ext cx="12192002" cy="6858000"/>
            <a:chOff x="-1" y="0"/>
            <a:chExt cx="12192002" cy="6858000"/>
          </a:xfrm>
        </p:grpSpPr>
        <p:cxnSp>
          <p:nvCxnSpPr>
            <p:cNvPr id="97" name="Conector Reto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to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to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to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to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to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to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to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to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upo 112"/>
            <p:cNvGrpSpPr/>
            <p:nvPr userDrawn="1"/>
          </p:nvGrpSpPr>
          <p:grpSpPr bwMode="hidden">
            <a:xfrm>
              <a:off x="-1" y="0"/>
              <a:ext cx="12192001" cy="6858000"/>
              <a:chOff x="-1" y="0"/>
              <a:chExt cx="12192001" cy="6858000"/>
            </a:xfrm>
          </p:grpSpPr>
          <p:cxnSp>
            <p:nvCxnSpPr>
              <p:cNvPr id="131" name="Conector Reto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to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to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to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to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upo 135"/>
              <p:cNvGrpSpPr/>
              <p:nvPr/>
            </p:nvGrpSpPr>
            <p:grpSpPr bwMode="hidden">
              <a:xfrm>
                <a:off x="6327885" y="0"/>
                <a:ext cx="5864115" cy="5898673"/>
                <a:chOff x="6327885" y="0"/>
                <a:chExt cx="5864115" cy="5898673"/>
              </a:xfrm>
            </p:grpSpPr>
            <p:cxnSp>
              <p:nvCxnSpPr>
                <p:cNvPr id="142" name="Conector Reto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to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to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to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to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to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to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to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to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to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upo 113"/>
            <p:cNvGrpSpPr/>
            <p:nvPr userDrawn="1"/>
          </p:nvGrpSpPr>
          <p:grpSpPr bwMode="hidden">
            <a:xfrm flipH="1">
              <a:off x="0" y="0"/>
              <a:ext cx="12192001" cy="6858000"/>
              <a:chOff x="-1" y="0"/>
              <a:chExt cx="12192001" cy="6858000"/>
            </a:xfrm>
          </p:grpSpPr>
          <p:cxnSp>
            <p:nvCxnSpPr>
              <p:cNvPr id="115" name="Conector Reto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to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to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to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to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upo 119"/>
              <p:cNvGrpSpPr/>
              <p:nvPr/>
            </p:nvGrpSpPr>
            <p:grpSpPr bwMode="hidden">
              <a:xfrm>
                <a:off x="6327885" y="0"/>
                <a:ext cx="5864115" cy="5898673"/>
                <a:chOff x="6327885" y="0"/>
                <a:chExt cx="5864115" cy="5898673"/>
              </a:xfrm>
            </p:grpSpPr>
            <p:cxnSp>
              <p:nvCxnSpPr>
                <p:cNvPr id="126" name="Conector Reto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to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to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to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to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to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to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to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to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to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Espaço reservado para título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pt-BR" noProof="0" dirty="0" smtClean="0"/>
              <a:t>Clique para editar o estilo de título Mestre</a:t>
            </a:r>
            <a:endParaRPr lang="pt-BR" noProof="0" dirty="0"/>
          </a:p>
        </p:txBody>
      </p:sp>
      <p:sp>
        <p:nvSpPr>
          <p:cNvPr id="3" name="Espaço Reservado para Texto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pt-BR" noProof="0" dirty="0" smtClean="0"/>
              <a:t>Clique para editar o texto Mestre</a:t>
            </a:r>
            <a:endParaRPr lang="pt-BR" noProof="0" dirty="0" smtClean="0"/>
          </a:p>
          <a:p>
            <a:pPr lvl="1" rtl="0"/>
            <a:r>
              <a:rPr lang="pt-BR" noProof="0" dirty="0" smtClean="0"/>
              <a:t>Segundo nível</a:t>
            </a:r>
            <a:endParaRPr lang="pt-BR" noProof="0" dirty="0" smtClean="0"/>
          </a:p>
          <a:p>
            <a:pPr lvl="2" rtl="0"/>
            <a:r>
              <a:rPr lang="pt-BR" noProof="0" dirty="0" smtClean="0"/>
              <a:t>Terceiro nível</a:t>
            </a:r>
            <a:endParaRPr lang="pt-BR" noProof="0" dirty="0" smtClean="0"/>
          </a:p>
          <a:p>
            <a:pPr lvl="3" rtl="0"/>
            <a:r>
              <a:rPr lang="pt-BR" noProof="0" dirty="0" smtClean="0"/>
              <a:t>Quarto nível</a:t>
            </a:r>
            <a:endParaRPr lang="pt-BR" noProof="0" dirty="0" smtClean="0"/>
          </a:p>
          <a:p>
            <a:pPr lvl="4" rtl="0"/>
            <a:r>
              <a:rPr lang="pt-BR" noProof="0" dirty="0" smtClean="0"/>
              <a:t>Quinto nível</a:t>
            </a:r>
            <a:endParaRPr lang="pt-BR" noProof="0" dirty="0"/>
          </a:p>
        </p:txBody>
      </p:sp>
      <p:cxnSp>
        <p:nvCxnSpPr>
          <p:cNvPr id="148" name="Conector Reto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Espaço Reservado para Rodapé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pPr rtl="0"/>
            <a:r>
              <a:rPr lang="pt-BR" noProof="0" dirty="0" smtClean="0"/>
              <a:t>Adicionar um rodapé</a:t>
            </a:r>
            <a:endParaRPr lang="pt-BR" noProof="0" dirty="0"/>
          </a:p>
        </p:txBody>
      </p:sp>
      <p:sp>
        <p:nvSpPr>
          <p:cNvPr id="4" name="Espaço Reservado para Data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A04F1B8F-DFE3-4BF7-B882-95DE566932B5}" type="datetime1">
              <a:rPr lang="pt-BR" noProof="0" smtClean="0"/>
            </a:fld>
            <a:endParaRPr lang="pt-BR" noProof="0" dirty="0"/>
          </a:p>
        </p:txBody>
      </p:sp>
      <p:sp>
        <p:nvSpPr>
          <p:cNvPr id="6" name="Espaço reservado para o número do slide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E31375A4-56A4-47D6-9801-1991572033F7}" type="slidenum">
              <a:rPr lang="pt-BR" noProof="0" smtClean="0"/>
            </a:fld>
            <a:endParaRPr lang="pt-BR"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anose="020B0604020202020204" pitchFamily="34" charset="0"/>
        <a:buChar char="▪"/>
        <a:defRPr sz="1800" kern="1200">
          <a:solidFill>
            <a:schemeClr val="tx1"/>
          </a:solidFill>
          <a:latin typeface="+mn-lt"/>
          <a:ea typeface="+mn-ea"/>
          <a:cs typeface="+mn-cs"/>
        </a:defRPr>
      </a:lvl2pPr>
      <a:lvl3pPr marL="685800" indent="-179705" algn="l" defTabSz="914400" rtl="0" eaLnBrk="1" latinLnBrk="0" hangingPunct="1">
        <a:lnSpc>
          <a:spcPct val="90000"/>
        </a:lnSpc>
        <a:spcBef>
          <a:spcPts val="800"/>
        </a:spcBef>
        <a:buClr>
          <a:schemeClr val="accent1">
            <a:lumMod val="75000"/>
          </a:schemeClr>
        </a:buClr>
        <a:buSzPct val="100000"/>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anose="020B0604020202020204" pitchFamily="34" charset="0"/>
        <a:buChar char="▪"/>
        <a:defRPr sz="1400" kern="1200">
          <a:solidFill>
            <a:schemeClr val="tx1"/>
          </a:solidFill>
          <a:latin typeface="+mn-lt"/>
          <a:ea typeface="+mn-ea"/>
          <a:cs typeface="+mn-cs"/>
        </a:defRPr>
      </a:lvl4pPr>
      <a:lvl5pPr marL="1143000" indent="-179705" algn="l" defTabSz="914400" rtl="0" eaLnBrk="1" latinLnBrk="0" hangingPunct="1">
        <a:lnSpc>
          <a:spcPct val="90000"/>
        </a:lnSpc>
        <a:spcBef>
          <a:spcPts val="600"/>
        </a:spcBef>
        <a:buClr>
          <a:schemeClr val="accent1">
            <a:lumMod val="75000"/>
          </a:schemeClr>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anose="020B0604020202020204" pitchFamily="34" charset="0"/>
        <a:buChar char="▪"/>
        <a:defRPr sz="1400" kern="1200">
          <a:solidFill>
            <a:schemeClr val="tx1"/>
          </a:solidFill>
          <a:latin typeface="+mn-lt"/>
          <a:ea typeface="+mn-ea"/>
          <a:cs typeface="+mn-cs"/>
        </a:defRPr>
      </a:lvl6pPr>
      <a:lvl7pPr marL="1600200" indent="-179705" algn="l" defTabSz="914400" rtl="0" eaLnBrk="1" latinLnBrk="0" hangingPunct="1">
        <a:lnSpc>
          <a:spcPct val="90000"/>
        </a:lnSpc>
        <a:spcBef>
          <a:spcPts val="600"/>
        </a:spcBef>
        <a:buClr>
          <a:schemeClr val="accent1">
            <a:lumMod val="75000"/>
          </a:schemeClr>
        </a:buClr>
        <a:buSzPct val="100000"/>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anose="020B0604020202020204" pitchFamily="34" charset="0"/>
        <a:buChar char="▪"/>
        <a:defRPr sz="1400" kern="1200">
          <a:solidFill>
            <a:schemeClr val="tx1"/>
          </a:solidFill>
          <a:latin typeface="+mn-lt"/>
          <a:ea typeface="+mn-ea"/>
          <a:cs typeface="+mn-cs"/>
        </a:defRPr>
      </a:lvl8pPr>
      <a:lvl9pPr marL="1877695" indent="0" algn="l" defTabSz="914400" rtl="0" eaLnBrk="1" latinLnBrk="0" hangingPunct="1">
        <a:lnSpc>
          <a:spcPct val="90000"/>
        </a:lnSpc>
        <a:spcBef>
          <a:spcPts val="600"/>
        </a:spcBef>
        <a:buClr>
          <a:schemeClr val="accent1">
            <a:lumMod val="75000"/>
          </a:schemeClr>
        </a:buClr>
        <a:buSzPct val="100000"/>
        <a:buFont typeface="Arial" panose="020B0604020202020204"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hyperlink" Target="https://en.wikipedia.org/wiki/Job_rotation" TargetMode="Externa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jpeg"/><Relationship Id="rId2" Type="http://schemas.openxmlformats.org/officeDocument/2006/relationships/hyperlink" Target="http://www.planalto.gov.br/ccivil_03/decreto-lei/Del5452.htm" TargetMode="External"/><Relationship Id="rId1" Type="http://schemas.openxmlformats.org/officeDocument/2006/relationships/hyperlink" Target="http://www.planalto.gov.br/ccivil_03/_ato2007-2010/2008/lei/l11788.htm"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algn="just"/>
            <a:r>
              <a:rPr lang="pt-BR" sz="4000" dirty="0"/>
              <a:t>COMO FUNCIONA UM PROGRAMA DE TRAINEE</a:t>
            </a:r>
            <a:endParaRPr lang="pt-BR" sz="4000" dirty="0"/>
          </a:p>
        </p:txBody>
      </p:sp>
      <p:sp>
        <p:nvSpPr>
          <p:cNvPr id="3" name="Espaço Reservado para Texto 2"/>
          <p:cNvSpPr>
            <a:spLocks noGrp="1"/>
          </p:cNvSpPr>
          <p:nvPr>
            <p:ph type="body" idx="1"/>
          </p:nvPr>
        </p:nvSpPr>
        <p:spPr/>
        <p:txBody>
          <a:bodyPr rtlCol="0"/>
          <a:lstStyle/>
          <a:p>
            <a:r>
              <a:rPr lang="pt-BR" b="1" dirty="0"/>
              <a:t>Professor: Alexsandro Andrade</a:t>
            </a:r>
            <a:endParaRPr lang="pt-BR" b="1" dirty="0"/>
          </a:p>
          <a:p>
            <a:pPr rtl="0"/>
            <a:endParaRPr lang="pt-B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a:t>QUAIS ATRIBUIÇÕES DEVO PASSAR PARA UM TRAINEE?</a:t>
            </a:r>
            <a:br>
              <a:rPr lang="pt-BR" dirty="0"/>
            </a:br>
            <a:endParaRPr lang="pt-BR" dirty="0"/>
          </a:p>
        </p:txBody>
      </p:sp>
      <p:sp>
        <p:nvSpPr>
          <p:cNvPr id="3" name="Espaço Reservado para Conteúdo 2"/>
          <p:cNvSpPr>
            <a:spLocks noGrp="1"/>
          </p:cNvSpPr>
          <p:nvPr>
            <p:ph idx="1"/>
          </p:nvPr>
        </p:nvSpPr>
        <p:spPr/>
        <p:txBody>
          <a:bodyPr/>
          <a:lstStyle/>
          <a:p>
            <a:pPr algn="just">
              <a:lnSpc>
                <a:spcPct val="150000"/>
              </a:lnSpc>
            </a:pPr>
            <a:r>
              <a:rPr lang="pt-BR" b="1" dirty="0"/>
              <a:t>Marketing: </a:t>
            </a:r>
            <a:r>
              <a:rPr lang="pt-BR" dirty="0"/>
              <a:t>elaboração e análise de pesquisa de mercado; implementação de estratégias promocionais.</a:t>
            </a:r>
            <a:endParaRPr lang="pt-BR" dirty="0"/>
          </a:p>
          <a:p>
            <a:pPr algn="just">
              <a:lnSpc>
                <a:spcPct val="150000"/>
              </a:lnSpc>
            </a:pPr>
            <a:r>
              <a:rPr lang="pt-BR" b="1" dirty="0"/>
              <a:t>Financeiro: </a:t>
            </a:r>
            <a:r>
              <a:rPr lang="pt-BR" dirty="0"/>
              <a:t>gerenciamento das aplicações financeiras; elaboração de planos de redução de custos.</a:t>
            </a:r>
            <a:endParaRPr lang="pt-BR" dirty="0"/>
          </a:p>
          <a:p>
            <a:pPr algn="just">
              <a:lnSpc>
                <a:spcPct val="150000"/>
              </a:lnSpc>
            </a:pPr>
            <a:r>
              <a:rPr lang="pt-BR" b="1" dirty="0"/>
              <a:t>Gestão de Pessoas: </a:t>
            </a:r>
            <a:r>
              <a:rPr lang="pt-BR" dirty="0"/>
              <a:t>formulação de programas de treinamento; gerenciamento do plano de cargos e salários.</a:t>
            </a:r>
            <a:endParaRPr lang="pt-BR" dirty="0"/>
          </a:p>
          <a:p>
            <a:pPr algn="just">
              <a:lnSpc>
                <a:spcPct val="150000"/>
              </a:lnSpc>
            </a:pP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POR QUE APOSTAR?</a:t>
            </a:r>
            <a:endParaRPr lang="pt-BR" dirty="0"/>
          </a:p>
        </p:txBody>
      </p:sp>
      <p:sp>
        <p:nvSpPr>
          <p:cNvPr id="3" name="Espaço Reservado para Conteúdo 2"/>
          <p:cNvSpPr>
            <a:spLocks noGrp="1"/>
          </p:cNvSpPr>
          <p:nvPr>
            <p:ph idx="1"/>
          </p:nvPr>
        </p:nvSpPr>
        <p:spPr/>
        <p:txBody>
          <a:bodyPr>
            <a:normAutofit lnSpcReduction="10000"/>
          </a:bodyPr>
          <a:lstStyle/>
          <a:p>
            <a:pPr algn="just">
              <a:lnSpc>
                <a:spcPct val="150000"/>
              </a:lnSpc>
            </a:pPr>
            <a:r>
              <a:rPr lang="pt-BR" dirty="0"/>
              <a:t>Se sua empresa está em processo de crescimento rápido, talvez você precise pensar na possibilidade de ter à disposição, em breve, profissionais capacitados para gerenciar novos departamentos, coordenar projetos que ainda estão para nascer ou supervisionar o desenvolvimento de novos produtos.</a:t>
            </a:r>
            <a:endParaRPr lang="pt-BR" dirty="0"/>
          </a:p>
          <a:p>
            <a:pPr algn="just">
              <a:lnSpc>
                <a:spcPct val="150000"/>
              </a:lnSpc>
            </a:pPr>
            <a:r>
              <a:rPr lang="pt-BR" dirty="0"/>
              <a:t>Durante a realização de um projeto para a escolha e a contratação de trainees, a empresa e o candidato devem ter em mente que o processo é vantajoso para ambos os lados. Assim, existem diversos benefícios de elaborar um programa de trainee:</a:t>
            </a:r>
            <a:endParaRPr lang="pt-BR" dirty="0"/>
          </a:p>
          <a:p>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POR QUE APOSTAR?</a:t>
            </a:r>
            <a:endParaRPr lang="pt-BR" dirty="0"/>
          </a:p>
        </p:txBody>
      </p:sp>
      <p:sp>
        <p:nvSpPr>
          <p:cNvPr id="3" name="Espaço Reservado para Conteúdo 2"/>
          <p:cNvSpPr>
            <a:spLocks noGrp="1"/>
          </p:cNvSpPr>
          <p:nvPr>
            <p:ph idx="1"/>
          </p:nvPr>
        </p:nvSpPr>
        <p:spPr/>
        <p:txBody>
          <a:bodyPr/>
          <a:lstStyle/>
          <a:p>
            <a:pPr algn="just">
              <a:lnSpc>
                <a:spcPct val="150000"/>
              </a:lnSpc>
            </a:pPr>
            <a:r>
              <a:rPr lang="pt-BR" dirty="0"/>
              <a:t>A possibilidade de recrutar e treinar profissionais sem vícios e com extrema energia para alcance de resultados.</a:t>
            </a:r>
            <a:endParaRPr lang="pt-BR" dirty="0"/>
          </a:p>
          <a:p>
            <a:pPr algn="just">
              <a:lnSpc>
                <a:spcPct val="150000"/>
              </a:lnSpc>
            </a:pPr>
            <a:r>
              <a:rPr lang="pt-BR" dirty="0"/>
              <a:t>Trazer para dentro da empresa os melhores talentos do mercado.</a:t>
            </a:r>
            <a:endParaRPr lang="pt-BR" dirty="0"/>
          </a:p>
          <a:p>
            <a:pPr algn="just">
              <a:lnSpc>
                <a:spcPct val="150000"/>
              </a:lnSpc>
            </a:pPr>
            <a:r>
              <a:rPr lang="pt-BR" dirty="0"/>
              <a:t>Preenchimento de vagas futuras com profissionais já treinados.</a:t>
            </a:r>
            <a:endParaRPr lang="pt-BR" dirty="0"/>
          </a:p>
          <a:p>
            <a:pPr algn="just">
              <a:lnSpc>
                <a:spcPct val="150000"/>
              </a:lnSpc>
            </a:pPr>
            <a:r>
              <a:rPr lang="pt-BR" dirty="0"/>
              <a:t>Mostrar-se ao mercado como uma empresa proativa, dinâmica e comprometida com a sociedade.</a:t>
            </a:r>
            <a:endParaRPr lang="pt-BR" dirty="0"/>
          </a:p>
          <a:p>
            <a:pPr algn="just">
              <a:lnSpc>
                <a:spcPct val="150000"/>
              </a:lnSpc>
            </a:pP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PROGRAMA DE TRAINEE</a:t>
            </a:r>
            <a:endParaRPr lang="pt-BR" dirty="0"/>
          </a:p>
        </p:txBody>
      </p:sp>
      <p:sp>
        <p:nvSpPr>
          <p:cNvPr id="3" name="Espaço Reservado para Conteúdo 2"/>
          <p:cNvSpPr>
            <a:spLocks noGrp="1"/>
          </p:cNvSpPr>
          <p:nvPr>
            <p:ph idx="1"/>
          </p:nvPr>
        </p:nvSpPr>
        <p:spPr/>
        <p:txBody>
          <a:bodyPr>
            <a:normAutofit lnSpcReduction="10000"/>
          </a:bodyPr>
          <a:lstStyle/>
          <a:p>
            <a:pPr algn="just">
              <a:lnSpc>
                <a:spcPct val="150000"/>
              </a:lnSpc>
            </a:pPr>
            <a:r>
              <a:rPr lang="pt-BR" dirty="0"/>
              <a:t>Porém, o projeto também pode trazer algumas desvantagens para o empreendimento. A alta remuneração desse tipo de profissional pode ser, por exemplo, um entrave difícil de ser contornado. Outro problema é uma possível resistência contra os jovens, por parte de funcionários que trabalham há muitos anos na empresa, podendo surgir uma sensação de desprestígio.</a:t>
            </a:r>
            <a:endParaRPr lang="pt-BR" dirty="0"/>
          </a:p>
          <a:p>
            <a:pPr algn="just">
              <a:lnSpc>
                <a:spcPct val="150000"/>
              </a:lnSpc>
            </a:pPr>
            <a:r>
              <a:rPr lang="pt-BR" dirty="0"/>
              <a:t>Assim, antes de implementar um programa como esse, é necessário caprichar na comunicação com a equipe para não provocar desequilíbrios no clima organizacional.</a:t>
            </a:r>
            <a:endParaRPr lang="pt-BR" dirty="0"/>
          </a:p>
          <a:p>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PROGRAMA DE TRAINEE</a:t>
            </a:r>
            <a:endParaRPr lang="pt-BR" dirty="0"/>
          </a:p>
        </p:txBody>
      </p:sp>
      <p:sp>
        <p:nvSpPr>
          <p:cNvPr id="3" name="Espaço Reservado para Conteúdo 2"/>
          <p:cNvSpPr>
            <a:spLocks noGrp="1"/>
          </p:cNvSpPr>
          <p:nvPr>
            <p:ph idx="1"/>
          </p:nvPr>
        </p:nvSpPr>
        <p:spPr/>
        <p:txBody>
          <a:bodyPr>
            <a:normAutofit fontScale="92500"/>
          </a:bodyPr>
          <a:lstStyle/>
          <a:p>
            <a:pPr algn="just">
              <a:lnSpc>
                <a:spcPct val="150000"/>
              </a:lnSpc>
            </a:pPr>
            <a:r>
              <a:rPr lang="pt-BR" dirty="0"/>
              <a:t>Outro ponto que deve ser levado em conta quando se pensa em um projeto como esse é a interação entre os gestores e os jovens. Os responsáveis pela tutela dos trainees durante os períodos de trabalho têm a responsabilidade de construir um profissional preparado para lidar com pressões, ter respostas rápidas, coragem para decidir e alto conhecimento sobre a realidade da empresa e do mercado.</a:t>
            </a:r>
            <a:endParaRPr lang="pt-BR" dirty="0"/>
          </a:p>
          <a:p>
            <a:pPr algn="just">
              <a:lnSpc>
                <a:spcPct val="150000"/>
              </a:lnSpc>
            </a:pPr>
            <a:r>
              <a:rPr lang="pt-BR" dirty="0"/>
              <a:t>Assim, não basta colocar um jovem aspirante a executivo dentro da empresa e esperar que ele se torne um profissional capacitado e diferencial sem o auxílio e a supervisão permanente de mentores.</a:t>
            </a:r>
            <a:endParaRPr lang="pt-BR" dirty="0"/>
          </a:p>
          <a:p>
            <a:pPr algn="just">
              <a:lnSpc>
                <a:spcPct val="150000"/>
              </a:lnSpc>
            </a:pP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ETAPAS</a:t>
            </a:r>
            <a:endParaRPr lang="pt-BR" dirty="0"/>
          </a:p>
        </p:txBody>
      </p:sp>
      <p:sp>
        <p:nvSpPr>
          <p:cNvPr id="3" name="Espaço Reservado para Conteúdo 2"/>
          <p:cNvSpPr>
            <a:spLocks noGrp="1"/>
          </p:cNvSpPr>
          <p:nvPr>
            <p:ph idx="1"/>
          </p:nvPr>
        </p:nvSpPr>
        <p:spPr/>
        <p:txBody>
          <a:bodyPr/>
          <a:lstStyle/>
          <a:p>
            <a:pPr algn="just">
              <a:lnSpc>
                <a:spcPct val="150000"/>
              </a:lnSpc>
            </a:pPr>
            <a:r>
              <a:rPr lang="pt-BR" dirty="0" smtClean="0"/>
              <a:t>Você </a:t>
            </a:r>
            <a:r>
              <a:rPr lang="pt-BR" dirty="0"/>
              <a:t>já ouviu falar nas peneiras feitas em clubes de futebol, realizadas diariamente com o objetivo de encontrar as “joias” do futuro? Pois, assim como nesses testes se descobrem grandes craques para o futebol mundial, um processo seletivo bem-feito para trainee certamente vai agregar à equipe profissionais de raro talento. </a:t>
            </a:r>
            <a:endParaRPr lang="pt-BR" dirty="0" smtClean="0"/>
          </a:p>
          <a:p>
            <a:pPr algn="just">
              <a:lnSpc>
                <a:spcPct val="150000"/>
              </a:lnSpc>
            </a:pPr>
            <a:r>
              <a:rPr lang="pt-BR" dirty="0" smtClean="0"/>
              <a:t>Os </a:t>
            </a:r>
            <a:r>
              <a:rPr lang="pt-BR" dirty="0"/>
              <a:t>programas costumam ter de cinco a sete etapas, entre as quais vale a pena destacar:</a:t>
            </a: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ETAPAS</a:t>
            </a:r>
            <a:endParaRPr lang="pt-BR" dirty="0"/>
          </a:p>
        </p:txBody>
      </p:sp>
      <p:sp>
        <p:nvSpPr>
          <p:cNvPr id="3" name="Espaço Reservado para Conteúdo 2"/>
          <p:cNvSpPr>
            <a:spLocks noGrp="1"/>
          </p:cNvSpPr>
          <p:nvPr>
            <p:ph idx="1"/>
          </p:nvPr>
        </p:nvSpPr>
        <p:spPr/>
        <p:txBody>
          <a:bodyPr>
            <a:normAutofit/>
          </a:bodyPr>
          <a:lstStyle/>
          <a:p>
            <a:pPr algn="just">
              <a:lnSpc>
                <a:spcPct val="150000"/>
              </a:lnSpc>
            </a:pPr>
            <a:r>
              <a:rPr lang="pt-BR" b="1" dirty="0"/>
              <a:t>Inscrição:</a:t>
            </a:r>
            <a:r>
              <a:rPr lang="pt-BR" dirty="0"/>
              <a:t> avaliação do perfil do candidato, considerando quesitos básicos para o posto, como currículo, cursos realizados, vivência no exterior, fluência em língua estrangeira etc.</a:t>
            </a:r>
            <a:endParaRPr lang="pt-BR" dirty="0"/>
          </a:p>
          <a:p>
            <a:pPr algn="just">
              <a:lnSpc>
                <a:spcPct val="150000"/>
              </a:lnSpc>
            </a:pPr>
            <a:r>
              <a:rPr lang="pt-BR" b="1" dirty="0"/>
              <a:t>Avaliações online:</a:t>
            </a:r>
            <a:r>
              <a:rPr lang="pt-BR" dirty="0"/>
              <a:t> testes prévios de domínio da língua portuguesas, de idiomas estrangeiros e de algum conteúdo específico para a área de trabalho</a:t>
            </a:r>
            <a:r>
              <a:rPr lang="pt-BR" dirty="0" smtClean="0"/>
              <a:t>.</a:t>
            </a: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ETAPAS</a:t>
            </a:r>
            <a:endParaRPr lang="pt-BR" dirty="0"/>
          </a:p>
        </p:txBody>
      </p:sp>
      <p:sp>
        <p:nvSpPr>
          <p:cNvPr id="3" name="Espaço Reservado para Conteúdo 2"/>
          <p:cNvSpPr>
            <a:spLocks noGrp="1"/>
          </p:cNvSpPr>
          <p:nvPr>
            <p:ph idx="1"/>
          </p:nvPr>
        </p:nvSpPr>
        <p:spPr/>
        <p:txBody>
          <a:bodyPr>
            <a:normAutofit lnSpcReduction="10000"/>
          </a:bodyPr>
          <a:lstStyle/>
          <a:p>
            <a:pPr algn="just">
              <a:lnSpc>
                <a:spcPct val="150000"/>
              </a:lnSpc>
            </a:pPr>
            <a:r>
              <a:rPr lang="pt-BR" b="1" dirty="0"/>
              <a:t>Dinâmicas de grupo:</a:t>
            </a:r>
            <a:r>
              <a:rPr lang="pt-BR" dirty="0"/>
              <a:t> essa etapa é um dos mais importantes filtros para mensurar a postura social e capacidade técnica de um aspirante a trainee. Costuma ser formada por uma fase inicial, na qual os candidatos se apresentam, e é seguida por discussões em grupo sobre </a:t>
            </a:r>
            <a:r>
              <a:rPr lang="pt-BR" i="1" dirty="0"/>
              <a:t>cases</a:t>
            </a:r>
            <a:r>
              <a:rPr lang="pt-BR" dirty="0"/>
              <a:t> e problemas a serem resolvidos. Personalidade, capacidade de trabalho em equipe, criatividade e comunicação são características muito observadas neste momento do processo.</a:t>
            </a:r>
            <a:endParaRPr lang="pt-BR" dirty="0"/>
          </a:p>
          <a:p>
            <a:pPr algn="just">
              <a:lnSpc>
                <a:spcPct val="150000"/>
              </a:lnSpc>
            </a:pPr>
            <a:r>
              <a:rPr lang="pt-BR" b="1" dirty="0"/>
              <a:t>Prova oral de inglês:</a:t>
            </a:r>
            <a:r>
              <a:rPr lang="pt-BR" dirty="0"/>
              <a:t> avaliação da capacidade de comunicação em língua inglesa e nível de complexidade do raciocínio em língua estrangeira.</a:t>
            </a:r>
            <a:endParaRPr lang="pt-BR" dirty="0"/>
          </a:p>
          <a:p>
            <a:pPr algn="just">
              <a:lnSpc>
                <a:spcPct val="150000"/>
              </a:lnSpc>
            </a:pPr>
            <a:endParaRPr lang="pt-BR" dirty="0"/>
          </a:p>
          <a:p>
            <a:pPr algn="just">
              <a:lnSpc>
                <a:spcPct val="150000"/>
              </a:lnSpc>
            </a:pP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ETAPAS</a:t>
            </a:r>
            <a:endParaRPr lang="pt-BR" dirty="0"/>
          </a:p>
        </p:txBody>
      </p:sp>
      <p:sp>
        <p:nvSpPr>
          <p:cNvPr id="3" name="Espaço Reservado para Conteúdo 2"/>
          <p:cNvSpPr>
            <a:spLocks noGrp="1"/>
          </p:cNvSpPr>
          <p:nvPr>
            <p:ph idx="1"/>
          </p:nvPr>
        </p:nvSpPr>
        <p:spPr>
          <a:xfrm>
            <a:off x="1295400" y="1944030"/>
            <a:ext cx="9601200" cy="3809999"/>
          </a:xfrm>
        </p:spPr>
        <p:txBody>
          <a:bodyPr>
            <a:normAutofit fontScale="85000" lnSpcReduction="20000"/>
          </a:bodyPr>
          <a:lstStyle/>
          <a:p>
            <a:pPr algn="just">
              <a:lnSpc>
                <a:spcPct val="150000"/>
              </a:lnSpc>
            </a:pPr>
            <a:r>
              <a:rPr lang="pt-BR" b="1" dirty="0"/>
              <a:t>Painel de negócios:</a:t>
            </a:r>
            <a:r>
              <a:rPr lang="pt-BR" dirty="0"/>
              <a:t> em geral, é a primeira etapa em que os candidatos serão observados pelos diretores. Um </a:t>
            </a:r>
            <a:r>
              <a:rPr lang="pt-BR" i="1" dirty="0"/>
              <a:t>case</a:t>
            </a:r>
            <a:r>
              <a:rPr lang="pt-BR" dirty="0"/>
              <a:t> ainda mais complexo é apresentado, e os candidatos têm um tempo limitado para achar a solução.</a:t>
            </a:r>
            <a:endParaRPr lang="pt-BR" dirty="0"/>
          </a:p>
          <a:p>
            <a:pPr algn="just">
              <a:lnSpc>
                <a:spcPct val="150000"/>
              </a:lnSpc>
            </a:pPr>
            <a:r>
              <a:rPr lang="pt-BR" b="1" dirty="0"/>
              <a:t>Entrevista (com diretores):</a:t>
            </a:r>
            <a:r>
              <a:rPr lang="pt-BR" dirty="0"/>
              <a:t> muitas vezes, essa fase entra como critério de desempate. Aqui, será observado o nível de consciência do candidato acerca da organização e do mercado, bem como das funções que exercerá.</a:t>
            </a:r>
            <a:endParaRPr lang="pt-BR" dirty="0"/>
          </a:p>
          <a:p>
            <a:pPr algn="just">
              <a:lnSpc>
                <a:spcPct val="150000"/>
              </a:lnSpc>
            </a:pPr>
            <a:r>
              <a:rPr lang="pt-BR" dirty="0"/>
              <a:t>Os aprovados ao final do processo são incorporados na dinâmica estrutural da organização, destinados às áreas de opção no início do processo ou em departamentos em que se destacaram.</a:t>
            </a:r>
            <a:endParaRPr lang="pt-BR" dirty="0"/>
          </a:p>
          <a:p>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IMPORTANTE!</a:t>
            </a:r>
            <a:endParaRPr lang="pt-BR" dirty="0"/>
          </a:p>
        </p:txBody>
      </p:sp>
      <p:sp>
        <p:nvSpPr>
          <p:cNvPr id="3" name="Espaço Reservado para Conteúdo 2"/>
          <p:cNvSpPr>
            <a:spLocks noGrp="1"/>
          </p:cNvSpPr>
          <p:nvPr>
            <p:ph idx="1"/>
          </p:nvPr>
        </p:nvSpPr>
        <p:spPr/>
        <p:txBody>
          <a:bodyPr/>
          <a:lstStyle/>
          <a:p>
            <a:pPr algn="just">
              <a:lnSpc>
                <a:spcPct val="150000"/>
              </a:lnSpc>
            </a:pPr>
            <a:r>
              <a:rPr lang="pt-BR" dirty="0"/>
              <a:t>Pelo menos 42 empresas estão com inscrições abertas para seus programas de trainee 2020. Entre elas estão Ambev, </a:t>
            </a:r>
            <a:r>
              <a:rPr lang="pt-BR" dirty="0" err="1"/>
              <a:t>Red</a:t>
            </a:r>
            <a:r>
              <a:rPr lang="pt-BR" dirty="0"/>
              <a:t> Bull e Itaú</a:t>
            </a:r>
            <a:r>
              <a:rPr lang="pt-BR" dirty="0" smtClean="0"/>
              <a:t>.</a:t>
            </a:r>
            <a:endParaRPr lang="pt-BR" dirty="0" smtClean="0"/>
          </a:p>
          <a:p>
            <a:pPr algn="just">
              <a:lnSpc>
                <a:spcPct val="150000"/>
              </a:lnSpc>
            </a:pPr>
            <a:r>
              <a:rPr lang="pt-BR" dirty="0"/>
              <a:t>O trainee é contratado em regime CLT, com direitos trabalhistas previstos na lei como FGTS, 13º salário e férias, participação nos lucros e resultados, além de benefícios como vale-refeição, vale-transporte e planos de saúde e odontológico. Há empresas que oferecem ainda descontos em universidades, escolas de idiomas e academias.</a:t>
            </a: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2624" y="244698"/>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
        <p:nvSpPr>
          <p:cNvPr id="2" name="Título 1"/>
          <p:cNvSpPr>
            <a:spLocks noGrp="1"/>
          </p:cNvSpPr>
          <p:nvPr>
            <p:ph type="title"/>
          </p:nvPr>
        </p:nvSpPr>
        <p:spPr/>
        <p:txBody>
          <a:bodyPr/>
          <a:lstStyle/>
          <a:p>
            <a:r>
              <a:rPr lang="pt-BR" dirty="0"/>
              <a:t>PROGRAMA DE TRAINEE</a:t>
            </a:r>
            <a:endParaRPr lang="pt-BR" dirty="0"/>
          </a:p>
        </p:txBody>
      </p:sp>
      <p:sp>
        <p:nvSpPr>
          <p:cNvPr id="3" name="Espaço Reservado para Conteúdo 2"/>
          <p:cNvSpPr>
            <a:spLocks noGrp="1"/>
          </p:cNvSpPr>
          <p:nvPr>
            <p:ph idx="1"/>
          </p:nvPr>
        </p:nvSpPr>
        <p:spPr/>
        <p:txBody>
          <a:bodyPr/>
          <a:lstStyle/>
          <a:p>
            <a:pPr algn="just">
              <a:lnSpc>
                <a:spcPct val="150000"/>
              </a:lnSpc>
            </a:pPr>
            <a:r>
              <a:rPr lang="pt-BR" dirty="0"/>
              <a:t>O principal objetivo de um programa de trainee é recrutar, desenvolver e reter mentes diferenciadas e com notável capacidade gerencial para assumir posições estratégicas no futuro. A remuneração de um trainee circula em torno de R$ 5 mil, o que pode parecer alto para um profissional sem experiência.</a:t>
            </a:r>
            <a:endParaRPr lang="pt-BR" dirty="0"/>
          </a:p>
          <a:p>
            <a:pPr algn="just">
              <a:lnSpc>
                <a:spcPct val="150000"/>
              </a:lnSpc>
            </a:pPr>
            <a:r>
              <a:rPr lang="pt-BR" dirty="0"/>
              <a:t>Entretanto, se levarmos em conta que a empresa estará colocando, em sua dinâmica, profissionais diferenciados e com grande potencial de retorno, os valores são até bastante discretos.</a:t>
            </a:r>
            <a:endParaRPr lang="pt-BR" dirty="0"/>
          </a:p>
          <a:p>
            <a:endParaRPr lang="pt-B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IMPORTANTE!</a:t>
            </a:r>
            <a:endParaRPr lang="pt-BR" dirty="0"/>
          </a:p>
        </p:txBody>
      </p:sp>
      <p:sp>
        <p:nvSpPr>
          <p:cNvPr id="3" name="Espaço Reservado para Conteúdo 2"/>
          <p:cNvSpPr>
            <a:spLocks noGrp="1"/>
          </p:cNvSpPr>
          <p:nvPr>
            <p:ph idx="1"/>
          </p:nvPr>
        </p:nvSpPr>
        <p:spPr/>
        <p:txBody>
          <a:bodyPr/>
          <a:lstStyle/>
          <a:p>
            <a:pPr algn="just">
              <a:lnSpc>
                <a:spcPct val="150000"/>
              </a:lnSpc>
            </a:pPr>
            <a:r>
              <a:rPr lang="pt-BR" dirty="0"/>
              <a:t>Os programas de trainee costumam durar entre 1 e 2 anos. </a:t>
            </a:r>
            <a:endParaRPr lang="pt-BR" dirty="0" smtClean="0"/>
          </a:p>
          <a:p>
            <a:pPr algn="just">
              <a:lnSpc>
                <a:spcPct val="150000"/>
              </a:lnSpc>
            </a:pPr>
            <a:r>
              <a:rPr lang="pt-BR" dirty="0" smtClean="0"/>
              <a:t>Durante </a:t>
            </a:r>
            <a:r>
              <a:rPr lang="pt-BR" dirty="0"/>
              <a:t>o programa, os selecionados passam por diversos setores da empresa, incluindo treinamento internacional, e são preparados para assumir cargos de liderança.</a:t>
            </a: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2624" y="244698"/>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37822" y="1942565"/>
            <a:ext cx="9601200" cy="3809999"/>
          </a:xfrm>
        </p:spPr>
        <p:txBody>
          <a:bodyPr/>
          <a:lstStyle/>
          <a:p>
            <a:pPr marL="0" indent="0" algn="ctr">
              <a:lnSpc>
                <a:spcPct val="150000"/>
              </a:lnSpc>
              <a:buNone/>
            </a:pPr>
            <a:r>
              <a:rPr lang="pt-BR" sz="5000" b="1" dirty="0" smtClean="0"/>
              <a:t>EMPRESAS COM PROGRAMAS DE TRAINEE </a:t>
            </a:r>
            <a:endParaRPr lang="pt-BR" sz="5000" b="1" dirty="0" smtClean="0"/>
          </a:p>
          <a:p>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2624" y="244698"/>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5552" y="1493949"/>
            <a:ext cx="9601200" cy="3378700"/>
          </a:xfrm>
        </p:spPr>
        <p:txBody>
          <a:bodyPr rtlCol="0">
            <a:noAutofit/>
          </a:bodyPr>
          <a:lstStyle/>
          <a:p>
            <a:pPr algn="ctr">
              <a:lnSpc>
                <a:spcPct val="150000"/>
              </a:lnSpc>
            </a:pPr>
            <a:r>
              <a:rPr lang="pt-BR" sz="2200" dirty="0"/>
              <a:t>Área de atuação da empresa: calçados, vestuário e acessórios</a:t>
            </a:r>
            <a:br>
              <a:rPr lang="pt-BR" sz="2200" dirty="0"/>
            </a:br>
            <a:r>
              <a:rPr lang="pt-BR" sz="2200" dirty="0"/>
              <a:t>Vagas: 20</a:t>
            </a:r>
            <a:br>
              <a:rPr lang="pt-BR" sz="2200" dirty="0"/>
            </a:br>
            <a:r>
              <a:rPr lang="pt-BR" sz="2200" dirty="0"/>
              <a:t>Cursos: graduação nas áreas de humanas e exatas</a:t>
            </a:r>
            <a:br>
              <a:rPr lang="pt-BR" sz="2200" dirty="0"/>
            </a:br>
            <a:r>
              <a:rPr lang="pt-BR" sz="2200" dirty="0"/>
              <a:t>Graduação: conclusão entre dezembro de 2016 e de 2019</a:t>
            </a:r>
            <a:br>
              <a:rPr lang="pt-BR" sz="2200" dirty="0"/>
            </a:br>
            <a:r>
              <a:rPr lang="pt-BR" sz="2200" dirty="0"/>
              <a:t>Inscrições: neste link, até 12/09/2019</a:t>
            </a:r>
            <a:br>
              <a:rPr lang="pt-BR" sz="2200" dirty="0"/>
            </a:br>
            <a:r>
              <a:rPr lang="pt-BR" sz="2200" dirty="0"/>
              <a:t>Local das vagas: Brasil, Europa, Estados Unidos e Hong Kong</a:t>
            </a:r>
            <a:endParaRPr lang="pt-BR" sz="2200" dirty="0"/>
          </a:p>
        </p:txBody>
      </p:sp>
      <p:sp>
        <p:nvSpPr>
          <p:cNvPr id="3" name="Espaço Reservado para Texto 2"/>
          <p:cNvSpPr>
            <a:spLocks noGrp="1"/>
          </p:cNvSpPr>
          <p:nvPr>
            <p:ph type="body" idx="1"/>
          </p:nvPr>
        </p:nvSpPr>
        <p:spPr>
          <a:xfrm>
            <a:off x="1385552" y="717868"/>
            <a:ext cx="9601200" cy="457200"/>
          </a:xfrm>
        </p:spPr>
        <p:txBody>
          <a:bodyPr rtlCol="0">
            <a:normAutofit fontScale="92500" lnSpcReduction="20000"/>
          </a:bodyPr>
          <a:lstStyle/>
          <a:p>
            <a:r>
              <a:rPr lang="pt-BR" sz="3500" b="1" dirty="0" smtClean="0"/>
              <a:t>ALPARGATAS</a:t>
            </a:r>
            <a:endParaRPr lang="pt-BR" sz="3500" b="1" dirty="0" smtClean="0"/>
          </a:p>
          <a:p>
            <a:pPr rtl="0"/>
            <a:endParaRPr lang="pt-B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5552" y="1635616"/>
            <a:ext cx="9601200" cy="3378700"/>
          </a:xfrm>
        </p:spPr>
        <p:txBody>
          <a:bodyPr rtlCol="0">
            <a:noAutofit/>
          </a:bodyPr>
          <a:lstStyle/>
          <a:p>
            <a:pPr algn="ctr" fontAlgn="auto">
              <a:lnSpc>
                <a:spcPct val="150000"/>
              </a:lnSpc>
            </a:pPr>
            <a:r>
              <a:rPr lang="pt-BR" sz="2200" b="0" dirty="0"/>
              <a:t>Área de atuação da empresa: bebidas</a:t>
            </a:r>
            <a:br>
              <a:rPr lang="pt-BR" sz="2200" b="0" dirty="0"/>
            </a:br>
            <a:r>
              <a:rPr lang="pt-BR" sz="2200" b="0" dirty="0"/>
              <a:t>Vagas: nº não informado</a:t>
            </a:r>
            <a:br>
              <a:rPr lang="pt-BR" sz="2200" b="0" dirty="0"/>
            </a:br>
            <a:r>
              <a:rPr lang="pt-BR" sz="2200" b="0" dirty="0"/>
              <a:t>Salário: R$ 6.700</a:t>
            </a:r>
            <a:br>
              <a:rPr lang="pt-BR" sz="2200" b="0" dirty="0"/>
            </a:br>
            <a:r>
              <a:rPr lang="pt-BR" sz="2200" b="0" dirty="0"/>
              <a:t>Cursos: todos os cursos são aceitos</a:t>
            </a:r>
            <a:br>
              <a:rPr lang="pt-BR" sz="2200" b="0" dirty="0"/>
            </a:br>
            <a:r>
              <a:rPr lang="pt-BR" sz="2200" b="0" dirty="0"/>
              <a:t>Graduação: conclusão entre dezembro de 2017 e 2019</a:t>
            </a:r>
            <a:br>
              <a:rPr lang="pt-BR" sz="2200" b="0" dirty="0"/>
            </a:br>
            <a:r>
              <a:rPr lang="pt-BR" sz="2200" b="0" dirty="0" smtClean="0"/>
              <a:t>Inscrições:</a:t>
            </a:r>
            <a:r>
              <a:rPr lang="pt-BR" sz="2200" b="0" dirty="0"/>
              <a:t> </a:t>
            </a:r>
            <a:r>
              <a:rPr lang="pt-BR" sz="2200" b="0" dirty="0" smtClean="0"/>
              <a:t>até </a:t>
            </a:r>
            <a:r>
              <a:rPr lang="pt-BR" sz="2200" b="0" dirty="0"/>
              <a:t>01/09/2019</a:t>
            </a:r>
            <a:br>
              <a:rPr lang="pt-BR" sz="2200" b="0" dirty="0"/>
            </a:br>
            <a:endParaRPr lang="pt-BR" sz="2200" dirty="0"/>
          </a:p>
        </p:txBody>
      </p:sp>
      <p:sp>
        <p:nvSpPr>
          <p:cNvPr id="3" name="Espaço Reservado para Texto 2"/>
          <p:cNvSpPr>
            <a:spLocks noGrp="1"/>
          </p:cNvSpPr>
          <p:nvPr>
            <p:ph type="body" idx="1"/>
          </p:nvPr>
        </p:nvSpPr>
        <p:spPr>
          <a:xfrm>
            <a:off x="1385552" y="717868"/>
            <a:ext cx="9601200" cy="457200"/>
          </a:xfrm>
        </p:spPr>
        <p:txBody>
          <a:bodyPr rtlCol="0">
            <a:normAutofit fontScale="92500" lnSpcReduction="20000"/>
          </a:bodyPr>
          <a:lstStyle/>
          <a:p>
            <a:pPr fontAlgn="auto"/>
            <a:r>
              <a:rPr lang="pt-BR" sz="3600" b="1" dirty="0"/>
              <a:t>Ambev</a:t>
            </a:r>
            <a:endParaRPr lang="pt-BR" sz="3600" b="1" dirty="0"/>
          </a:p>
          <a:p>
            <a:pPr rtl="0"/>
            <a:endParaRPr lang="pt-B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2216" y="2202286"/>
            <a:ext cx="9601200" cy="3378700"/>
          </a:xfrm>
        </p:spPr>
        <p:txBody>
          <a:bodyPr rtlCol="0">
            <a:noAutofit/>
          </a:bodyPr>
          <a:lstStyle/>
          <a:p>
            <a:pPr algn="ctr" fontAlgn="auto">
              <a:lnSpc>
                <a:spcPct val="150000"/>
              </a:lnSpc>
            </a:pPr>
            <a:r>
              <a:rPr lang="pt-BR" sz="2200" b="0" dirty="0"/>
              <a:t>Área de atuação da empresa: bancária</a:t>
            </a:r>
            <a:br>
              <a:rPr lang="pt-BR" sz="2200" b="0" dirty="0"/>
            </a:br>
            <a:r>
              <a:rPr lang="pt-BR" sz="2200" b="0" dirty="0"/>
              <a:t>Vagas: nº não informado</a:t>
            </a:r>
            <a:br>
              <a:rPr lang="pt-BR" sz="2200" b="0" dirty="0"/>
            </a:br>
            <a:r>
              <a:rPr lang="pt-BR" sz="2200" b="0" dirty="0"/>
              <a:t>Salário: R$ 7.000 e incentivo de contratação de R$ 20.000 para os candidatos aprovados</a:t>
            </a:r>
            <a:br>
              <a:rPr lang="pt-BR" sz="2200" b="0" dirty="0"/>
            </a:br>
            <a:r>
              <a:rPr lang="pt-BR" sz="2200" b="0" dirty="0"/>
              <a:t>Cursos: todos os cursos são aceitos</a:t>
            </a:r>
            <a:br>
              <a:rPr lang="pt-BR" sz="2200" b="0" dirty="0"/>
            </a:br>
            <a:r>
              <a:rPr lang="pt-BR" sz="2200" b="0" dirty="0"/>
              <a:t>Graduação: conclusão entre 2016 e 2019</a:t>
            </a:r>
            <a:br>
              <a:rPr lang="pt-BR" sz="2200" b="0" dirty="0"/>
            </a:br>
            <a:r>
              <a:rPr lang="pt-BR" sz="2200" b="0" dirty="0" smtClean="0"/>
              <a:t>Inscrições:</a:t>
            </a:r>
            <a:r>
              <a:rPr lang="pt-BR" sz="2200" b="0" dirty="0"/>
              <a:t> </a:t>
            </a:r>
            <a:r>
              <a:rPr lang="pt-BR" sz="2200" b="0" dirty="0" smtClean="0"/>
              <a:t>até </a:t>
            </a:r>
            <a:r>
              <a:rPr lang="pt-BR" sz="2200" b="0" dirty="0"/>
              <a:t>06/10/2019</a:t>
            </a:r>
            <a:br>
              <a:rPr lang="pt-BR" sz="2400" b="0" dirty="0"/>
            </a:br>
            <a:endParaRPr lang="pt-BR" sz="2200" dirty="0"/>
          </a:p>
        </p:txBody>
      </p:sp>
      <p:sp>
        <p:nvSpPr>
          <p:cNvPr id="3" name="Espaço Reservado para Texto 2"/>
          <p:cNvSpPr>
            <a:spLocks noGrp="1"/>
          </p:cNvSpPr>
          <p:nvPr>
            <p:ph type="body" idx="1"/>
          </p:nvPr>
        </p:nvSpPr>
        <p:spPr>
          <a:xfrm>
            <a:off x="1385552" y="717868"/>
            <a:ext cx="9601200" cy="457200"/>
          </a:xfrm>
        </p:spPr>
        <p:txBody>
          <a:bodyPr rtlCol="0">
            <a:normAutofit fontScale="25000" lnSpcReduction="20000"/>
          </a:bodyPr>
          <a:lstStyle/>
          <a:p>
            <a:pPr fontAlgn="auto"/>
            <a:r>
              <a:rPr lang="pt-BR" sz="14000" b="1" dirty="0"/>
              <a:t>Banco Safra</a:t>
            </a:r>
            <a:endParaRPr lang="pt-BR" sz="14000" b="1" dirty="0"/>
          </a:p>
          <a:p>
            <a:br>
              <a:rPr lang="pt-BR" sz="3600" dirty="0"/>
            </a:br>
            <a:endParaRPr lang="pt-BR" sz="3600" b="1" dirty="0"/>
          </a:p>
          <a:p>
            <a:pPr rtl="0"/>
            <a:endParaRPr lang="pt-B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0701" y="1815920"/>
            <a:ext cx="9601200" cy="3378700"/>
          </a:xfrm>
        </p:spPr>
        <p:txBody>
          <a:bodyPr rtlCol="0">
            <a:noAutofit/>
          </a:bodyPr>
          <a:lstStyle/>
          <a:p>
            <a:pPr algn="ctr" fontAlgn="auto">
              <a:lnSpc>
                <a:spcPct val="150000"/>
              </a:lnSpc>
            </a:pPr>
            <a:r>
              <a:rPr lang="pt-BR" sz="1900" b="0" dirty="0"/>
              <a:t>Área de atuação da empresa: produção de alimentos</a:t>
            </a:r>
            <a:br>
              <a:rPr lang="pt-BR" sz="1900" b="0" dirty="0"/>
            </a:br>
            <a:r>
              <a:rPr lang="pt-BR" sz="1900" b="0" dirty="0"/>
              <a:t>Vagas: cerca de 40</a:t>
            </a:r>
            <a:br>
              <a:rPr lang="pt-BR" sz="1900" b="0" dirty="0"/>
            </a:br>
            <a:r>
              <a:rPr lang="pt-BR" sz="1900" b="0" dirty="0"/>
              <a:t>Salário: R$ 6.500</a:t>
            </a:r>
            <a:br>
              <a:rPr lang="pt-BR" sz="1900" b="0" dirty="0"/>
            </a:br>
            <a:r>
              <a:rPr lang="pt-BR" sz="1900" b="0" dirty="0"/>
              <a:t>Cursos: medicina veterinária, zootecnia, engenharia agrônoma, engenharia de alimentos, engenharia agronômica, engenharia florestal e economia</a:t>
            </a:r>
            <a:br>
              <a:rPr lang="pt-BR" sz="1900" b="0" dirty="0"/>
            </a:br>
            <a:r>
              <a:rPr lang="pt-BR" sz="1900" b="0" dirty="0"/>
              <a:t>Graduação: conclusão entre julho de 2017 e julho de 2019</a:t>
            </a:r>
            <a:br>
              <a:rPr lang="pt-BR" sz="1900" b="0" dirty="0"/>
            </a:br>
            <a:r>
              <a:rPr lang="pt-BR" sz="1900" b="0" dirty="0" smtClean="0"/>
              <a:t>Inscrições:</a:t>
            </a:r>
            <a:r>
              <a:rPr lang="pt-BR" sz="1900" b="0" dirty="0"/>
              <a:t> </a:t>
            </a:r>
            <a:r>
              <a:rPr lang="pt-BR" sz="1900" b="0" dirty="0" smtClean="0"/>
              <a:t>até </a:t>
            </a:r>
            <a:r>
              <a:rPr lang="pt-BR" sz="1900" b="0" dirty="0"/>
              <a:t>03/11/2019</a:t>
            </a:r>
            <a:br>
              <a:rPr lang="pt-BR" sz="1900" b="0" dirty="0"/>
            </a:br>
            <a:r>
              <a:rPr lang="pt-BR" sz="1900" b="0" dirty="0"/>
              <a:t>Local das vagas: Goiás, Minas Gerais, Mato Grosso do Sul, Mato Grosso, Paraná, Rio Grande do Sul e Santa Catarina</a:t>
            </a:r>
            <a:endParaRPr lang="pt-BR" sz="1900" b="0" dirty="0"/>
          </a:p>
        </p:txBody>
      </p:sp>
      <p:sp>
        <p:nvSpPr>
          <p:cNvPr id="3" name="Espaço Reservado para Texto 2"/>
          <p:cNvSpPr>
            <a:spLocks noGrp="1"/>
          </p:cNvSpPr>
          <p:nvPr>
            <p:ph type="body" idx="1"/>
          </p:nvPr>
        </p:nvSpPr>
        <p:spPr>
          <a:xfrm>
            <a:off x="1385552" y="717868"/>
            <a:ext cx="9601200" cy="457200"/>
          </a:xfrm>
        </p:spPr>
        <p:txBody>
          <a:bodyPr rtlCol="0">
            <a:normAutofit fontScale="25000" lnSpcReduction="20000"/>
          </a:bodyPr>
          <a:lstStyle/>
          <a:p>
            <a:pPr fontAlgn="auto"/>
            <a:r>
              <a:rPr lang="pt-BR" sz="14000" b="1" dirty="0"/>
              <a:t>BRF</a:t>
            </a:r>
            <a:endParaRPr lang="pt-BR" sz="14000" b="1" dirty="0"/>
          </a:p>
          <a:p>
            <a:br>
              <a:rPr lang="pt-BR" sz="3600" dirty="0" smtClean="0"/>
            </a:br>
            <a:endParaRPr lang="pt-BR" sz="3600" b="1" dirty="0" smtClean="0"/>
          </a:p>
          <a:p>
            <a:pPr rtl="0"/>
            <a:endParaRPr lang="pt-B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0701" y="1815920"/>
            <a:ext cx="9601200" cy="3378700"/>
          </a:xfrm>
        </p:spPr>
        <p:txBody>
          <a:bodyPr rtlCol="0">
            <a:noAutofit/>
          </a:bodyPr>
          <a:lstStyle/>
          <a:p>
            <a:pPr algn="ctr" fontAlgn="auto">
              <a:lnSpc>
                <a:spcPct val="150000"/>
              </a:lnSpc>
            </a:pPr>
            <a:r>
              <a:rPr lang="pt-BR" sz="2000" b="0" dirty="0"/>
              <a:t>Área de atuação da empresa: delivery de pizza</a:t>
            </a:r>
            <a:br>
              <a:rPr lang="pt-BR" sz="2000" b="0" dirty="0"/>
            </a:br>
            <a:r>
              <a:rPr lang="pt-BR" sz="2000" b="0" dirty="0"/>
              <a:t>Vagas: 10</a:t>
            </a:r>
            <a:br>
              <a:rPr lang="pt-BR" sz="2000" b="0" dirty="0"/>
            </a:br>
            <a:r>
              <a:rPr lang="pt-BR" sz="2000" b="0" dirty="0"/>
              <a:t>Cursos: engenharias, economia, matemática, comunicação, marketing, psicologia, finanças, gestão, ciências atuariais e ciências contábeis</a:t>
            </a:r>
            <a:br>
              <a:rPr lang="pt-BR" sz="2000" b="0" dirty="0"/>
            </a:br>
            <a:r>
              <a:rPr lang="pt-BR" sz="2000" b="0" dirty="0"/>
              <a:t>Graduação: conclusão nos últimos dois anos ou com previsão para janeiro de 2020</a:t>
            </a:r>
            <a:br>
              <a:rPr lang="pt-BR" sz="2000" b="0" dirty="0"/>
            </a:br>
            <a:r>
              <a:rPr lang="pt-BR" sz="2000" b="0" dirty="0"/>
              <a:t>Inscrições: </a:t>
            </a:r>
            <a:r>
              <a:rPr lang="pt-BR" sz="2000" b="0" dirty="0" smtClean="0"/>
              <a:t>até </a:t>
            </a:r>
            <a:r>
              <a:rPr lang="pt-BR" sz="2000" b="0" dirty="0"/>
              <a:t>11/10/2019</a:t>
            </a:r>
            <a:br>
              <a:rPr lang="pt-BR" sz="2000" b="0" dirty="0"/>
            </a:br>
            <a:r>
              <a:rPr lang="pt-BR" sz="2000" b="0" dirty="0"/>
              <a:t>Local das vagas: Rio de Janeiro e de São Paulo</a:t>
            </a:r>
            <a:br>
              <a:rPr lang="pt-BR" sz="2000" b="0" dirty="0"/>
            </a:br>
            <a:endParaRPr lang="pt-BR" sz="1900" b="0" dirty="0"/>
          </a:p>
        </p:txBody>
      </p:sp>
      <p:sp>
        <p:nvSpPr>
          <p:cNvPr id="3" name="Espaço Reservado para Texto 2"/>
          <p:cNvSpPr>
            <a:spLocks noGrp="1"/>
          </p:cNvSpPr>
          <p:nvPr>
            <p:ph type="body" idx="1"/>
          </p:nvPr>
        </p:nvSpPr>
        <p:spPr>
          <a:xfrm>
            <a:off x="1385552" y="717868"/>
            <a:ext cx="9601200" cy="457200"/>
          </a:xfrm>
        </p:spPr>
        <p:txBody>
          <a:bodyPr rtlCol="0">
            <a:normAutofit fontScale="25000" lnSpcReduction="20000"/>
          </a:bodyPr>
          <a:lstStyle/>
          <a:p>
            <a:pPr fontAlgn="auto"/>
            <a:r>
              <a:rPr lang="pt-BR" sz="14000" b="1" dirty="0" err="1"/>
              <a:t>Domino’s</a:t>
            </a:r>
            <a:r>
              <a:rPr lang="pt-BR" sz="14000" b="1" dirty="0"/>
              <a:t> Pizza</a:t>
            </a:r>
            <a:endParaRPr lang="pt-BR" sz="14000" b="1" dirty="0"/>
          </a:p>
          <a:p>
            <a:br>
              <a:rPr lang="pt-BR" sz="3600" dirty="0" smtClean="0"/>
            </a:br>
            <a:endParaRPr lang="pt-BR" sz="3600" b="1" dirty="0" smtClean="0"/>
          </a:p>
          <a:p>
            <a:pPr rtl="0"/>
            <a:endParaRPr lang="pt-B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1"/>
          <a:stretch>
            <a:fillRect/>
          </a:stretch>
        </p:blipFill>
        <p:spPr>
          <a:xfrm>
            <a:off x="665811" y="579214"/>
            <a:ext cx="4605428" cy="2421564"/>
          </a:xfrm>
          <a:prstGeom prst="rect">
            <a:avLst/>
          </a:prstGeom>
        </p:spPr>
      </p:pic>
      <p:pic>
        <p:nvPicPr>
          <p:cNvPr id="5" name="Imagem 4"/>
          <p:cNvPicPr>
            <a:picLocks noChangeAspect="1"/>
          </p:cNvPicPr>
          <p:nvPr/>
        </p:nvPicPr>
        <p:blipFill>
          <a:blip r:embed="rId2"/>
          <a:stretch>
            <a:fillRect/>
          </a:stretch>
        </p:blipFill>
        <p:spPr>
          <a:xfrm>
            <a:off x="8490716" y="1600355"/>
            <a:ext cx="3461393" cy="1803041"/>
          </a:xfrm>
          <a:prstGeom prst="rect">
            <a:avLst/>
          </a:prstGeom>
        </p:spPr>
      </p:pic>
      <p:pic>
        <p:nvPicPr>
          <p:cNvPr id="7" name="Imagem 6"/>
          <p:cNvPicPr>
            <a:picLocks noChangeAspect="1"/>
          </p:cNvPicPr>
          <p:nvPr/>
        </p:nvPicPr>
        <p:blipFill>
          <a:blip r:embed="rId3"/>
          <a:stretch>
            <a:fillRect/>
          </a:stretch>
        </p:blipFill>
        <p:spPr>
          <a:xfrm>
            <a:off x="657157" y="3795816"/>
            <a:ext cx="3154989" cy="2233307"/>
          </a:xfrm>
          <a:prstGeom prst="rect">
            <a:avLst/>
          </a:prstGeom>
        </p:spPr>
      </p:pic>
      <p:pic>
        <p:nvPicPr>
          <p:cNvPr id="9" name="Imagem 8"/>
          <p:cNvPicPr>
            <a:picLocks noChangeAspect="1"/>
          </p:cNvPicPr>
          <p:nvPr/>
        </p:nvPicPr>
        <p:blipFill>
          <a:blip r:embed="rId4"/>
          <a:stretch>
            <a:fillRect/>
          </a:stretch>
        </p:blipFill>
        <p:spPr>
          <a:xfrm>
            <a:off x="4344405" y="3420134"/>
            <a:ext cx="3614050" cy="1882560"/>
          </a:xfrm>
          <a:prstGeom prst="rect">
            <a:avLst/>
          </a:prstGeom>
        </p:spPr>
      </p:pic>
      <p:pic>
        <p:nvPicPr>
          <p:cNvPr id="11" name="Imagem 10"/>
          <p:cNvPicPr>
            <a:picLocks noChangeAspect="1"/>
          </p:cNvPicPr>
          <p:nvPr/>
        </p:nvPicPr>
        <p:blipFill>
          <a:blip r:embed="rId5"/>
          <a:stretch>
            <a:fillRect/>
          </a:stretch>
        </p:blipFill>
        <p:spPr>
          <a:xfrm>
            <a:off x="8490715" y="4361414"/>
            <a:ext cx="3461393" cy="1849083"/>
          </a:xfrm>
          <a:prstGeom prst="rect">
            <a:avLst/>
          </a:prstGeom>
        </p:spPr>
      </p:pic>
      <p:pic>
        <p:nvPicPr>
          <p:cNvPr id="2060" name="Picture 12" descr="Programa Trainee... - Across | Futuros Convergentes | Faceboo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19409" y="57921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1"/>
          <a:stretch>
            <a:fillRect/>
          </a:stretch>
        </p:blipFill>
        <p:spPr>
          <a:xfrm>
            <a:off x="1815921" y="679524"/>
            <a:ext cx="8713666" cy="5798549"/>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PROGRAMA DE TRAINEE</a:t>
            </a:r>
            <a:endParaRPr lang="pt-BR" dirty="0"/>
          </a:p>
        </p:txBody>
      </p:sp>
      <p:sp>
        <p:nvSpPr>
          <p:cNvPr id="3" name="Espaço Reservado para Conteúdo 2"/>
          <p:cNvSpPr>
            <a:spLocks noGrp="1"/>
          </p:cNvSpPr>
          <p:nvPr>
            <p:ph idx="1"/>
          </p:nvPr>
        </p:nvSpPr>
        <p:spPr/>
        <p:txBody>
          <a:bodyPr/>
          <a:lstStyle/>
          <a:p>
            <a:pPr algn="just">
              <a:lnSpc>
                <a:spcPct val="150000"/>
              </a:lnSpc>
            </a:pPr>
            <a:r>
              <a:rPr lang="pt-BR" dirty="0"/>
              <a:t>Vale lembrar que o perfil exigido dos trainees costuma ser o de um jovem entre 22 e 30 anos, com domínio de pelo menos uma língua estrangeira, bons cursos de capacitação no currículo e, de preferência, graduação em uma universidade de peso.</a:t>
            </a:r>
            <a:endParaRPr lang="pt-BR" dirty="0"/>
          </a:p>
          <a:p>
            <a:pPr algn="just">
              <a:lnSpc>
                <a:spcPct val="150000"/>
              </a:lnSpc>
            </a:pPr>
            <a:r>
              <a:rPr lang="pt-BR" dirty="0"/>
              <a:t>Tanto no recrutamento quanto durante o programa, as virtudes que mais costumam ser levadas em consideração com relação a esses jovens são:</a:t>
            </a:r>
            <a:endParaRPr lang="pt-BR" dirty="0"/>
          </a:p>
          <a:p>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VIRTUDES</a:t>
            </a:r>
            <a:endParaRPr lang="pt-BR" dirty="0"/>
          </a:p>
        </p:txBody>
      </p:sp>
      <p:sp>
        <p:nvSpPr>
          <p:cNvPr id="3" name="Espaço Reservado para Conteúdo 2"/>
          <p:cNvSpPr>
            <a:spLocks noGrp="1"/>
          </p:cNvSpPr>
          <p:nvPr>
            <p:ph idx="1"/>
          </p:nvPr>
        </p:nvSpPr>
        <p:spPr/>
        <p:txBody>
          <a:bodyPr>
            <a:normAutofit lnSpcReduction="10000"/>
          </a:bodyPr>
          <a:lstStyle/>
          <a:p>
            <a:pPr algn="just">
              <a:lnSpc>
                <a:spcPct val="150000"/>
              </a:lnSpc>
            </a:pPr>
            <a:r>
              <a:rPr lang="pt-BR" dirty="0"/>
              <a:t>Liderança.</a:t>
            </a:r>
            <a:endParaRPr lang="pt-BR" dirty="0"/>
          </a:p>
          <a:p>
            <a:pPr algn="just">
              <a:lnSpc>
                <a:spcPct val="150000"/>
              </a:lnSpc>
            </a:pPr>
            <a:r>
              <a:rPr lang="pt-BR" dirty="0"/>
              <a:t>Capacidade de comunicação.</a:t>
            </a:r>
            <a:endParaRPr lang="pt-BR" dirty="0"/>
          </a:p>
          <a:p>
            <a:pPr algn="just">
              <a:lnSpc>
                <a:spcPct val="150000"/>
              </a:lnSpc>
            </a:pPr>
            <a:r>
              <a:rPr lang="pt-BR" dirty="0"/>
              <a:t>Criatividade.</a:t>
            </a:r>
            <a:endParaRPr lang="pt-BR" dirty="0"/>
          </a:p>
          <a:p>
            <a:pPr algn="just">
              <a:lnSpc>
                <a:spcPct val="150000"/>
              </a:lnSpc>
            </a:pPr>
            <a:r>
              <a:rPr lang="pt-BR" dirty="0"/>
              <a:t>Empreendedorismo.</a:t>
            </a:r>
            <a:endParaRPr lang="pt-BR" dirty="0"/>
          </a:p>
          <a:p>
            <a:pPr algn="just">
              <a:lnSpc>
                <a:spcPct val="150000"/>
              </a:lnSpc>
            </a:pPr>
            <a:r>
              <a:rPr lang="pt-BR" dirty="0"/>
              <a:t>Flexibilidade.</a:t>
            </a:r>
            <a:endParaRPr lang="pt-BR" dirty="0"/>
          </a:p>
          <a:p>
            <a:pPr algn="just">
              <a:lnSpc>
                <a:spcPct val="150000"/>
              </a:lnSpc>
            </a:pPr>
            <a:r>
              <a:rPr lang="pt-BR" dirty="0"/>
              <a:t>Foco em resultados.</a:t>
            </a:r>
            <a:endParaRPr lang="pt-BR" dirty="0"/>
          </a:p>
          <a:p>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VIRTUDES</a:t>
            </a:r>
            <a:endParaRPr lang="pt-BR" dirty="0"/>
          </a:p>
        </p:txBody>
      </p:sp>
      <p:sp>
        <p:nvSpPr>
          <p:cNvPr id="3" name="Espaço Reservado para Conteúdo 2"/>
          <p:cNvSpPr>
            <a:spLocks noGrp="1"/>
          </p:cNvSpPr>
          <p:nvPr>
            <p:ph idx="1"/>
          </p:nvPr>
        </p:nvSpPr>
        <p:spPr/>
        <p:txBody>
          <a:bodyPr/>
          <a:lstStyle/>
          <a:p>
            <a:pPr algn="just">
              <a:lnSpc>
                <a:spcPct val="150000"/>
              </a:lnSpc>
            </a:pPr>
            <a:r>
              <a:rPr lang="pt-BR" dirty="0"/>
              <a:t>Capacidade de solução de problemas.</a:t>
            </a:r>
            <a:endParaRPr lang="pt-BR" dirty="0"/>
          </a:p>
          <a:p>
            <a:pPr algn="just">
              <a:lnSpc>
                <a:spcPct val="150000"/>
              </a:lnSpc>
            </a:pPr>
            <a:r>
              <a:rPr lang="pt-BR" dirty="0"/>
              <a:t>Visão estratégica.</a:t>
            </a:r>
            <a:endParaRPr lang="pt-BR" dirty="0"/>
          </a:p>
          <a:p>
            <a:pPr algn="just">
              <a:lnSpc>
                <a:spcPct val="150000"/>
              </a:lnSpc>
            </a:pPr>
            <a:r>
              <a:rPr lang="pt-BR" dirty="0"/>
              <a:t>Visão de negócios de forma ampla.</a:t>
            </a:r>
            <a:endParaRPr lang="pt-BR" dirty="0"/>
          </a:p>
          <a:p>
            <a:pPr algn="just">
              <a:lnSpc>
                <a:spcPct val="150000"/>
              </a:lnSpc>
            </a:pPr>
            <a:r>
              <a:rPr lang="pt-BR" dirty="0"/>
              <a:t>Proatividade.</a:t>
            </a:r>
            <a:endParaRPr lang="pt-BR" dirty="0"/>
          </a:p>
          <a:p>
            <a:pPr algn="just">
              <a:lnSpc>
                <a:spcPct val="150000"/>
              </a:lnSpc>
            </a:pPr>
            <a:r>
              <a:rPr lang="pt-BR" dirty="0"/>
              <a:t>Habilidade para trabalhar em equipe.</a:t>
            </a:r>
            <a:endParaRPr lang="pt-BR" dirty="0"/>
          </a:p>
          <a:p>
            <a:pPr algn="just">
              <a:lnSpc>
                <a:spcPct val="150000"/>
              </a:lnSpc>
            </a:pP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500" dirty="0" smtClean="0"/>
              <a:t>QUAL A DIFERENÇA ENTRE ESTÁGIO E TRAINEE?</a:t>
            </a:r>
            <a:br>
              <a:rPr lang="pt-BR" sz="2500" dirty="0" smtClean="0"/>
            </a:br>
            <a:endParaRPr lang="pt-BR" sz="2500" dirty="0"/>
          </a:p>
        </p:txBody>
      </p:sp>
      <p:sp>
        <p:nvSpPr>
          <p:cNvPr id="3" name="Espaço Reservado para Conteúdo 2"/>
          <p:cNvSpPr>
            <a:spLocks noGrp="1"/>
          </p:cNvSpPr>
          <p:nvPr>
            <p:ph idx="1"/>
          </p:nvPr>
        </p:nvSpPr>
        <p:spPr/>
        <p:txBody>
          <a:bodyPr/>
          <a:lstStyle/>
          <a:p>
            <a:pPr algn="just">
              <a:lnSpc>
                <a:spcPct val="150000"/>
              </a:lnSpc>
            </a:pPr>
            <a:r>
              <a:rPr lang="pt-BR" dirty="0"/>
              <a:t>A diferença fundamental entre um programa de estágio e um de trainee é que, ao final do último, o profissional estará pronto para assumir um cargo de liderança. Na verdade, estamos falando de jovens em momentos diferentes, buscando alvos absolutamente distintos, sob formatos de relação com a empresa bastante específicos. As principais diferenças entre estágio e trainee são:</a:t>
            </a:r>
            <a:endParaRPr lang="pt-BR" dirty="0"/>
          </a:p>
          <a:p>
            <a:pPr algn="just">
              <a:lnSpc>
                <a:spcPct val="150000"/>
              </a:lnSpc>
            </a:pPr>
            <a:r>
              <a:rPr lang="pt-BR" b="1" dirty="0"/>
              <a:t>Objetivo:</a:t>
            </a:r>
            <a:r>
              <a:rPr lang="pt-BR" dirty="0"/>
              <a:t> o objetivo de um programa de estágio é ensinar o estudante a “trabalhar”, enquanto um trainee é ensinado a gerenciar uma empresa.</a:t>
            </a:r>
            <a:endParaRPr lang="pt-BR" dirty="0"/>
          </a:p>
          <a:p>
            <a:pPr algn="just">
              <a:lnSpc>
                <a:spcPct val="150000"/>
              </a:lnSpc>
            </a:pPr>
            <a:endParaRPr lang="pt-BR" dirty="0"/>
          </a:p>
        </p:txBody>
      </p:sp>
      <p:pic>
        <p:nvPicPr>
          <p:cNvPr id="6" name="Imagem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PROGRAMA DE TRAINEE</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lnSpc>
                <a:spcPct val="150000"/>
              </a:lnSpc>
            </a:pPr>
            <a:r>
              <a:rPr lang="pt-BR" b="1" dirty="0"/>
              <a:t>Perfis buscados:</a:t>
            </a:r>
            <a:r>
              <a:rPr lang="pt-BR" dirty="0"/>
              <a:t> as empresas costumam dar preferência para estagiários que estão nos primeiros anos de faculdade, para auxiliarem na realização de tarefas burocráticas e de baixo grau de complexidade. Já os programas de trainee costumam centralizar-se em jovens recém-formados (até três anos após a graduação) ou que estão cursando o último ano da formação universitária. Eles estão, portanto, mais maduros para entrar em um período de “imersão gerencial”.</a:t>
            </a:r>
            <a:endParaRPr lang="pt-BR" dirty="0"/>
          </a:p>
          <a:p>
            <a:pPr algn="just">
              <a:lnSpc>
                <a:spcPct val="150000"/>
              </a:lnSpc>
            </a:pPr>
            <a:r>
              <a:rPr lang="pt-BR" b="1" dirty="0"/>
              <a:t>Tarefas a serem exercidas:</a:t>
            </a:r>
            <a:r>
              <a:rPr lang="pt-BR" dirty="0"/>
              <a:t> no estágio, as atribuições podem ser mais simples, geralmente como suporte à área por que são contratados; já o trainee vai “rodar” (o chamado </a:t>
            </a:r>
            <a:r>
              <a:rPr lang="pt-BR" dirty="0" err="1">
                <a:hlinkClick r:id="rId1"/>
              </a:rPr>
              <a:t>job</a:t>
            </a:r>
            <a:r>
              <a:rPr lang="pt-BR" dirty="0">
                <a:hlinkClick r:id="rId1"/>
              </a:rPr>
              <a:t> </a:t>
            </a:r>
            <a:r>
              <a:rPr lang="pt-BR" dirty="0" err="1" smtClean="0">
                <a:hlinkClick r:id="rId1"/>
              </a:rPr>
              <a:t>rotation</a:t>
            </a:r>
            <a:r>
              <a:rPr lang="pt-BR" dirty="0" smtClean="0"/>
              <a:t>) por </a:t>
            </a:r>
            <a:r>
              <a:rPr lang="pt-BR" dirty="0"/>
              <a:t>diversas áreas da organização, para conhecer a empresa de forma integral e desenvolver atividades de extrema complexidade (caráter </a:t>
            </a:r>
            <a:r>
              <a:rPr lang="pt-BR" dirty="0" err="1"/>
              <a:t>decisorial</a:t>
            </a:r>
            <a:r>
              <a:rPr lang="pt-BR" dirty="0"/>
              <a:t>).</a:t>
            </a:r>
            <a:endParaRPr lang="pt-BR" dirty="0"/>
          </a:p>
          <a:p>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PROGRAMA DE TRAINEE</a:t>
            </a:r>
            <a:endParaRPr lang="pt-BR" dirty="0"/>
          </a:p>
        </p:txBody>
      </p:sp>
      <p:sp>
        <p:nvSpPr>
          <p:cNvPr id="3" name="Espaço Reservado para Conteúdo 2"/>
          <p:cNvSpPr>
            <a:spLocks noGrp="1"/>
          </p:cNvSpPr>
          <p:nvPr>
            <p:ph idx="1"/>
          </p:nvPr>
        </p:nvSpPr>
        <p:spPr/>
        <p:txBody>
          <a:bodyPr>
            <a:normAutofit lnSpcReduction="10000"/>
          </a:bodyPr>
          <a:lstStyle/>
          <a:p>
            <a:pPr algn="just">
              <a:lnSpc>
                <a:spcPct val="150000"/>
              </a:lnSpc>
            </a:pPr>
            <a:r>
              <a:rPr lang="pt-BR" b="1" dirty="0"/>
              <a:t>Base legal:</a:t>
            </a:r>
            <a:r>
              <a:rPr lang="pt-BR" dirty="0"/>
              <a:t> o estágio é regulado pela </a:t>
            </a:r>
            <a:r>
              <a:rPr lang="pt-BR" dirty="0">
                <a:hlinkClick r:id="rId1"/>
              </a:rPr>
              <a:t>Lei no. 11.788/2008</a:t>
            </a:r>
            <a:r>
              <a:rPr lang="pt-BR" dirty="0"/>
              <a:t>; os programas de trainee, pela </a:t>
            </a:r>
            <a:r>
              <a:rPr lang="pt-BR" dirty="0">
                <a:hlinkClick r:id="rId2"/>
              </a:rPr>
              <a:t>Consolidação das Leis do Trabalho (CLT)</a:t>
            </a:r>
            <a:r>
              <a:rPr lang="pt-BR" dirty="0"/>
              <a:t>.</a:t>
            </a:r>
            <a:endParaRPr lang="pt-BR" dirty="0"/>
          </a:p>
          <a:p>
            <a:pPr algn="just">
              <a:lnSpc>
                <a:spcPct val="150000"/>
              </a:lnSpc>
            </a:pPr>
            <a:r>
              <a:rPr lang="pt-BR" b="1" dirty="0"/>
              <a:t>Tempo de programa:</a:t>
            </a:r>
            <a:r>
              <a:rPr lang="pt-BR" dirty="0"/>
              <a:t> a lei de estágio limita do tempo de aprendizado em um mesmo órgão ou empresa por até dois anos (exceto quando se tratar de portador de deficiência), diferentemente do trainee, que vai aprofundar seus conhecimentos na empresa por um prazo que varia de seis meses a quatro anos - quanto maior for o nível de responsabilidade pretendido pela empresa, mais longo é o programa.</a:t>
            </a:r>
            <a:endParaRPr lang="pt-BR" dirty="0"/>
          </a:p>
          <a:p>
            <a:endParaRPr lang="pt-BR" dirty="0"/>
          </a:p>
        </p:txBody>
      </p:sp>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200" dirty="0" smtClean="0"/>
              <a:t>QUAIS ATRIBUIÇÕES DEVO PASSAR PARA UM TRAINEE?</a:t>
            </a:r>
            <a:br>
              <a:rPr lang="pt-BR" sz="2200" dirty="0" smtClean="0"/>
            </a:br>
            <a:endParaRPr lang="pt-BR" sz="2200" dirty="0"/>
          </a:p>
        </p:txBody>
      </p:sp>
      <p:sp>
        <p:nvSpPr>
          <p:cNvPr id="3" name="Espaço Reservado para Conteúdo 2"/>
          <p:cNvSpPr>
            <a:spLocks noGrp="1"/>
          </p:cNvSpPr>
          <p:nvPr>
            <p:ph idx="1"/>
          </p:nvPr>
        </p:nvSpPr>
        <p:spPr/>
        <p:txBody>
          <a:bodyPr>
            <a:normAutofit fontScale="92500" lnSpcReduction="10000"/>
          </a:bodyPr>
          <a:lstStyle/>
          <a:p>
            <a:pPr algn="just">
              <a:lnSpc>
                <a:spcPct val="150000"/>
              </a:lnSpc>
            </a:pPr>
            <a:r>
              <a:rPr lang="pt-BR" dirty="0"/>
              <a:t>Quando se aposta em um projeto de trainees, o empreendedor deve ter em mente que os jovens são escolhidos e contratados para desenvolver todas as atribuições de caráter gerencial. Uma maneira produtiva de alcançar os melhores resultados é a instalação de projetos, com um início e um fim. Como exemplos de áreas nas quais os trainees podem ser designados para atuar, estão:</a:t>
            </a:r>
            <a:endParaRPr lang="pt-BR" dirty="0"/>
          </a:p>
          <a:p>
            <a:pPr algn="just">
              <a:lnSpc>
                <a:spcPct val="150000"/>
              </a:lnSpc>
            </a:pPr>
            <a:r>
              <a:rPr lang="pt-BR" b="1" dirty="0"/>
              <a:t>Vendas: </a:t>
            </a:r>
            <a:r>
              <a:rPr lang="pt-BR" dirty="0"/>
              <a:t>controle de processo de vendas; elaboração de estratégias de negócio.</a:t>
            </a:r>
            <a:endParaRPr lang="pt-BR" dirty="0"/>
          </a:p>
          <a:p>
            <a:pPr algn="just">
              <a:lnSpc>
                <a:spcPct val="150000"/>
              </a:lnSpc>
            </a:pPr>
            <a:r>
              <a:rPr lang="pt-BR" b="1" dirty="0"/>
              <a:t>Jurídico: </a:t>
            </a:r>
            <a:r>
              <a:rPr lang="pt-BR" dirty="0"/>
              <a:t>elaboração e análise de contratos; apoio às áreas internas na elaboração de contratos.</a:t>
            </a:r>
            <a:endParaRPr lang="pt-BR" dirty="0"/>
          </a:p>
          <a:p>
            <a:pPr algn="just">
              <a:lnSpc>
                <a:spcPct val="150000"/>
              </a:lnSpc>
            </a:pPr>
            <a:endParaRPr lang="pt-BR" dirty="0"/>
          </a:p>
        </p:txBody>
      </p:sp>
      <p:pic>
        <p:nvPicPr>
          <p:cNvPr id="4" name="Imagem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44179" y="206061"/>
            <a:ext cx="1907951" cy="190795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Grade de Diamante 16: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Apresentação da grade de diamante empresarial (widescreen)</Template>
  <TotalTime>0</TotalTime>
  <Words>10297</Words>
  <Application>WPS Presentation</Application>
  <PresentationFormat>Widescreen</PresentationFormat>
  <Paragraphs>159</Paragraphs>
  <Slides>28</Slides>
  <Notes>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28</vt:i4>
      </vt:variant>
    </vt:vector>
  </HeadingPairs>
  <TitlesOfParts>
    <vt:vector size="34" baseType="lpstr">
      <vt:lpstr>Arial</vt:lpstr>
      <vt:lpstr>SimSun</vt:lpstr>
      <vt:lpstr>Wingdings</vt:lpstr>
      <vt:lpstr>Microsoft YaHei</vt:lpstr>
      <vt:lpstr>Arial Unicode MS</vt:lpstr>
      <vt:lpstr>Grade de Diamante 16:9</vt:lpstr>
      <vt:lpstr>COMO FUNCIONA UM PROGRAMA DE TRAINEE</vt:lpstr>
      <vt:lpstr>PROGRAMA DE TRAINEE</vt:lpstr>
      <vt:lpstr>PROGRAMA DE TRAINEE</vt:lpstr>
      <vt:lpstr>VIRTUDES</vt:lpstr>
      <vt:lpstr>VIRTUDES</vt:lpstr>
      <vt:lpstr>QUAL A DIFERENÇA ENTRE ESTÁGIO E TRAINEE? </vt:lpstr>
      <vt:lpstr>PROGRAMA DE TRAINEE</vt:lpstr>
      <vt:lpstr>PROGRAMA DE TRAINEE</vt:lpstr>
      <vt:lpstr>QUAIS ATRIBUIÇÕES DEVO PASSAR PARA UM TRAINEE? </vt:lpstr>
      <vt:lpstr>QUAIS ATRIBUIÇÕES DEVO PASSAR PARA UM TRAINEE? </vt:lpstr>
      <vt:lpstr>POR QUE APOSTAR?</vt:lpstr>
      <vt:lpstr>POR QUE APOSTAR?</vt:lpstr>
      <vt:lpstr>PROGRAMA DE TRAINEE</vt:lpstr>
      <vt:lpstr>PROGRAMA DE TRAINEE</vt:lpstr>
      <vt:lpstr>ETAPAS</vt:lpstr>
      <vt:lpstr>ETAPAS</vt:lpstr>
      <vt:lpstr>ETAPAS</vt:lpstr>
      <vt:lpstr>ETAPAS</vt:lpstr>
      <vt:lpstr>IMPORTANTE!</vt:lpstr>
      <vt:lpstr>IMPORTANTE!</vt:lpstr>
      <vt:lpstr>PowerPoint 演示文稿</vt:lpstr>
      <vt:lpstr>Área de atuação da empresa: calçados, vestuário e acessórios Vagas: 20 Cursos: graduação nas áreas de humanas e exatas Graduação: conclusão entre dezembro de 2016 e de 2019 Inscrições: neste link, até 12/09/2019 Local das vagas: Brasil, Europa, Estados Unidos e Hong Kong</vt:lpstr>
      <vt:lpstr>Área de atuação da empresa: bebidas Vagas: nº não informado Salário: R$ 6.700 Cursos: todos os cursos são aceitos Graduação: conclusão entre dezembro de 2017 e 2019 Inscrições: até 01/09/2019 </vt:lpstr>
      <vt:lpstr>Área de atuação da empresa: bancária Vagas: nº não informado Salário: R$ 7.000 e incentivo de contratação de R$ 20.000 para os candidatos aprovados Cursos: todos os cursos são aceitos Graduação: conclusão entre 2016 e 2019 Inscrições: até 06/10/2019 </vt:lpstr>
      <vt:lpstr>Área de atuação da empresa: produção de alimentos Vagas: cerca de 40 Salário: R$ 6.500 Cursos: medicina veterinária, zootecnia, engenharia agrônoma, engenharia de alimentos, engenharia agronômica, engenharia florestal e economia Graduação: conclusão entre julho de 2017 e julho de 2019 Inscrições: até 03/11/2019 Local das vagas: Goiás, Minas Gerais, Mato Grosso do Sul, Mato Grosso, Paraná, Rio Grande do Sul e Santa Catarina</vt:lpstr>
      <vt:lpstr>Área de atuação da empresa: delivery de pizza Vagas: 10 Cursos: engenharias, economia, matemática, comunicação, marketing, psicologia, finanças, gestão, ciências atuariais e ciências contábeis Graduação: conclusão nos últimos dois anos ou com previsão para janeiro de 2020 Inscrições: até 11/10/2019 Local das vagas: Rio de Janeiro e de São Paulo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Layout de título</dc:title>
  <dc:creator>Windows</dc:creator>
  <cp:lastModifiedBy>usuario</cp:lastModifiedBy>
  <cp:revision>7</cp:revision>
  <dcterms:created xsi:type="dcterms:W3CDTF">2021-05-17T14:25:00Z</dcterms:created>
  <dcterms:modified xsi:type="dcterms:W3CDTF">2021-05-24T23:52:02Z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1046-11.2.0.10132</vt:lpwstr>
  </property>
</Properties>
</file>