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56"/>
  </p:handoutMasterIdLst>
  <p:sldIdLst>
    <p:sldId id="347" r:id="rId3"/>
    <p:sldId id="363" r:id="rId4"/>
    <p:sldId id="364" r:id="rId5"/>
    <p:sldId id="372" r:id="rId6"/>
    <p:sldId id="377" r:id="rId7"/>
    <p:sldId id="373" r:id="rId8"/>
    <p:sldId id="355" r:id="rId9"/>
    <p:sldId id="362" r:id="rId10"/>
    <p:sldId id="365" r:id="rId11"/>
    <p:sldId id="361" r:id="rId12"/>
    <p:sldId id="378" r:id="rId13"/>
    <p:sldId id="367" r:id="rId14"/>
    <p:sldId id="379" r:id="rId15"/>
    <p:sldId id="380" r:id="rId16"/>
    <p:sldId id="376" r:id="rId17"/>
    <p:sldId id="381" r:id="rId18"/>
    <p:sldId id="382" r:id="rId19"/>
    <p:sldId id="366" r:id="rId20"/>
    <p:sldId id="383" r:id="rId22"/>
    <p:sldId id="384" r:id="rId23"/>
    <p:sldId id="385" r:id="rId24"/>
    <p:sldId id="386" r:id="rId25"/>
    <p:sldId id="390" r:id="rId26"/>
    <p:sldId id="354" r:id="rId27"/>
    <p:sldId id="391" r:id="rId28"/>
    <p:sldId id="392" r:id="rId29"/>
    <p:sldId id="393" r:id="rId30"/>
    <p:sldId id="394" r:id="rId31"/>
    <p:sldId id="395" r:id="rId32"/>
    <p:sldId id="271" r:id="rId33"/>
    <p:sldId id="272" r:id="rId34"/>
    <p:sldId id="277" r:id="rId35"/>
    <p:sldId id="279" r:id="rId36"/>
    <p:sldId id="284" r:id="rId37"/>
    <p:sldId id="396" r:id="rId38"/>
    <p:sldId id="400" r:id="rId39"/>
    <p:sldId id="412" r:id="rId40"/>
    <p:sldId id="404" r:id="rId41"/>
    <p:sldId id="403" r:id="rId42"/>
    <p:sldId id="405" r:id="rId43"/>
    <p:sldId id="406" r:id="rId44"/>
    <p:sldId id="407" r:id="rId45"/>
    <p:sldId id="408" r:id="rId46"/>
    <p:sldId id="413" r:id="rId47"/>
    <p:sldId id="258" r:id="rId48"/>
    <p:sldId id="414" r:id="rId49"/>
    <p:sldId id="415" r:id="rId50"/>
    <p:sldId id="416" r:id="rId51"/>
    <p:sldId id="417" r:id="rId52"/>
    <p:sldId id="418" r:id="rId53"/>
    <p:sldId id="419" r:id="rId54"/>
    <p:sldId id="4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0099"/>
    <a:srgbClr val="003399"/>
    <a:srgbClr val="085BA0"/>
    <a:srgbClr val="003366"/>
    <a:srgbClr val="FFFFFF"/>
    <a:srgbClr val="F8F8F8"/>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showGuides="1">
      <p:cViewPr varScale="1">
        <p:scale>
          <a:sx n="72" d="100"/>
          <a:sy n="72" d="100"/>
        </p:scale>
        <p:origin x="642" y="60"/>
      </p:cViewPr>
      <p:guideLst>
        <p:guide orient="horz" pos="2208"/>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7" d="100"/>
          <a:sy n="87" d="100"/>
        </p:scale>
        <p:origin x="2172"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3CF77B1-E3F9-4658-B024-7A600B0F37D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BR"/>
        </a:p>
      </dgm:t>
    </dgm:pt>
    <dgm:pt modelId="{C97951DB-D6C4-48D3-B87B-AD8F682DAC5D}">
      <dgm:prSet phldrT="[Texto]" custT="1"/>
      <dgm:spPr>
        <a:solidFill>
          <a:srgbClr val="002060"/>
        </a:solidFill>
      </dgm:spPr>
      <dgm:t>
        <a:bodyPr/>
        <a:lstStyle/>
        <a:p>
          <a:r>
            <a:rPr lang="pt-BR" sz="4000" b="1" dirty="0">
              <a:solidFill>
                <a:schemeClr val="bg1"/>
              </a:solidFill>
            </a:rPr>
            <a:t>Sujeito composto antes do verbo:</a:t>
          </a:r>
        </a:p>
        <a:p>
          <a:r>
            <a:rPr lang="pt-BR" sz="4000" b="1" i="1" dirty="0"/>
            <a:t>VERBO NO PLURAL</a:t>
          </a:r>
        </a:p>
      </dgm:t>
    </dgm:pt>
    <dgm:pt modelId="{51D6D704-6ADF-4455-99D8-012276A4DDE0}" cxnId="{92B4CC9C-D5CE-4F7E-8946-7152C17C9798}" type="parTrans">
      <dgm:prSet/>
      <dgm:spPr/>
      <dgm:t>
        <a:bodyPr/>
        <a:lstStyle/>
        <a:p>
          <a:endParaRPr lang="pt-BR"/>
        </a:p>
      </dgm:t>
    </dgm:pt>
    <dgm:pt modelId="{51FB7D3E-3518-4162-9C19-83116EC4289B}" cxnId="{92B4CC9C-D5CE-4F7E-8946-7152C17C9798}" type="sibTrans">
      <dgm:prSet/>
      <dgm:spPr/>
      <dgm:t>
        <a:bodyPr/>
        <a:lstStyle/>
        <a:p>
          <a:endParaRPr lang="pt-BR"/>
        </a:p>
      </dgm:t>
    </dgm:pt>
    <dgm:pt modelId="{BA16B737-2ECC-4DC1-B6C6-0F0F407ED6F7}">
      <dgm:prSet phldrT="[Texto]"/>
      <dgm:spPr>
        <a:solidFill>
          <a:schemeClr val="accent2"/>
        </a:solidFill>
      </dgm:spPr>
      <dgm:t>
        <a:bodyPr/>
        <a:lstStyle/>
        <a:p>
          <a:r>
            <a:rPr lang="pt-BR" b="1" dirty="0">
              <a:solidFill>
                <a:schemeClr val="bg1"/>
              </a:solidFill>
            </a:rPr>
            <a:t>O verbo deverá ficar no plural.</a:t>
          </a:r>
        </a:p>
      </dgm:t>
    </dgm:pt>
    <dgm:pt modelId="{DA23EBEC-A8B9-4031-9BAA-2320EA71FF77}" cxnId="{BB0500FB-E46B-440F-A23F-1E1C344B7330}" type="parTrans">
      <dgm:prSet/>
      <dgm:spPr/>
      <dgm:t>
        <a:bodyPr/>
        <a:lstStyle/>
        <a:p>
          <a:endParaRPr lang="pt-BR"/>
        </a:p>
      </dgm:t>
    </dgm:pt>
    <dgm:pt modelId="{F39122BE-8352-4781-B87C-24EBAE4C4443}" cxnId="{BB0500FB-E46B-440F-A23F-1E1C344B7330}" type="sibTrans">
      <dgm:prSet/>
      <dgm:spPr/>
      <dgm:t>
        <a:bodyPr/>
        <a:lstStyle/>
        <a:p>
          <a:endParaRPr lang="pt-BR"/>
        </a:p>
      </dgm:t>
    </dgm:pt>
    <dgm:pt modelId="{6547AAD0-4930-49BD-B544-3BEE26B563D4}">
      <dgm:prSet phldrT="[Texto]"/>
      <dgm:spPr>
        <a:solidFill>
          <a:schemeClr val="tx1"/>
        </a:solidFill>
      </dgm:spPr>
      <dgm:t>
        <a:bodyPr/>
        <a:lstStyle/>
        <a:p>
          <a:r>
            <a:rPr lang="pt-BR" b="1" dirty="0">
              <a:solidFill>
                <a:schemeClr val="bg1"/>
              </a:solidFill>
            </a:rPr>
            <a:t>Ex.: Mãe e filha amavam esportes.</a:t>
          </a:r>
        </a:p>
      </dgm:t>
    </dgm:pt>
    <dgm:pt modelId="{5E3F075C-A5C4-4BA3-8FCC-1A05991A6FE2}" cxnId="{84E776A8-B068-439F-BF65-0989BBDA9AEB}" type="parTrans">
      <dgm:prSet/>
      <dgm:spPr/>
      <dgm:t>
        <a:bodyPr/>
        <a:lstStyle/>
        <a:p>
          <a:endParaRPr lang="pt-BR"/>
        </a:p>
      </dgm:t>
    </dgm:pt>
    <dgm:pt modelId="{DAEF91FB-FFC1-49A4-8387-89AC7B818A0E}" cxnId="{84E776A8-B068-439F-BF65-0989BBDA9AEB}" type="sibTrans">
      <dgm:prSet/>
      <dgm:spPr/>
      <dgm:t>
        <a:bodyPr/>
        <a:lstStyle/>
        <a:p>
          <a:endParaRPr lang="pt-BR"/>
        </a:p>
      </dgm:t>
    </dgm:pt>
    <dgm:pt modelId="{475E252C-B9A7-4AE1-AF7B-8B649397897F}" type="pres">
      <dgm:prSet presAssocID="{63CF77B1-E3F9-4658-B024-7A600B0F37D5}" presName="Name0" presStyleCnt="0">
        <dgm:presLayoutVars>
          <dgm:dir/>
          <dgm:resizeHandles val="exact"/>
        </dgm:presLayoutVars>
      </dgm:prSet>
      <dgm:spPr/>
    </dgm:pt>
    <dgm:pt modelId="{E21B5AA0-A5C7-4556-871D-3D198F84D4BD}" type="pres">
      <dgm:prSet presAssocID="{C97951DB-D6C4-48D3-B87B-AD8F682DAC5D}" presName="node" presStyleLbl="node1" presStyleIdx="0" presStyleCnt="3" custScaleX="289675">
        <dgm:presLayoutVars>
          <dgm:bulletEnabled val="1"/>
        </dgm:presLayoutVars>
      </dgm:prSet>
      <dgm:spPr/>
    </dgm:pt>
    <dgm:pt modelId="{C45D19DE-9752-4A4B-B90A-1776709D4190}" type="pres">
      <dgm:prSet presAssocID="{51FB7D3E-3518-4162-9C19-83116EC4289B}" presName="sibTrans" presStyleLbl="sibTrans2D1" presStyleIdx="0" presStyleCnt="3" custScaleX="189931"/>
      <dgm:spPr/>
    </dgm:pt>
    <dgm:pt modelId="{29C39AA4-0549-4548-AB1C-3BEE5EA36F1E}" type="pres">
      <dgm:prSet presAssocID="{51FB7D3E-3518-4162-9C19-83116EC4289B}" presName="connectorText" presStyleLbl="sibTrans2D1" presStyleIdx="0" presStyleCnt="3"/>
      <dgm:spPr/>
    </dgm:pt>
    <dgm:pt modelId="{560FE221-28FF-4103-A358-4BD61CC4ED6C}" type="pres">
      <dgm:prSet presAssocID="{BA16B737-2ECC-4DC1-B6C6-0F0F407ED6F7}" presName="node" presStyleLbl="node1" presStyleIdx="1" presStyleCnt="3" custScaleX="117446" custScaleY="100000" custRadScaleRad="91140" custRadScaleInc="-19737">
        <dgm:presLayoutVars>
          <dgm:bulletEnabled val="1"/>
        </dgm:presLayoutVars>
      </dgm:prSet>
      <dgm:spPr/>
    </dgm:pt>
    <dgm:pt modelId="{11ED190E-2BE8-43F3-9F20-1473A64FCEA2}" type="pres">
      <dgm:prSet presAssocID="{F39122BE-8352-4781-B87C-24EBAE4C4443}" presName="sibTrans" presStyleLbl="sibTrans2D1" presStyleIdx="1" presStyleCnt="3" custLinFactNeighborX="-980"/>
      <dgm:spPr/>
    </dgm:pt>
    <dgm:pt modelId="{0289AB87-1B01-46B7-B1E5-FD2319E10431}" type="pres">
      <dgm:prSet presAssocID="{F39122BE-8352-4781-B87C-24EBAE4C4443}" presName="connectorText" presStyleLbl="sibTrans2D1" presStyleIdx="1" presStyleCnt="3"/>
      <dgm:spPr/>
    </dgm:pt>
    <dgm:pt modelId="{6C99DD05-88B3-454D-8DE7-66EE09932D2B}" type="pres">
      <dgm:prSet presAssocID="{6547AAD0-4930-49BD-B544-3BEE26B563D4}" presName="node" presStyleLbl="node1" presStyleIdx="2" presStyleCnt="3" custScaleX="121316" custRadScaleRad="90449" custRadScaleInc="19498">
        <dgm:presLayoutVars>
          <dgm:bulletEnabled val="1"/>
        </dgm:presLayoutVars>
      </dgm:prSet>
      <dgm:spPr/>
    </dgm:pt>
    <dgm:pt modelId="{48DC6150-75DF-4315-9A21-47831C3A324A}" type="pres">
      <dgm:prSet presAssocID="{DAEF91FB-FFC1-49A4-8387-89AC7B818A0E}" presName="sibTrans" presStyleLbl="sibTrans2D1" presStyleIdx="2" presStyleCnt="3" custScaleX="193994" custLinFactNeighborX="-5290" custLinFactNeighborY="-22463"/>
      <dgm:spPr/>
    </dgm:pt>
    <dgm:pt modelId="{4B2CC951-DE8B-4983-A03F-BA42F14989AA}" type="pres">
      <dgm:prSet presAssocID="{DAEF91FB-FFC1-49A4-8387-89AC7B818A0E}" presName="connectorText" presStyleLbl="sibTrans2D1" presStyleIdx="2" presStyleCnt="3"/>
      <dgm:spPr/>
    </dgm:pt>
  </dgm:ptLst>
  <dgm:cxnLst>
    <dgm:cxn modelId="{22BC2800-78E5-433E-800A-8CE2D605C2CF}" type="presOf" srcId="{F39122BE-8352-4781-B87C-24EBAE4C4443}" destId="{0289AB87-1B01-46B7-B1E5-FD2319E10431}" srcOrd="1" destOrd="0" presId="urn:microsoft.com/office/officeart/2005/8/layout/cycle7"/>
    <dgm:cxn modelId="{86A54126-62D7-4485-9A81-370A98E22C79}" type="presOf" srcId="{6547AAD0-4930-49BD-B544-3BEE26B563D4}" destId="{6C99DD05-88B3-454D-8DE7-66EE09932D2B}" srcOrd="0" destOrd="0" presId="urn:microsoft.com/office/officeart/2005/8/layout/cycle7"/>
    <dgm:cxn modelId="{DB8C812D-9B53-4F74-92ED-C4A03F68C43B}" type="presOf" srcId="{BA16B737-2ECC-4DC1-B6C6-0F0F407ED6F7}" destId="{560FE221-28FF-4103-A358-4BD61CC4ED6C}" srcOrd="0" destOrd="0" presId="urn:microsoft.com/office/officeart/2005/8/layout/cycle7"/>
    <dgm:cxn modelId="{792D552E-7BFC-4C3B-9971-3147D1DA8E9C}" type="presOf" srcId="{F39122BE-8352-4781-B87C-24EBAE4C4443}" destId="{11ED190E-2BE8-43F3-9F20-1473A64FCEA2}" srcOrd="0" destOrd="0" presId="urn:microsoft.com/office/officeart/2005/8/layout/cycle7"/>
    <dgm:cxn modelId="{02E66F3B-9FBB-44C1-8C6D-5202DE2BD4F8}" type="presOf" srcId="{C97951DB-D6C4-48D3-B87B-AD8F682DAC5D}" destId="{E21B5AA0-A5C7-4556-871D-3D198F84D4BD}" srcOrd="0" destOrd="0" presId="urn:microsoft.com/office/officeart/2005/8/layout/cycle7"/>
    <dgm:cxn modelId="{A674AB41-E02C-4187-899A-A0262238F8BF}" type="presOf" srcId="{51FB7D3E-3518-4162-9C19-83116EC4289B}" destId="{C45D19DE-9752-4A4B-B90A-1776709D4190}" srcOrd="0" destOrd="0" presId="urn:microsoft.com/office/officeart/2005/8/layout/cycle7"/>
    <dgm:cxn modelId="{81897645-E041-4D65-8D2A-05DE0E2A7D6F}" type="presOf" srcId="{DAEF91FB-FFC1-49A4-8387-89AC7B818A0E}" destId="{48DC6150-75DF-4315-9A21-47831C3A324A}" srcOrd="0" destOrd="0" presId="urn:microsoft.com/office/officeart/2005/8/layout/cycle7"/>
    <dgm:cxn modelId="{92B4CC9C-D5CE-4F7E-8946-7152C17C9798}" srcId="{63CF77B1-E3F9-4658-B024-7A600B0F37D5}" destId="{C97951DB-D6C4-48D3-B87B-AD8F682DAC5D}" srcOrd="0" destOrd="0" parTransId="{51D6D704-6ADF-4455-99D8-012276A4DDE0}" sibTransId="{51FB7D3E-3518-4162-9C19-83116EC4289B}"/>
    <dgm:cxn modelId="{C4533DA0-6710-42E3-A6C9-437606CC54C2}" type="presOf" srcId="{51FB7D3E-3518-4162-9C19-83116EC4289B}" destId="{29C39AA4-0549-4548-AB1C-3BEE5EA36F1E}" srcOrd="1" destOrd="0" presId="urn:microsoft.com/office/officeart/2005/8/layout/cycle7"/>
    <dgm:cxn modelId="{84E776A8-B068-439F-BF65-0989BBDA9AEB}" srcId="{63CF77B1-E3F9-4658-B024-7A600B0F37D5}" destId="{6547AAD0-4930-49BD-B544-3BEE26B563D4}" srcOrd="2" destOrd="0" parTransId="{5E3F075C-A5C4-4BA3-8FCC-1A05991A6FE2}" sibTransId="{DAEF91FB-FFC1-49A4-8387-89AC7B818A0E}"/>
    <dgm:cxn modelId="{3F1748AF-B79E-4CE0-BDF5-2523B65A3004}" type="presOf" srcId="{DAEF91FB-FFC1-49A4-8387-89AC7B818A0E}" destId="{4B2CC951-DE8B-4983-A03F-BA42F14989AA}" srcOrd="1" destOrd="0" presId="urn:microsoft.com/office/officeart/2005/8/layout/cycle7"/>
    <dgm:cxn modelId="{E71A40B1-F4C6-4E66-9064-E4421728CA04}" type="presOf" srcId="{63CF77B1-E3F9-4658-B024-7A600B0F37D5}" destId="{475E252C-B9A7-4AE1-AF7B-8B649397897F}" srcOrd="0" destOrd="0" presId="urn:microsoft.com/office/officeart/2005/8/layout/cycle7"/>
    <dgm:cxn modelId="{BB0500FB-E46B-440F-A23F-1E1C344B7330}" srcId="{63CF77B1-E3F9-4658-B024-7A600B0F37D5}" destId="{BA16B737-2ECC-4DC1-B6C6-0F0F407ED6F7}" srcOrd="1" destOrd="0" parTransId="{DA23EBEC-A8B9-4031-9BAA-2320EA71FF77}" sibTransId="{F39122BE-8352-4781-B87C-24EBAE4C4443}"/>
    <dgm:cxn modelId="{6DC5D351-C6A5-4B8D-83A8-354D429F3193}" type="presParOf" srcId="{475E252C-B9A7-4AE1-AF7B-8B649397897F}" destId="{E21B5AA0-A5C7-4556-871D-3D198F84D4BD}" srcOrd="0" destOrd="0" presId="urn:microsoft.com/office/officeart/2005/8/layout/cycle7"/>
    <dgm:cxn modelId="{19EA6EC8-4313-4E74-994F-6EAC5E392D63}" type="presParOf" srcId="{475E252C-B9A7-4AE1-AF7B-8B649397897F}" destId="{C45D19DE-9752-4A4B-B90A-1776709D4190}" srcOrd="1" destOrd="0" presId="urn:microsoft.com/office/officeart/2005/8/layout/cycle7"/>
    <dgm:cxn modelId="{A3E6CC47-7974-4F90-A28D-C59FBE8F2644}" type="presParOf" srcId="{C45D19DE-9752-4A4B-B90A-1776709D4190}" destId="{29C39AA4-0549-4548-AB1C-3BEE5EA36F1E}" srcOrd="0" destOrd="0" presId="urn:microsoft.com/office/officeart/2005/8/layout/cycle7"/>
    <dgm:cxn modelId="{D29972F4-7F7E-4F80-8733-F8DEDE5B0ADF}" type="presParOf" srcId="{475E252C-B9A7-4AE1-AF7B-8B649397897F}" destId="{560FE221-28FF-4103-A358-4BD61CC4ED6C}" srcOrd="2" destOrd="0" presId="urn:microsoft.com/office/officeart/2005/8/layout/cycle7"/>
    <dgm:cxn modelId="{00CD83BD-D54A-4501-930C-4705A95327D2}" type="presParOf" srcId="{475E252C-B9A7-4AE1-AF7B-8B649397897F}" destId="{11ED190E-2BE8-43F3-9F20-1473A64FCEA2}" srcOrd="3" destOrd="0" presId="urn:microsoft.com/office/officeart/2005/8/layout/cycle7"/>
    <dgm:cxn modelId="{38C8321C-8303-4267-BD34-C267C263B80D}" type="presParOf" srcId="{11ED190E-2BE8-43F3-9F20-1473A64FCEA2}" destId="{0289AB87-1B01-46B7-B1E5-FD2319E10431}" srcOrd="0" destOrd="0" presId="urn:microsoft.com/office/officeart/2005/8/layout/cycle7"/>
    <dgm:cxn modelId="{B8C2D616-6EA8-493D-81E6-441C1CEC6E74}" type="presParOf" srcId="{475E252C-B9A7-4AE1-AF7B-8B649397897F}" destId="{6C99DD05-88B3-454D-8DE7-66EE09932D2B}" srcOrd="4" destOrd="0" presId="urn:microsoft.com/office/officeart/2005/8/layout/cycle7"/>
    <dgm:cxn modelId="{F735945E-3B82-4BF3-980B-6BDBEC17D9E0}" type="presParOf" srcId="{475E252C-B9A7-4AE1-AF7B-8B649397897F}" destId="{48DC6150-75DF-4315-9A21-47831C3A324A}" srcOrd="5" destOrd="0" presId="urn:microsoft.com/office/officeart/2005/8/layout/cycle7"/>
    <dgm:cxn modelId="{6AB8C4C5-C08D-4382-BA6F-35E48FA35A34}" type="presParOf" srcId="{48DC6150-75DF-4315-9A21-47831C3A324A}" destId="{4B2CC951-DE8B-4983-A03F-BA42F14989AA}" srcOrd="0" destOrd="0" presId="urn:microsoft.com/office/officeart/2005/8/layout/cycle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F77B1-E3F9-4658-B024-7A600B0F37D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BR"/>
        </a:p>
      </dgm:t>
    </dgm:pt>
    <dgm:pt modelId="{C97951DB-D6C4-48D3-B87B-AD8F682DAC5D}">
      <dgm:prSet phldrT="[Texto]" custT="1"/>
      <dgm:spPr>
        <a:solidFill>
          <a:srgbClr val="002060"/>
        </a:solidFill>
      </dgm:spPr>
      <dgm:t>
        <a:bodyPr/>
        <a:lstStyle/>
        <a:p>
          <a:r>
            <a:rPr lang="pt-BR" sz="4000" b="1" dirty="0">
              <a:solidFill>
                <a:schemeClr val="bg1"/>
              </a:solidFill>
            </a:rPr>
            <a:t>Sujeito composto </a:t>
          </a:r>
          <a:r>
            <a:rPr lang="pt-BR" sz="4000" b="1" i="1" u="sng" dirty="0">
              <a:solidFill>
                <a:schemeClr val="bg1"/>
              </a:solidFill>
            </a:rPr>
            <a:t>depois do verbo</a:t>
          </a:r>
          <a:r>
            <a:rPr lang="pt-BR" sz="4000" b="1" dirty="0">
              <a:solidFill>
                <a:schemeClr val="bg1"/>
              </a:solidFill>
            </a:rPr>
            <a:t>: </a:t>
          </a:r>
          <a:r>
            <a:rPr lang="pt-BR" sz="3200" b="1" i="1" u="sng" dirty="0"/>
            <a:t>verbo no plural ou concordando com o núcleo mais próximo</a:t>
          </a:r>
          <a:r>
            <a:rPr lang="pt-BR" sz="4000" b="1" i="1" u="sng" dirty="0"/>
            <a:t>.</a:t>
          </a:r>
        </a:p>
      </dgm:t>
    </dgm:pt>
    <dgm:pt modelId="{51D6D704-6ADF-4455-99D8-012276A4DDE0}" cxnId="{92B4CC9C-D5CE-4F7E-8946-7152C17C9798}" type="parTrans">
      <dgm:prSet/>
      <dgm:spPr/>
      <dgm:t>
        <a:bodyPr/>
        <a:lstStyle/>
        <a:p>
          <a:endParaRPr lang="pt-BR"/>
        </a:p>
      </dgm:t>
    </dgm:pt>
    <dgm:pt modelId="{51FB7D3E-3518-4162-9C19-83116EC4289B}" cxnId="{92B4CC9C-D5CE-4F7E-8946-7152C17C9798}" type="sibTrans">
      <dgm:prSet/>
      <dgm:spPr/>
      <dgm:t>
        <a:bodyPr/>
        <a:lstStyle/>
        <a:p>
          <a:endParaRPr lang="pt-BR"/>
        </a:p>
      </dgm:t>
    </dgm:pt>
    <dgm:pt modelId="{BA16B737-2ECC-4DC1-B6C6-0F0F407ED6F7}">
      <dgm:prSet phldrT="[Texto]"/>
      <dgm:spPr>
        <a:solidFill>
          <a:schemeClr val="accent2"/>
        </a:solidFill>
      </dgm:spPr>
      <dgm:t>
        <a:bodyPr/>
        <a:lstStyle/>
        <a:p>
          <a:r>
            <a:rPr lang="pt-BR" b="1" dirty="0">
              <a:solidFill>
                <a:schemeClr val="bg1"/>
              </a:solidFill>
            </a:rPr>
            <a:t>Ex.: Amavam</a:t>
          </a:r>
          <a:r>
            <a:rPr lang="pt-BR" b="1" baseline="0" dirty="0">
              <a:solidFill>
                <a:schemeClr val="bg1"/>
              </a:solidFill>
            </a:rPr>
            <a:t> cinema a mãe e a filha.</a:t>
          </a:r>
          <a:endParaRPr lang="pt-BR" b="1" dirty="0">
            <a:solidFill>
              <a:schemeClr val="bg1"/>
            </a:solidFill>
          </a:endParaRPr>
        </a:p>
      </dgm:t>
    </dgm:pt>
    <dgm:pt modelId="{DA23EBEC-A8B9-4031-9BAA-2320EA71FF77}" cxnId="{BB0500FB-E46B-440F-A23F-1E1C344B7330}" type="parTrans">
      <dgm:prSet/>
      <dgm:spPr/>
      <dgm:t>
        <a:bodyPr/>
        <a:lstStyle/>
        <a:p>
          <a:endParaRPr lang="pt-BR"/>
        </a:p>
      </dgm:t>
    </dgm:pt>
    <dgm:pt modelId="{F39122BE-8352-4781-B87C-24EBAE4C4443}" cxnId="{BB0500FB-E46B-440F-A23F-1E1C344B7330}" type="sibTrans">
      <dgm:prSet/>
      <dgm:spPr/>
      <dgm:t>
        <a:bodyPr/>
        <a:lstStyle/>
        <a:p>
          <a:endParaRPr lang="pt-BR"/>
        </a:p>
      </dgm:t>
    </dgm:pt>
    <dgm:pt modelId="{6547AAD0-4930-49BD-B544-3BEE26B563D4}">
      <dgm:prSet phldrT="[Texto]"/>
      <dgm:spPr>
        <a:solidFill>
          <a:schemeClr val="tx1"/>
        </a:solidFill>
      </dgm:spPr>
      <dgm:t>
        <a:bodyPr/>
        <a:lstStyle/>
        <a:p>
          <a:r>
            <a:rPr lang="pt-BR" b="1" dirty="0"/>
            <a:t>Ex.: Amava cinema a mãe e a filha.</a:t>
          </a:r>
        </a:p>
      </dgm:t>
    </dgm:pt>
    <dgm:pt modelId="{5E3F075C-A5C4-4BA3-8FCC-1A05991A6FE2}" cxnId="{84E776A8-B068-439F-BF65-0989BBDA9AEB}" type="parTrans">
      <dgm:prSet/>
      <dgm:spPr/>
      <dgm:t>
        <a:bodyPr/>
        <a:lstStyle/>
        <a:p>
          <a:endParaRPr lang="pt-BR"/>
        </a:p>
      </dgm:t>
    </dgm:pt>
    <dgm:pt modelId="{DAEF91FB-FFC1-49A4-8387-89AC7B818A0E}" cxnId="{84E776A8-B068-439F-BF65-0989BBDA9AEB}" type="sibTrans">
      <dgm:prSet/>
      <dgm:spPr/>
      <dgm:t>
        <a:bodyPr/>
        <a:lstStyle/>
        <a:p>
          <a:endParaRPr lang="pt-BR"/>
        </a:p>
      </dgm:t>
    </dgm:pt>
    <dgm:pt modelId="{475E252C-B9A7-4AE1-AF7B-8B649397897F}" type="pres">
      <dgm:prSet presAssocID="{63CF77B1-E3F9-4658-B024-7A600B0F37D5}" presName="Name0" presStyleCnt="0">
        <dgm:presLayoutVars>
          <dgm:dir/>
          <dgm:resizeHandles val="exact"/>
        </dgm:presLayoutVars>
      </dgm:prSet>
      <dgm:spPr/>
    </dgm:pt>
    <dgm:pt modelId="{E21B5AA0-A5C7-4556-871D-3D198F84D4BD}" type="pres">
      <dgm:prSet presAssocID="{C97951DB-D6C4-48D3-B87B-AD8F682DAC5D}" presName="node" presStyleLbl="node1" presStyleIdx="0" presStyleCnt="3" custScaleX="289675" custScaleY="122335" custRadScaleRad="97121">
        <dgm:presLayoutVars>
          <dgm:bulletEnabled val="1"/>
        </dgm:presLayoutVars>
      </dgm:prSet>
      <dgm:spPr/>
    </dgm:pt>
    <dgm:pt modelId="{C45D19DE-9752-4A4B-B90A-1776709D4190}" type="pres">
      <dgm:prSet presAssocID="{51FB7D3E-3518-4162-9C19-83116EC4289B}" presName="sibTrans" presStyleLbl="sibTrans2D1" presStyleIdx="0" presStyleCnt="3" custScaleX="84954" custLinFactNeighborY="-4743"/>
      <dgm:spPr/>
    </dgm:pt>
    <dgm:pt modelId="{29C39AA4-0549-4548-AB1C-3BEE5EA36F1E}" type="pres">
      <dgm:prSet presAssocID="{51FB7D3E-3518-4162-9C19-83116EC4289B}" presName="connectorText" presStyleLbl="sibTrans2D1" presStyleIdx="0" presStyleCnt="3"/>
      <dgm:spPr/>
    </dgm:pt>
    <dgm:pt modelId="{560FE221-28FF-4103-A358-4BD61CC4ED6C}" type="pres">
      <dgm:prSet presAssocID="{BA16B737-2ECC-4DC1-B6C6-0F0F407ED6F7}" presName="node" presStyleLbl="node1" presStyleIdx="1" presStyleCnt="3" custScaleX="117446" custScaleY="100000" custRadScaleRad="86604" custRadScaleInc="-49150">
        <dgm:presLayoutVars>
          <dgm:bulletEnabled val="1"/>
        </dgm:presLayoutVars>
      </dgm:prSet>
      <dgm:spPr/>
    </dgm:pt>
    <dgm:pt modelId="{11ED190E-2BE8-43F3-9F20-1473A64FCEA2}" type="pres">
      <dgm:prSet presAssocID="{F39122BE-8352-4781-B87C-24EBAE4C4443}" presName="sibTrans" presStyleLbl="sibTrans2D1" presStyleIdx="1" presStyleCnt="3" custLinFactNeighborX="-980"/>
      <dgm:spPr/>
    </dgm:pt>
    <dgm:pt modelId="{0289AB87-1B01-46B7-B1E5-FD2319E10431}" type="pres">
      <dgm:prSet presAssocID="{F39122BE-8352-4781-B87C-24EBAE4C4443}" presName="connectorText" presStyleLbl="sibTrans2D1" presStyleIdx="1" presStyleCnt="3"/>
      <dgm:spPr/>
    </dgm:pt>
    <dgm:pt modelId="{6C99DD05-88B3-454D-8DE7-66EE09932D2B}" type="pres">
      <dgm:prSet presAssocID="{6547AAD0-4930-49BD-B544-3BEE26B563D4}" presName="node" presStyleLbl="node1" presStyleIdx="2" presStyleCnt="3" custScaleX="121316" custRadScaleRad="85876" custRadScaleInc="49143">
        <dgm:presLayoutVars>
          <dgm:bulletEnabled val="1"/>
        </dgm:presLayoutVars>
      </dgm:prSet>
      <dgm:spPr/>
    </dgm:pt>
    <dgm:pt modelId="{48DC6150-75DF-4315-9A21-47831C3A324A}" type="pres">
      <dgm:prSet presAssocID="{DAEF91FB-FFC1-49A4-8387-89AC7B818A0E}" presName="sibTrans" presStyleLbl="sibTrans2D1" presStyleIdx="2" presStyleCnt="3" custScaleX="95223" custLinFactNeighborX="-5290" custLinFactNeighborY="-13574"/>
      <dgm:spPr/>
    </dgm:pt>
    <dgm:pt modelId="{4B2CC951-DE8B-4983-A03F-BA42F14989AA}" type="pres">
      <dgm:prSet presAssocID="{DAEF91FB-FFC1-49A4-8387-89AC7B818A0E}" presName="connectorText" presStyleLbl="sibTrans2D1" presStyleIdx="2" presStyleCnt="3"/>
      <dgm:spPr/>
    </dgm:pt>
  </dgm:ptLst>
  <dgm:cxnLst>
    <dgm:cxn modelId="{26E11F08-B978-466A-9CD7-9E7321BDE8EB}" type="presOf" srcId="{51FB7D3E-3518-4162-9C19-83116EC4289B}" destId="{C45D19DE-9752-4A4B-B90A-1776709D4190}" srcOrd="0" destOrd="0" presId="urn:microsoft.com/office/officeart/2005/8/layout/cycle7"/>
    <dgm:cxn modelId="{DB4AAC54-D2EC-4F52-AD46-95B88A8C3D6F}" type="presOf" srcId="{DAEF91FB-FFC1-49A4-8387-89AC7B818A0E}" destId="{4B2CC951-DE8B-4983-A03F-BA42F14989AA}" srcOrd="1" destOrd="0" presId="urn:microsoft.com/office/officeart/2005/8/layout/cycle7"/>
    <dgm:cxn modelId="{BB567095-7328-4C9A-A46B-E417DC8CFF19}" type="presOf" srcId="{51FB7D3E-3518-4162-9C19-83116EC4289B}" destId="{29C39AA4-0549-4548-AB1C-3BEE5EA36F1E}" srcOrd="1" destOrd="0" presId="urn:microsoft.com/office/officeart/2005/8/layout/cycle7"/>
    <dgm:cxn modelId="{92B4CC9C-D5CE-4F7E-8946-7152C17C9798}" srcId="{63CF77B1-E3F9-4658-B024-7A600B0F37D5}" destId="{C97951DB-D6C4-48D3-B87B-AD8F682DAC5D}" srcOrd="0" destOrd="0" parTransId="{51D6D704-6ADF-4455-99D8-012276A4DDE0}" sibTransId="{51FB7D3E-3518-4162-9C19-83116EC4289B}"/>
    <dgm:cxn modelId="{A414E0A3-9030-49E5-A9CD-1823D6D23FDC}" type="presOf" srcId="{BA16B737-2ECC-4DC1-B6C6-0F0F407ED6F7}" destId="{560FE221-28FF-4103-A358-4BD61CC4ED6C}" srcOrd="0" destOrd="0" presId="urn:microsoft.com/office/officeart/2005/8/layout/cycle7"/>
    <dgm:cxn modelId="{84E776A8-B068-439F-BF65-0989BBDA9AEB}" srcId="{63CF77B1-E3F9-4658-B024-7A600B0F37D5}" destId="{6547AAD0-4930-49BD-B544-3BEE26B563D4}" srcOrd="2" destOrd="0" parTransId="{5E3F075C-A5C4-4BA3-8FCC-1A05991A6FE2}" sibTransId="{DAEF91FB-FFC1-49A4-8387-89AC7B818A0E}"/>
    <dgm:cxn modelId="{44F957AC-698B-4B5A-91A2-55BC8F8C5EC7}" type="presOf" srcId="{C97951DB-D6C4-48D3-B87B-AD8F682DAC5D}" destId="{E21B5AA0-A5C7-4556-871D-3D198F84D4BD}" srcOrd="0" destOrd="0" presId="urn:microsoft.com/office/officeart/2005/8/layout/cycle7"/>
    <dgm:cxn modelId="{8B682CB5-269D-4C8D-A425-02B11E81F338}" type="presOf" srcId="{DAEF91FB-FFC1-49A4-8387-89AC7B818A0E}" destId="{48DC6150-75DF-4315-9A21-47831C3A324A}" srcOrd="0" destOrd="0" presId="urn:microsoft.com/office/officeart/2005/8/layout/cycle7"/>
    <dgm:cxn modelId="{B29EF3B7-3C1C-4340-B536-1D1B01739956}" type="presOf" srcId="{F39122BE-8352-4781-B87C-24EBAE4C4443}" destId="{0289AB87-1B01-46B7-B1E5-FD2319E10431}" srcOrd="1" destOrd="0" presId="urn:microsoft.com/office/officeart/2005/8/layout/cycle7"/>
    <dgm:cxn modelId="{A63779BC-8D2E-4BCA-A5C3-DF8E3ACFA072}" type="presOf" srcId="{F39122BE-8352-4781-B87C-24EBAE4C4443}" destId="{11ED190E-2BE8-43F3-9F20-1473A64FCEA2}" srcOrd="0" destOrd="0" presId="urn:microsoft.com/office/officeart/2005/8/layout/cycle7"/>
    <dgm:cxn modelId="{8D82B9C0-6EF5-4F14-8E99-9D6E402B15E9}" type="presOf" srcId="{63CF77B1-E3F9-4658-B024-7A600B0F37D5}" destId="{475E252C-B9A7-4AE1-AF7B-8B649397897F}" srcOrd="0" destOrd="0" presId="urn:microsoft.com/office/officeart/2005/8/layout/cycle7"/>
    <dgm:cxn modelId="{B9C4E9E4-5620-497D-907A-393A2CCBAD88}" type="presOf" srcId="{6547AAD0-4930-49BD-B544-3BEE26B563D4}" destId="{6C99DD05-88B3-454D-8DE7-66EE09932D2B}" srcOrd="0" destOrd="0" presId="urn:microsoft.com/office/officeart/2005/8/layout/cycle7"/>
    <dgm:cxn modelId="{BB0500FB-E46B-440F-A23F-1E1C344B7330}" srcId="{63CF77B1-E3F9-4658-B024-7A600B0F37D5}" destId="{BA16B737-2ECC-4DC1-B6C6-0F0F407ED6F7}" srcOrd="1" destOrd="0" parTransId="{DA23EBEC-A8B9-4031-9BAA-2320EA71FF77}" sibTransId="{F39122BE-8352-4781-B87C-24EBAE4C4443}"/>
    <dgm:cxn modelId="{0629477C-B3EC-4E50-9957-08E97B0A7A06}" type="presParOf" srcId="{475E252C-B9A7-4AE1-AF7B-8B649397897F}" destId="{E21B5AA0-A5C7-4556-871D-3D198F84D4BD}" srcOrd="0" destOrd="0" presId="urn:microsoft.com/office/officeart/2005/8/layout/cycle7"/>
    <dgm:cxn modelId="{597B5021-BCCF-4771-89C6-616ADC8D4031}" type="presParOf" srcId="{475E252C-B9A7-4AE1-AF7B-8B649397897F}" destId="{C45D19DE-9752-4A4B-B90A-1776709D4190}" srcOrd="1" destOrd="0" presId="urn:microsoft.com/office/officeart/2005/8/layout/cycle7"/>
    <dgm:cxn modelId="{214F3D02-BD77-4E2C-9904-A00199A167DA}" type="presParOf" srcId="{C45D19DE-9752-4A4B-B90A-1776709D4190}" destId="{29C39AA4-0549-4548-AB1C-3BEE5EA36F1E}" srcOrd="0" destOrd="0" presId="urn:microsoft.com/office/officeart/2005/8/layout/cycle7"/>
    <dgm:cxn modelId="{675D2724-8061-43A8-BEC3-E236F6C45446}" type="presParOf" srcId="{475E252C-B9A7-4AE1-AF7B-8B649397897F}" destId="{560FE221-28FF-4103-A358-4BD61CC4ED6C}" srcOrd="2" destOrd="0" presId="urn:microsoft.com/office/officeart/2005/8/layout/cycle7"/>
    <dgm:cxn modelId="{8B28FB78-7457-43BE-A498-FC967149C442}" type="presParOf" srcId="{475E252C-B9A7-4AE1-AF7B-8B649397897F}" destId="{11ED190E-2BE8-43F3-9F20-1473A64FCEA2}" srcOrd="3" destOrd="0" presId="urn:microsoft.com/office/officeart/2005/8/layout/cycle7"/>
    <dgm:cxn modelId="{1CE161DC-3341-4C11-A0DA-4DC10E88FADD}" type="presParOf" srcId="{11ED190E-2BE8-43F3-9F20-1473A64FCEA2}" destId="{0289AB87-1B01-46B7-B1E5-FD2319E10431}" srcOrd="0" destOrd="0" presId="urn:microsoft.com/office/officeart/2005/8/layout/cycle7"/>
    <dgm:cxn modelId="{5DF4B08B-D089-4162-B0EF-417EB49A7627}" type="presParOf" srcId="{475E252C-B9A7-4AE1-AF7B-8B649397897F}" destId="{6C99DD05-88B3-454D-8DE7-66EE09932D2B}" srcOrd="4" destOrd="0" presId="urn:microsoft.com/office/officeart/2005/8/layout/cycle7"/>
    <dgm:cxn modelId="{4C9E02C5-4C8C-4748-A3AB-9D89ECB0E9B7}" type="presParOf" srcId="{475E252C-B9A7-4AE1-AF7B-8B649397897F}" destId="{48DC6150-75DF-4315-9A21-47831C3A324A}" srcOrd="5" destOrd="0" presId="urn:microsoft.com/office/officeart/2005/8/layout/cycle7"/>
    <dgm:cxn modelId="{5114F4C8-9DF0-40F9-8DA2-9574B1F12345}" type="presParOf" srcId="{48DC6150-75DF-4315-9A21-47831C3A324A}" destId="{4B2CC951-DE8B-4983-A03F-BA42F14989AA}" srcOrd="0" destOrd="0" presId="urn:microsoft.com/office/officeart/2005/8/layout/cycle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4FC5F9-E403-4414-966B-1F60E4A304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2CA242DE-B30D-438F-81F2-4178056A4448}">
      <dgm:prSet phldrT="[Texto]"/>
      <dgm:spPr>
        <a:solidFill>
          <a:srgbClr val="002060"/>
        </a:solidFill>
      </dgm:spPr>
      <dgm:t>
        <a:bodyPr/>
        <a:lstStyle/>
        <a:p>
          <a:r>
            <a:rPr lang="pt-BR" dirty="0"/>
            <a:t>O futuro é esperanças.</a:t>
          </a:r>
        </a:p>
      </dgm:t>
    </dgm:pt>
    <dgm:pt modelId="{59D962A1-A44C-403D-9667-E2DF2C55D905}" cxnId="{9177EF6D-D7E0-4257-91BF-295F6051740C}" type="parTrans">
      <dgm:prSet/>
      <dgm:spPr/>
      <dgm:t>
        <a:bodyPr/>
        <a:lstStyle/>
        <a:p>
          <a:endParaRPr lang="pt-BR"/>
        </a:p>
      </dgm:t>
    </dgm:pt>
    <dgm:pt modelId="{8CF10E4C-E40B-4B7F-8A24-CF759D98848A}" cxnId="{9177EF6D-D7E0-4257-91BF-295F6051740C}" type="sibTrans">
      <dgm:prSet/>
      <dgm:spPr/>
      <dgm:t>
        <a:bodyPr/>
        <a:lstStyle/>
        <a:p>
          <a:endParaRPr lang="pt-BR"/>
        </a:p>
      </dgm:t>
    </dgm:pt>
    <dgm:pt modelId="{2458C261-1DC3-417B-ADFF-1DCF47C06AB2}">
      <dgm:prSet phldrT="[Texto]"/>
      <dgm:spPr/>
      <dgm:t>
        <a:bodyPr/>
        <a:lstStyle/>
        <a:p>
          <a:r>
            <a:rPr lang="pt-BR" dirty="0"/>
            <a:t>Futuro: sujeito</a:t>
          </a:r>
        </a:p>
      </dgm:t>
    </dgm:pt>
    <dgm:pt modelId="{7B054C61-0FA5-4C2B-9345-A1AB4EFE757F}" cxnId="{80EFA1A8-0ABC-4ABE-8EBE-38151A013B17}" type="parTrans">
      <dgm:prSet/>
      <dgm:spPr/>
      <dgm:t>
        <a:bodyPr/>
        <a:lstStyle/>
        <a:p>
          <a:endParaRPr lang="pt-BR"/>
        </a:p>
      </dgm:t>
    </dgm:pt>
    <dgm:pt modelId="{7330F7D7-DCFD-4CF2-A090-55EAAC2CD6D6}" cxnId="{80EFA1A8-0ABC-4ABE-8EBE-38151A013B17}" type="sibTrans">
      <dgm:prSet/>
      <dgm:spPr/>
      <dgm:t>
        <a:bodyPr/>
        <a:lstStyle/>
        <a:p>
          <a:endParaRPr lang="pt-BR"/>
        </a:p>
      </dgm:t>
    </dgm:pt>
    <dgm:pt modelId="{7697E7B2-19DA-4F1F-8FA5-9B2EBBC4D73E}">
      <dgm:prSet phldrT="[Texto]"/>
      <dgm:spPr>
        <a:solidFill>
          <a:srgbClr val="002060"/>
        </a:solidFill>
      </dgm:spPr>
      <dgm:t>
        <a:bodyPr/>
        <a:lstStyle/>
        <a:p>
          <a:r>
            <a:rPr lang="pt-BR" dirty="0"/>
            <a:t>O futuro são esperanças.</a:t>
          </a:r>
        </a:p>
      </dgm:t>
    </dgm:pt>
    <dgm:pt modelId="{267A8748-EAC1-4AAD-85BA-2F8DDCC20834}" cxnId="{D0D6CA4C-F672-4735-9980-8BB740085557}" type="parTrans">
      <dgm:prSet/>
      <dgm:spPr/>
      <dgm:t>
        <a:bodyPr/>
        <a:lstStyle/>
        <a:p>
          <a:endParaRPr lang="pt-BR"/>
        </a:p>
      </dgm:t>
    </dgm:pt>
    <dgm:pt modelId="{4F53E0B0-1F8B-496C-88B8-3B5129161861}" cxnId="{D0D6CA4C-F672-4735-9980-8BB740085557}" type="sibTrans">
      <dgm:prSet/>
      <dgm:spPr/>
      <dgm:t>
        <a:bodyPr/>
        <a:lstStyle/>
        <a:p>
          <a:endParaRPr lang="pt-BR"/>
        </a:p>
      </dgm:t>
    </dgm:pt>
    <dgm:pt modelId="{0E0F1D4A-36F5-492B-A2B9-D481E986AEBF}">
      <dgm:prSet phldrT="[Texto]"/>
      <dgm:spPr/>
      <dgm:t>
        <a:bodyPr/>
        <a:lstStyle/>
        <a:p>
          <a:r>
            <a:rPr lang="pt-BR" dirty="0"/>
            <a:t>Esperanças: predicado</a:t>
          </a:r>
        </a:p>
      </dgm:t>
    </dgm:pt>
    <dgm:pt modelId="{60103FB9-350C-420C-A633-B61C103CA86D}" cxnId="{D81FE44C-680B-45AB-9C26-5918889A6E0F}" type="parTrans">
      <dgm:prSet/>
      <dgm:spPr/>
      <dgm:t>
        <a:bodyPr/>
        <a:lstStyle/>
        <a:p>
          <a:endParaRPr lang="pt-BR"/>
        </a:p>
      </dgm:t>
    </dgm:pt>
    <dgm:pt modelId="{5B978B3E-2887-4FFA-85B9-37B02C7D903E}" cxnId="{D81FE44C-680B-45AB-9C26-5918889A6E0F}" type="sibTrans">
      <dgm:prSet/>
      <dgm:spPr/>
      <dgm:t>
        <a:bodyPr/>
        <a:lstStyle/>
        <a:p>
          <a:endParaRPr lang="pt-BR"/>
        </a:p>
      </dgm:t>
    </dgm:pt>
    <dgm:pt modelId="{5DAB3F5F-5C2D-49D3-AA4C-E5E607641C91}" type="pres">
      <dgm:prSet presAssocID="{064FC5F9-E403-4414-966B-1F60E4A3044F}" presName="linear" presStyleCnt="0">
        <dgm:presLayoutVars>
          <dgm:animLvl val="lvl"/>
          <dgm:resizeHandles val="exact"/>
        </dgm:presLayoutVars>
      </dgm:prSet>
      <dgm:spPr/>
    </dgm:pt>
    <dgm:pt modelId="{482F2637-0B66-44F2-9BAC-0ADB6854781A}" type="pres">
      <dgm:prSet presAssocID="{2CA242DE-B30D-438F-81F2-4178056A4448}" presName="parentText" presStyleLbl="node1" presStyleIdx="0" presStyleCnt="2">
        <dgm:presLayoutVars>
          <dgm:chMax val="0"/>
          <dgm:bulletEnabled val="1"/>
        </dgm:presLayoutVars>
      </dgm:prSet>
      <dgm:spPr/>
    </dgm:pt>
    <dgm:pt modelId="{C3B2CB0C-BDEE-4807-8112-575F6F114394}" type="pres">
      <dgm:prSet presAssocID="{2CA242DE-B30D-438F-81F2-4178056A4448}" presName="childText" presStyleLbl="revTx" presStyleIdx="0" presStyleCnt="2">
        <dgm:presLayoutVars>
          <dgm:bulletEnabled val="1"/>
        </dgm:presLayoutVars>
      </dgm:prSet>
      <dgm:spPr/>
    </dgm:pt>
    <dgm:pt modelId="{1CDB7540-3E5C-448E-AC04-F3105C34468D}" type="pres">
      <dgm:prSet presAssocID="{7697E7B2-19DA-4F1F-8FA5-9B2EBBC4D73E}" presName="parentText" presStyleLbl="node1" presStyleIdx="1" presStyleCnt="2">
        <dgm:presLayoutVars>
          <dgm:chMax val="0"/>
          <dgm:bulletEnabled val="1"/>
        </dgm:presLayoutVars>
      </dgm:prSet>
      <dgm:spPr/>
    </dgm:pt>
    <dgm:pt modelId="{C56067D1-DFB5-4354-974E-DB81D38F6955}" type="pres">
      <dgm:prSet presAssocID="{7697E7B2-19DA-4F1F-8FA5-9B2EBBC4D73E}" presName="childText" presStyleLbl="revTx" presStyleIdx="1" presStyleCnt="2">
        <dgm:presLayoutVars>
          <dgm:bulletEnabled val="1"/>
        </dgm:presLayoutVars>
      </dgm:prSet>
      <dgm:spPr/>
    </dgm:pt>
  </dgm:ptLst>
  <dgm:cxnLst>
    <dgm:cxn modelId="{89042E02-3E51-434B-B134-2717FEFFC772}" type="presOf" srcId="{0E0F1D4A-36F5-492B-A2B9-D481E986AEBF}" destId="{C56067D1-DFB5-4354-974E-DB81D38F6955}" srcOrd="0" destOrd="0" presId="urn:microsoft.com/office/officeart/2005/8/layout/vList2"/>
    <dgm:cxn modelId="{A96A6718-AE41-4B52-A805-97D5B5D5FD1F}" type="presOf" srcId="{2458C261-1DC3-417B-ADFF-1DCF47C06AB2}" destId="{C3B2CB0C-BDEE-4807-8112-575F6F114394}" srcOrd="0" destOrd="0" presId="urn:microsoft.com/office/officeart/2005/8/layout/vList2"/>
    <dgm:cxn modelId="{19DA2C1A-21E8-4C06-8299-F39F1A12DA64}" type="presOf" srcId="{7697E7B2-19DA-4F1F-8FA5-9B2EBBC4D73E}" destId="{1CDB7540-3E5C-448E-AC04-F3105C34468D}" srcOrd="0" destOrd="0" presId="urn:microsoft.com/office/officeart/2005/8/layout/vList2"/>
    <dgm:cxn modelId="{3F92984A-C6F5-4C79-BC68-9F0E1975C9ED}" type="presOf" srcId="{2CA242DE-B30D-438F-81F2-4178056A4448}" destId="{482F2637-0B66-44F2-9BAC-0ADB6854781A}" srcOrd="0" destOrd="0" presId="urn:microsoft.com/office/officeart/2005/8/layout/vList2"/>
    <dgm:cxn modelId="{D0D6CA4C-F672-4735-9980-8BB740085557}" srcId="{064FC5F9-E403-4414-966B-1F60E4A3044F}" destId="{7697E7B2-19DA-4F1F-8FA5-9B2EBBC4D73E}" srcOrd="1" destOrd="0" parTransId="{267A8748-EAC1-4AAD-85BA-2F8DDCC20834}" sibTransId="{4F53E0B0-1F8B-496C-88B8-3B5129161861}"/>
    <dgm:cxn modelId="{D81FE44C-680B-45AB-9C26-5918889A6E0F}" srcId="{7697E7B2-19DA-4F1F-8FA5-9B2EBBC4D73E}" destId="{0E0F1D4A-36F5-492B-A2B9-D481E986AEBF}" srcOrd="0" destOrd="0" parTransId="{60103FB9-350C-420C-A633-B61C103CA86D}" sibTransId="{5B978B3E-2887-4FFA-85B9-37B02C7D903E}"/>
    <dgm:cxn modelId="{9177EF6D-D7E0-4257-91BF-295F6051740C}" srcId="{064FC5F9-E403-4414-966B-1F60E4A3044F}" destId="{2CA242DE-B30D-438F-81F2-4178056A4448}" srcOrd="0" destOrd="0" parTransId="{59D962A1-A44C-403D-9667-E2DF2C55D905}" sibTransId="{8CF10E4C-E40B-4B7F-8A24-CF759D98848A}"/>
    <dgm:cxn modelId="{80EFA1A8-0ABC-4ABE-8EBE-38151A013B17}" srcId="{2CA242DE-B30D-438F-81F2-4178056A4448}" destId="{2458C261-1DC3-417B-ADFF-1DCF47C06AB2}" srcOrd="0" destOrd="0" parTransId="{7B054C61-0FA5-4C2B-9345-A1AB4EFE757F}" sibTransId="{7330F7D7-DCFD-4CF2-A090-55EAAC2CD6D6}"/>
    <dgm:cxn modelId="{576BF8C6-9FA1-46CB-970D-46355A80019C}" type="presOf" srcId="{064FC5F9-E403-4414-966B-1F60E4A3044F}" destId="{5DAB3F5F-5C2D-49D3-AA4C-E5E607641C91}" srcOrd="0" destOrd="0" presId="urn:microsoft.com/office/officeart/2005/8/layout/vList2"/>
    <dgm:cxn modelId="{E98F07A9-DA55-4270-8A10-B3B9D2B64AB0}" type="presParOf" srcId="{5DAB3F5F-5C2D-49D3-AA4C-E5E607641C91}" destId="{482F2637-0B66-44F2-9BAC-0ADB6854781A}" srcOrd="0" destOrd="0" presId="urn:microsoft.com/office/officeart/2005/8/layout/vList2"/>
    <dgm:cxn modelId="{09595E53-8BC6-462D-966C-6BD03A555F89}" type="presParOf" srcId="{5DAB3F5F-5C2D-49D3-AA4C-E5E607641C91}" destId="{C3B2CB0C-BDEE-4807-8112-575F6F114394}" srcOrd="1" destOrd="0" presId="urn:microsoft.com/office/officeart/2005/8/layout/vList2"/>
    <dgm:cxn modelId="{FBC022BB-34B3-430B-98F8-2E980AE919DC}" type="presParOf" srcId="{5DAB3F5F-5C2D-49D3-AA4C-E5E607641C91}" destId="{1CDB7540-3E5C-448E-AC04-F3105C34468D}" srcOrd="2" destOrd="0" presId="urn:microsoft.com/office/officeart/2005/8/layout/vList2"/>
    <dgm:cxn modelId="{5DCE73E4-4889-483C-9341-9062DD33EE04}" type="presParOf" srcId="{5DAB3F5F-5C2D-49D3-AA4C-E5E607641C91}" destId="{C56067D1-DFB5-4354-974E-DB81D38F6955}"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B5AA0-A5C7-4556-871D-3D198F84D4BD}">
      <dsp:nvSpPr>
        <dsp:cNvPr id="0" name=""/>
        <dsp:cNvSpPr/>
      </dsp:nvSpPr>
      <dsp:spPr>
        <a:xfrm>
          <a:off x="174432" y="47"/>
          <a:ext cx="7607686" cy="131314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b="1" kern="1200" dirty="0">
              <a:solidFill>
                <a:schemeClr val="bg1"/>
              </a:solidFill>
            </a:rPr>
            <a:t>Sujeito composto antes do verbo:</a:t>
          </a:r>
        </a:p>
        <a:p>
          <a:pPr marL="0" lvl="0" indent="0" algn="ctr" defTabSz="1778000">
            <a:lnSpc>
              <a:spcPct val="90000"/>
            </a:lnSpc>
            <a:spcBef>
              <a:spcPct val="0"/>
            </a:spcBef>
            <a:spcAft>
              <a:spcPct val="35000"/>
            </a:spcAft>
            <a:buNone/>
          </a:pPr>
          <a:r>
            <a:rPr lang="pt-BR" sz="4000" b="1" i="1" kern="1200" dirty="0"/>
            <a:t>VERBO NO PLURAL</a:t>
          </a:r>
        </a:p>
      </dsp:txBody>
      <dsp:txXfrm>
        <a:off x="212893" y="38508"/>
        <a:ext cx="7530764" cy="1236219"/>
      </dsp:txXfrm>
    </dsp:sp>
    <dsp:sp modelId="{C45D19DE-9752-4A4B-B90A-1776709D4190}">
      <dsp:nvSpPr>
        <dsp:cNvPr id="0" name=""/>
        <dsp:cNvSpPr/>
      </dsp:nvSpPr>
      <dsp:spPr>
        <a:xfrm rot="3360131">
          <a:off x="4159994" y="2036910"/>
          <a:ext cx="1808425" cy="459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a:off x="4297874" y="2128830"/>
        <a:ext cx="1532665" cy="275759"/>
      </dsp:txXfrm>
    </dsp:sp>
    <dsp:sp modelId="{560FE221-28FF-4103-A358-4BD61CC4ED6C}">
      <dsp:nvSpPr>
        <dsp:cNvPr id="0" name=""/>
        <dsp:cNvSpPr/>
      </dsp:nvSpPr>
      <dsp:spPr>
        <a:xfrm>
          <a:off x="4607892" y="3220230"/>
          <a:ext cx="3084491" cy="131314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1" kern="1200" dirty="0">
              <a:solidFill>
                <a:schemeClr val="bg1"/>
              </a:solidFill>
            </a:rPr>
            <a:t>O verbo deverá ficar no plural.</a:t>
          </a:r>
        </a:p>
      </dsp:txBody>
      <dsp:txXfrm>
        <a:off x="4646353" y="3258691"/>
        <a:ext cx="3007569" cy="1236219"/>
      </dsp:txXfrm>
    </dsp:sp>
    <dsp:sp modelId="{11ED190E-2BE8-43F3-9F20-1473A64FCEA2}">
      <dsp:nvSpPr>
        <dsp:cNvPr id="0" name=""/>
        <dsp:cNvSpPr/>
      </dsp:nvSpPr>
      <dsp:spPr>
        <a:xfrm rot="10800006">
          <a:off x="3527384" y="3646997"/>
          <a:ext cx="952148" cy="459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rot="10800000">
        <a:off x="3665264" y="3738917"/>
        <a:ext cx="676388" cy="275759"/>
      </dsp:txXfrm>
    </dsp:sp>
    <dsp:sp modelId="{6C99DD05-88B3-454D-8DE7-66EE09932D2B}">
      <dsp:nvSpPr>
        <dsp:cNvPr id="0" name=""/>
        <dsp:cNvSpPr/>
      </dsp:nvSpPr>
      <dsp:spPr>
        <a:xfrm>
          <a:off x="231604" y="3220222"/>
          <a:ext cx="3186102" cy="131314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t-BR" sz="2900" b="1" kern="1200" dirty="0">
              <a:solidFill>
                <a:schemeClr val="bg1"/>
              </a:solidFill>
            </a:rPr>
            <a:t>Ex.: Mãe e filha amavam esportes.</a:t>
          </a:r>
        </a:p>
      </dsp:txBody>
      <dsp:txXfrm>
        <a:off x="270065" y="3258683"/>
        <a:ext cx="3109180" cy="1236219"/>
      </dsp:txXfrm>
    </dsp:sp>
    <dsp:sp modelId="{48DC6150-75DF-4315-9A21-47831C3A324A}">
      <dsp:nvSpPr>
        <dsp:cNvPr id="0" name=""/>
        <dsp:cNvSpPr/>
      </dsp:nvSpPr>
      <dsp:spPr>
        <a:xfrm rot="18226452">
          <a:off x="1927541" y="1933666"/>
          <a:ext cx="1847110" cy="4595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a:off x="2065421" y="2025586"/>
        <a:ext cx="1571350" cy="275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B5AA0-A5C7-4556-871D-3D198F84D4BD}">
      <dsp:nvSpPr>
        <dsp:cNvPr id="0" name=""/>
        <dsp:cNvSpPr/>
      </dsp:nvSpPr>
      <dsp:spPr>
        <a:xfrm>
          <a:off x="58813" y="708"/>
          <a:ext cx="8199286" cy="173135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b="1" kern="1200" dirty="0">
              <a:solidFill>
                <a:schemeClr val="bg1"/>
              </a:solidFill>
            </a:rPr>
            <a:t>Sujeito composto </a:t>
          </a:r>
          <a:r>
            <a:rPr lang="pt-BR" sz="4000" b="1" i="1" u="sng" kern="1200" dirty="0">
              <a:solidFill>
                <a:schemeClr val="bg1"/>
              </a:solidFill>
            </a:rPr>
            <a:t>depois do verbo</a:t>
          </a:r>
          <a:r>
            <a:rPr lang="pt-BR" sz="4000" b="1" kern="1200" dirty="0">
              <a:solidFill>
                <a:schemeClr val="bg1"/>
              </a:solidFill>
            </a:rPr>
            <a:t>: </a:t>
          </a:r>
          <a:r>
            <a:rPr lang="pt-BR" sz="3200" b="1" i="1" u="sng" kern="1200" dirty="0"/>
            <a:t>verbo no plural ou concordando com o núcleo mais próximo</a:t>
          </a:r>
          <a:r>
            <a:rPr lang="pt-BR" sz="4000" b="1" i="1" u="sng" kern="1200" dirty="0"/>
            <a:t>.</a:t>
          </a:r>
        </a:p>
      </dsp:txBody>
      <dsp:txXfrm>
        <a:off x="109523" y="51418"/>
        <a:ext cx="8097866" cy="1629933"/>
      </dsp:txXfrm>
    </dsp:sp>
    <dsp:sp modelId="{C45D19DE-9752-4A4B-B90A-1776709D4190}">
      <dsp:nvSpPr>
        <dsp:cNvPr id="0" name=""/>
        <dsp:cNvSpPr/>
      </dsp:nvSpPr>
      <dsp:spPr>
        <a:xfrm rot="2910135">
          <a:off x="4963264" y="1995907"/>
          <a:ext cx="868635" cy="4953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dsp:txBody>
      <dsp:txXfrm>
        <a:off x="5111866" y="2094975"/>
        <a:ext cx="571431" cy="297203"/>
      </dsp:txXfrm>
    </dsp:sp>
    <dsp:sp modelId="{560FE221-28FF-4103-A358-4BD61CC4ED6C}">
      <dsp:nvSpPr>
        <dsp:cNvPr id="0" name=""/>
        <dsp:cNvSpPr/>
      </dsp:nvSpPr>
      <dsp:spPr>
        <a:xfrm>
          <a:off x="4834712" y="2802081"/>
          <a:ext cx="3324351" cy="141525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b="1" kern="1200" dirty="0">
              <a:solidFill>
                <a:schemeClr val="bg1"/>
              </a:solidFill>
            </a:rPr>
            <a:t>Ex.: Amavam</a:t>
          </a:r>
          <a:r>
            <a:rPr lang="pt-BR" sz="2700" b="1" kern="1200" baseline="0" dirty="0">
              <a:solidFill>
                <a:schemeClr val="bg1"/>
              </a:solidFill>
            </a:rPr>
            <a:t> cinema a mãe e a filha.</a:t>
          </a:r>
          <a:endParaRPr lang="pt-BR" sz="2700" b="1" kern="1200" dirty="0">
            <a:solidFill>
              <a:schemeClr val="bg1"/>
            </a:solidFill>
          </a:endParaRPr>
        </a:p>
      </dsp:txBody>
      <dsp:txXfrm>
        <a:off x="4876163" y="2843532"/>
        <a:ext cx="3241449" cy="1332354"/>
      </dsp:txXfrm>
    </dsp:sp>
    <dsp:sp modelId="{11ED190E-2BE8-43F3-9F20-1473A64FCEA2}">
      <dsp:nvSpPr>
        <dsp:cNvPr id="0" name=""/>
        <dsp:cNvSpPr/>
      </dsp:nvSpPr>
      <dsp:spPr>
        <a:xfrm rot="10800004">
          <a:off x="3674395" y="3262037"/>
          <a:ext cx="1022477" cy="4953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dsp:txBody>
      <dsp:txXfrm rot="10800000">
        <a:off x="3822997" y="3361105"/>
        <a:ext cx="725273" cy="297203"/>
      </dsp:txXfrm>
    </dsp:sp>
    <dsp:sp modelId="{6C99DD05-88B3-454D-8DE7-66EE09932D2B}">
      <dsp:nvSpPr>
        <dsp:cNvPr id="0" name=""/>
        <dsp:cNvSpPr/>
      </dsp:nvSpPr>
      <dsp:spPr>
        <a:xfrm>
          <a:off x="122751" y="2802076"/>
          <a:ext cx="3433864" cy="1415256"/>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BR" sz="2700" b="1" kern="1200" dirty="0"/>
            <a:t>Ex.: Amava cinema a mãe e a filha.</a:t>
          </a:r>
        </a:p>
      </dsp:txBody>
      <dsp:txXfrm>
        <a:off x="164202" y="2843527"/>
        <a:ext cx="3350962" cy="1332354"/>
      </dsp:txXfrm>
    </dsp:sp>
    <dsp:sp modelId="{48DC6150-75DF-4315-9A21-47831C3A324A}">
      <dsp:nvSpPr>
        <dsp:cNvPr id="0" name=""/>
        <dsp:cNvSpPr/>
      </dsp:nvSpPr>
      <dsp:spPr>
        <a:xfrm rot="18675473">
          <a:off x="2388842" y="1952161"/>
          <a:ext cx="973633" cy="4953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kern="1200"/>
        </a:p>
      </dsp:txBody>
      <dsp:txXfrm>
        <a:off x="2537444" y="2051229"/>
        <a:ext cx="676429" cy="297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2637-0B66-44F2-9BAC-0ADB6854781A}">
      <dsp:nvSpPr>
        <dsp:cNvPr id="0" name=""/>
        <dsp:cNvSpPr/>
      </dsp:nvSpPr>
      <dsp:spPr>
        <a:xfrm>
          <a:off x="0" y="24431"/>
          <a:ext cx="6072335" cy="86346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pt-BR" sz="3600" kern="1200" dirty="0"/>
            <a:t>O futuro é esperanças.</a:t>
          </a:r>
        </a:p>
      </dsp:txBody>
      <dsp:txXfrm>
        <a:off x="42151" y="66582"/>
        <a:ext cx="5988033" cy="779158"/>
      </dsp:txXfrm>
    </dsp:sp>
    <dsp:sp modelId="{C3B2CB0C-BDEE-4807-8112-575F6F114394}">
      <dsp:nvSpPr>
        <dsp:cNvPr id="0" name=""/>
        <dsp:cNvSpPr/>
      </dsp:nvSpPr>
      <dsp:spPr>
        <a:xfrm>
          <a:off x="0" y="887892"/>
          <a:ext cx="607233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9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pt-BR" sz="2800" kern="1200" dirty="0"/>
            <a:t>Futuro: sujeito</a:t>
          </a:r>
        </a:p>
      </dsp:txBody>
      <dsp:txXfrm>
        <a:off x="0" y="887892"/>
        <a:ext cx="6072335" cy="596160"/>
      </dsp:txXfrm>
    </dsp:sp>
    <dsp:sp modelId="{1CDB7540-3E5C-448E-AC04-F3105C34468D}">
      <dsp:nvSpPr>
        <dsp:cNvPr id="0" name=""/>
        <dsp:cNvSpPr/>
      </dsp:nvSpPr>
      <dsp:spPr>
        <a:xfrm>
          <a:off x="0" y="1484052"/>
          <a:ext cx="6072335" cy="86346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pt-BR" sz="3600" kern="1200" dirty="0"/>
            <a:t>O futuro são esperanças.</a:t>
          </a:r>
        </a:p>
      </dsp:txBody>
      <dsp:txXfrm>
        <a:off x="42151" y="1526203"/>
        <a:ext cx="5988033" cy="779158"/>
      </dsp:txXfrm>
    </dsp:sp>
    <dsp:sp modelId="{C56067D1-DFB5-4354-974E-DB81D38F6955}">
      <dsp:nvSpPr>
        <dsp:cNvPr id="0" name=""/>
        <dsp:cNvSpPr/>
      </dsp:nvSpPr>
      <dsp:spPr>
        <a:xfrm>
          <a:off x="0" y="2347511"/>
          <a:ext cx="607233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9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pt-BR" sz="2800" kern="1200" dirty="0"/>
            <a:t>Esperanças: predicado</a:t>
          </a:r>
        </a:p>
      </dsp:txBody>
      <dsp:txXfrm>
        <a:off x="0" y="2347511"/>
        <a:ext cx="6072335"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F6EC4-755F-4C7F-BE23-516B7BF108C4}" type="datetimeFigureOut">
              <a:rPr lang="pt-BR" smtClean="0"/>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89C3C4-2844-44A8-AED4-F3B2EC028FD1}" type="slidenum">
              <a:rPr lang="pt-BR" smtClean="0"/>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F4BB4-296F-4136-BB18-DCC7D5C47BBB}" type="datetimeFigureOut">
              <a:rPr lang="pt-BR" smtClean="0"/>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endParaRPr lang="pt-BR"/>
          </a:p>
          <a:p>
            <a:pPr lvl="1"/>
            <a:r>
              <a:rPr lang="pt-BR"/>
              <a:t>Segundo nível</a:t>
            </a:r>
            <a:endParaRPr lang="pt-BR"/>
          </a:p>
          <a:p>
            <a:pPr lvl="2"/>
            <a:r>
              <a:rPr lang="pt-BR"/>
              <a:t>Terceiro nível</a:t>
            </a:r>
            <a:endParaRPr lang="pt-BR"/>
          </a:p>
          <a:p>
            <a:pPr lvl="3"/>
            <a:r>
              <a:rPr lang="pt-BR"/>
              <a:t>Quarto nível</a:t>
            </a:r>
            <a:endParaRPr lang="pt-BR"/>
          </a:p>
          <a:p>
            <a:pPr lvl="4"/>
            <a:r>
              <a:rPr lang="pt-BR"/>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6A099-D150-4499-82D1-302E0E4E706D}" type="slidenum">
              <a:rPr lang="pt-BR" smtClean="0"/>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b="0" i="0" dirty="0">
                <a:solidFill>
                  <a:schemeClr val="tx1"/>
                </a:solidFill>
                <a:effectLst/>
                <a:latin typeface="Raleway"/>
              </a:rPr>
              <a:t>Alternativa </a:t>
            </a:r>
            <a:r>
              <a:rPr lang="pt-BR" b="1" i="0" dirty="0">
                <a:solidFill>
                  <a:srgbClr val="FF0000"/>
                </a:solidFill>
                <a:effectLst/>
                <a:latin typeface="inherit"/>
              </a:rPr>
              <a:t>“b”</a:t>
            </a:r>
            <a:r>
              <a:rPr lang="pt-BR" b="1" i="0" dirty="0">
                <a:solidFill>
                  <a:schemeClr val="tx1"/>
                </a:solidFill>
                <a:effectLst/>
                <a:latin typeface="inherit"/>
              </a:rPr>
              <a:t>.</a:t>
            </a:r>
            <a:r>
              <a:rPr lang="pt-BR" b="0" i="0" dirty="0">
                <a:solidFill>
                  <a:schemeClr val="tx1"/>
                </a:solidFill>
                <a:effectLst/>
                <a:latin typeface="Raleway"/>
              </a:rPr>
              <a:t> O advérbio </a:t>
            </a:r>
            <a:r>
              <a:rPr lang="pt-BR" b="0" i="1" dirty="0">
                <a:solidFill>
                  <a:schemeClr val="tx1"/>
                </a:solidFill>
                <a:effectLst/>
                <a:latin typeface="Raleway"/>
              </a:rPr>
              <a:t>onde</a:t>
            </a:r>
            <a:r>
              <a:rPr lang="pt-BR" b="0" i="0" dirty="0">
                <a:solidFill>
                  <a:schemeClr val="tx1"/>
                </a:solidFill>
                <a:effectLst/>
                <a:latin typeface="Raleway"/>
              </a:rPr>
              <a:t> deve ser empregado quando a intenção é mostrar o lugar em que algo ou alguém está, sempre indicando ideia de lugar. O advérbio </a:t>
            </a:r>
            <a:r>
              <a:rPr lang="pt-BR" b="0" i="1" dirty="0">
                <a:solidFill>
                  <a:schemeClr val="tx1"/>
                </a:solidFill>
                <a:effectLst/>
                <a:latin typeface="Raleway"/>
              </a:rPr>
              <a:t>aonde</a:t>
            </a:r>
            <a:r>
              <a:rPr lang="pt-BR" b="0" i="0" dirty="0">
                <a:solidFill>
                  <a:schemeClr val="tx1"/>
                </a:solidFill>
                <a:effectLst/>
                <a:latin typeface="Raleway"/>
              </a:rPr>
              <a:t> deve ser utilizado para indicar o lugar em que algo ou alguém está, observando se o verbo com o qual ele se relaciona exige o emprego da preposição </a:t>
            </a:r>
            <a:r>
              <a:rPr lang="pt-BR" b="0" i="1" dirty="0">
                <a:solidFill>
                  <a:schemeClr val="tx1"/>
                </a:solidFill>
                <a:effectLst/>
                <a:latin typeface="Raleway"/>
              </a:rPr>
              <a:t>a.</a:t>
            </a:r>
            <a:endParaRPr lang="pt-BR" dirty="0">
              <a:solidFill>
                <a:schemeClr val="tx1"/>
              </a:solidFill>
            </a:endParaRPr>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pt-BR" altLang="pt-BR"/>
          </a:p>
        </p:txBody>
      </p:sp>
      <p:sp>
        <p:nvSpPr>
          <p:cNvPr id="7172" name="Espaço Reservado para Número de Slide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B9D5D5-5529-4406-8B5F-8ED26F480D74}" type="slidenum">
              <a:rPr lang="pt-BR" altLang="pt-BR">
                <a:latin typeface="Calibri" panose="020F0502020204030204" pitchFamily="34" charset="0"/>
              </a:rPr>
            </a:fld>
            <a:endParaRPr lang="pt-BR" altLang="pt-B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b="1" i="0" dirty="0">
                <a:solidFill>
                  <a:srgbClr val="111111"/>
                </a:solidFill>
                <a:effectLst/>
                <a:latin typeface="Aprova"/>
              </a:rPr>
              <a:t>1.</a:t>
            </a:r>
            <a:r>
              <a:rPr lang="pt-BR" b="0" i="0" dirty="0">
                <a:solidFill>
                  <a:srgbClr val="111111"/>
                </a:solidFill>
                <a:effectLst/>
                <a:latin typeface="Aprova"/>
              </a:rPr>
              <a:t> C</a:t>
            </a:r>
            <a:endParaRPr lang="pt-BR" b="0" i="0" dirty="0">
              <a:solidFill>
                <a:srgbClr val="111111"/>
              </a:solidFill>
              <a:effectLst/>
              <a:latin typeface="Aprova"/>
            </a:endParaRPr>
          </a:p>
          <a:p>
            <a:pPr algn="l"/>
            <a:r>
              <a:rPr lang="pt-BR" b="1" i="0" dirty="0">
                <a:solidFill>
                  <a:srgbClr val="111111"/>
                </a:solidFill>
                <a:effectLst/>
                <a:latin typeface="Aprova"/>
              </a:rPr>
              <a:t>Comentário:</a:t>
            </a:r>
            <a:r>
              <a:rPr lang="pt-BR" b="0" i="0" dirty="0">
                <a:solidFill>
                  <a:srgbClr val="111111"/>
                </a:solidFill>
                <a:effectLst/>
                <a:latin typeface="Aprova"/>
              </a:rPr>
              <a:t> As demais alternativas apresentam afirmações incorretas acerca da manutenção temática do texto. O conectivo </a:t>
            </a:r>
            <a:r>
              <a:rPr lang="pt-BR" b="0" i="1" dirty="0">
                <a:solidFill>
                  <a:srgbClr val="111111"/>
                </a:solidFill>
                <a:effectLst/>
                <a:latin typeface="Aprova"/>
              </a:rPr>
              <a:t>mas</a:t>
            </a:r>
            <a:r>
              <a:rPr lang="pt-BR" b="0" i="0" dirty="0">
                <a:solidFill>
                  <a:srgbClr val="111111"/>
                </a:solidFill>
                <a:effectLst/>
                <a:latin typeface="Aprova"/>
              </a:rPr>
              <a:t> não exprime uma oposição de </a:t>
            </a:r>
            <a:r>
              <a:rPr lang="pt-BR" b="0" i="0" dirty="0" err="1">
                <a:solidFill>
                  <a:srgbClr val="111111"/>
                </a:solidFill>
                <a:effectLst/>
                <a:latin typeface="Aprova"/>
              </a:rPr>
              <a:t>idéias</a:t>
            </a:r>
            <a:r>
              <a:rPr lang="pt-BR" b="0" i="0" dirty="0">
                <a:solidFill>
                  <a:srgbClr val="111111"/>
                </a:solidFill>
                <a:effectLst/>
                <a:latin typeface="Aprova"/>
              </a:rPr>
              <a:t>, o que é afirmado na opção A, mas uma adição à sequenciação anteriormente feita, assim como o conectivo </a:t>
            </a:r>
            <a:r>
              <a:rPr lang="pt-BR" b="0" i="1" dirty="0">
                <a:solidFill>
                  <a:srgbClr val="111111"/>
                </a:solidFill>
                <a:effectLst/>
                <a:latin typeface="Aprova"/>
              </a:rPr>
              <a:t>embora</a:t>
            </a:r>
            <a:r>
              <a:rPr lang="pt-BR" b="0" i="0" dirty="0">
                <a:solidFill>
                  <a:srgbClr val="111111"/>
                </a:solidFill>
                <a:effectLst/>
                <a:latin typeface="Aprova"/>
              </a:rPr>
              <a:t> introduz uma concessão, ao contrário da explicação que a opção B sugere. Na opção C, no entanto, encontramos uma </a:t>
            </a:r>
            <a:r>
              <a:rPr lang="pt-BR" b="1" i="0" dirty="0">
                <a:solidFill>
                  <a:srgbClr val="111111"/>
                </a:solidFill>
                <a:effectLst/>
                <a:latin typeface="Aprova"/>
              </a:rPr>
              <a:t>informação correta</a:t>
            </a:r>
            <a:r>
              <a:rPr lang="pt-BR" b="0" i="0" dirty="0">
                <a:solidFill>
                  <a:srgbClr val="111111"/>
                </a:solidFill>
                <a:effectLst/>
                <a:latin typeface="Aprova"/>
              </a:rPr>
              <a:t>, já que as expressões relacionadas retomam o tema central do texto, as </a:t>
            </a:r>
            <a:r>
              <a:rPr lang="pt-BR" b="0" i="0" dirty="0" err="1">
                <a:solidFill>
                  <a:srgbClr val="111111"/>
                </a:solidFill>
                <a:effectLst/>
                <a:latin typeface="Aprova"/>
              </a:rPr>
              <a:t>conseqüências</a:t>
            </a:r>
            <a:r>
              <a:rPr lang="pt-BR" b="0" i="0" dirty="0">
                <a:solidFill>
                  <a:srgbClr val="111111"/>
                </a:solidFill>
                <a:effectLst/>
                <a:latin typeface="Aprova"/>
              </a:rPr>
              <a:t> do efeito estufa. No entanto, nas opções D e </a:t>
            </a:r>
            <a:r>
              <a:rPr lang="pt-BR" b="0" i="0" dirty="0" err="1">
                <a:solidFill>
                  <a:srgbClr val="111111"/>
                </a:solidFill>
                <a:effectLst/>
                <a:latin typeface="Aprova"/>
              </a:rPr>
              <a:t>E</a:t>
            </a:r>
            <a:r>
              <a:rPr lang="pt-BR" b="0" i="0" dirty="0">
                <a:solidFill>
                  <a:srgbClr val="111111"/>
                </a:solidFill>
                <a:effectLst/>
                <a:latin typeface="Aprova"/>
              </a:rPr>
              <a:t>, novamente encontramos falsas assertivas, já que a expressão </a:t>
            </a:r>
            <a:r>
              <a:rPr lang="pt-BR" b="0" i="1" dirty="0">
                <a:solidFill>
                  <a:srgbClr val="111111"/>
                </a:solidFill>
                <a:effectLst/>
                <a:latin typeface="Aprova"/>
              </a:rPr>
              <a:t>cientistas</a:t>
            </a:r>
            <a:r>
              <a:rPr lang="pt-BR" b="0" i="0" dirty="0">
                <a:solidFill>
                  <a:srgbClr val="111111"/>
                </a:solidFill>
                <a:effectLst/>
                <a:latin typeface="Aprova"/>
              </a:rPr>
              <a:t> é necessária para efeito de credibilidade da informação, e </a:t>
            </a:r>
            <a:r>
              <a:rPr lang="pt-BR" b="0" i="1" dirty="0">
                <a:solidFill>
                  <a:srgbClr val="111111"/>
                </a:solidFill>
                <a:effectLst/>
                <a:latin typeface="Aprova"/>
              </a:rPr>
              <a:t>gás</a:t>
            </a:r>
            <a:r>
              <a:rPr lang="pt-BR" b="0" i="0" dirty="0">
                <a:solidFill>
                  <a:srgbClr val="111111"/>
                </a:solidFill>
                <a:effectLst/>
                <a:latin typeface="Aprova"/>
              </a:rPr>
              <a:t> faz referencia não a </a:t>
            </a:r>
            <a:r>
              <a:rPr lang="pt-BR" b="0" i="1" dirty="0">
                <a:solidFill>
                  <a:srgbClr val="111111"/>
                </a:solidFill>
                <a:effectLst/>
                <a:latin typeface="Aprova"/>
              </a:rPr>
              <a:t>combustíveis fosseis</a:t>
            </a:r>
            <a:r>
              <a:rPr lang="pt-BR" b="0" i="0" dirty="0">
                <a:solidFill>
                  <a:srgbClr val="111111"/>
                </a:solidFill>
                <a:effectLst/>
                <a:latin typeface="Aprova"/>
              </a:rPr>
              <a:t> e </a:t>
            </a:r>
            <a:r>
              <a:rPr lang="pt-BR" b="0" i="1" dirty="0">
                <a:solidFill>
                  <a:srgbClr val="111111"/>
                </a:solidFill>
                <a:effectLst/>
                <a:latin typeface="Aprova"/>
              </a:rPr>
              <a:t>queimadas</a:t>
            </a:r>
            <a:r>
              <a:rPr lang="pt-BR" b="0" i="0" dirty="0">
                <a:solidFill>
                  <a:srgbClr val="111111"/>
                </a:solidFill>
                <a:effectLst/>
                <a:latin typeface="Aprova"/>
              </a:rPr>
              <a:t>, como sugere a opção E, mas a </a:t>
            </a:r>
            <a:r>
              <a:rPr lang="pt-BR" b="0" i="1" dirty="0">
                <a:solidFill>
                  <a:srgbClr val="111111"/>
                </a:solidFill>
                <a:effectLst/>
                <a:latin typeface="Aprova"/>
              </a:rPr>
              <a:t>dióxido de carbono</a:t>
            </a:r>
            <a:r>
              <a:rPr lang="pt-BR" b="0" i="0" dirty="0">
                <a:solidFill>
                  <a:srgbClr val="111111"/>
                </a:solidFill>
                <a:effectLst/>
                <a:latin typeface="Aprova"/>
              </a:rPr>
              <a:t>.</a:t>
            </a:r>
            <a:endParaRPr lang="pt-BR" b="0" i="0" dirty="0">
              <a:solidFill>
                <a:srgbClr val="111111"/>
              </a:solidFill>
              <a:effectLst/>
              <a:latin typeface="Aprova"/>
            </a:endParaRPr>
          </a:p>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EE69154-6B66-4400-8F80-66E7E6D5F842}" type="slidenum">
              <a:rPr lang="pt-BR" smtClean="0"/>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34F95E1-E49F-435E-96FE-5E5B3E92CB1B}" type="slidenum">
              <a:rPr lang="pt-BR" smtClean="0"/>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Imagem de Slide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7B76620-E212-408D-BFDE-2ED343FBC7DE}" type="slidenum">
              <a:rPr lang="pt-BR" smtClean="0"/>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8C6B0E6-BCDC-4BD3-8C25-FAE530CE5B56}" type="slidenum">
              <a:rPr lang="pt-BR" smtClean="0"/>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7172" name="Espaço Reservado para Número de Slide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1CBA66A-A890-49B3-A928-6B4F3DF93DC0}" type="slidenum">
              <a:rPr lang="pt-BR" smtClean="0"/>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EF6A099-D150-4499-82D1-302E0E4E706D}" type="slidenum">
              <a:rPr lang="pt-BR" smtClean="0"/>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endParaRPr lang="en-US" altLang="ko-K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2" name="Rectangle 1"/>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endParaRPr lang="pt-BR"/>
          </a:p>
        </p:txBody>
      </p:sp>
      <p:sp>
        <p:nvSpPr>
          <p:cNvPr id="3" name="Subtítulo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A542843B-8AF1-4EDD-AA67-EF60EAA96CEA}" type="datetimeFigureOut">
              <a:rPr lang="pt-BR"/>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2F33272-7F10-49EC-BEDE-62DC56508343}" type="slidenum">
              <a:rPr lang="pt-BR"/>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microsoft.com/office/2007/relationships/hdphoto" Target="../media/image5.wdp"/><Relationship Id="rId8" Type="http://schemas.openxmlformats.org/officeDocument/2006/relationships/image" Target="../media/image4.png"/><Relationship Id="rId7" Type="http://schemas.microsoft.com/office/2007/relationships/hdphoto" Target="../media/image3.wdp"/><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p:cNvPicPr/>
          <p:nvPr userDrawn="1"/>
        </p:nvPicPr>
        <p:blipFill rotWithShape="1">
          <a:blip r:embed="rId6">
            <a:extLst>
              <a:ext uri="{BEBA8EAE-BF5A-486C-A8C5-ECC9F3942E4B}">
                <a14:imgProps xmlns:a14="http://schemas.microsoft.com/office/drawing/2010/main">
                  <a14:imgLayer r:embed="rId7">
                    <a14:imgEffect>
                      <a14:brightnessContrast bright="10000" contrast="8000"/>
                    </a14:imgEffect>
                  </a14:imgLayer>
                </a14:imgProps>
              </a:ext>
              <a:ext uri="{28A0092B-C50C-407E-A947-70E740481C1C}">
                <a14:useLocalDpi xmlns:a14="http://schemas.microsoft.com/office/drawing/2010/main" val="0"/>
              </a:ext>
            </a:extLst>
          </a:blip>
          <a:srcRect l="23096" t="30494" r="19087"/>
          <a:stretch>
            <a:fillRect/>
          </a:stretch>
        </p:blipFill>
        <p:spPr bwMode="auto">
          <a:xfrm>
            <a:off x="0" y="5288395"/>
            <a:ext cx="12192000" cy="1569605"/>
          </a:xfrm>
          <a:prstGeom prst="rect">
            <a:avLst/>
          </a:prstGeom>
          <a:noFill/>
          <a:ln>
            <a:noFill/>
          </a:ln>
        </p:spPr>
      </p:pic>
      <p:sp>
        <p:nvSpPr>
          <p:cNvPr id="3" name="TextBox 8"/>
          <p:cNvSpPr txBox="1"/>
          <p:nvPr userDrawn="1"/>
        </p:nvSpPr>
        <p:spPr>
          <a:xfrm>
            <a:off x="41662" y="6352858"/>
            <a:ext cx="8129859" cy="461665"/>
          </a:xfrm>
          <a:prstGeom prst="rect">
            <a:avLst/>
          </a:prstGeom>
          <a:noFill/>
        </p:spPr>
        <p:txBody>
          <a:bodyPr wrap="square" rtlCol="0" anchor="ctr">
            <a:spAutoFit/>
          </a:bodyPr>
          <a:lstStyle/>
          <a:p>
            <a:r>
              <a:rPr lang="pt-BR" sz="2400" b="1" kern="1200" dirty="0">
                <a:solidFill>
                  <a:schemeClr val="bg1"/>
                </a:solidFill>
                <a:effectLst/>
                <a:latin typeface="+mn-lt"/>
                <a:ea typeface="+mn-ea"/>
                <a:cs typeface="+mn-cs"/>
              </a:rPr>
              <a:t>FACULDADE CEAM</a:t>
            </a:r>
            <a:endParaRPr lang="pt-BR" sz="2400" kern="1200" dirty="0">
              <a:solidFill>
                <a:schemeClr val="bg1"/>
              </a:solidFill>
              <a:effectLst/>
              <a:latin typeface="+mn-lt"/>
              <a:ea typeface="+mn-ea"/>
              <a:cs typeface="+mn-cs"/>
            </a:endParaRPr>
          </a:p>
        </p:txBody>
      </p:sp>
      <p:sp>
        <p:nvSpPr>
          <p:cNvPr id="2" name="Retângulo 1"/>
          <p:cNvSpPr>
            <a:spLocks noChangeAspect="1"/>
          </p:cNvSpPr>
          <p:nvPr userDrawn="1"/>
        </p:nvSpPr>
        <p:spPr>
          <a:xfrm>
            <a:off x="9386371" y="99950"/>
            <a:ext cx="2632933" cy="156960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image4.png"/>
          <p:cNvPicPr/>
          <p:nvPr userDrawn="1"/>
        </p:nvPicPr>
        <p:blipFill>
          <a:blip r:embed="rId8">
            <a:biLevel thresh="50000"/>
            <a:extLst>
              <a:ext uri="{BEBA8EAE-BF5A-486C-A8C5-ECC9F3942E4B}">
                <a14:imgProps xmlns:a14="http://schemas.microsoft.com/office/drawing/2010/main">
                  <a14:imgLayer r:embed="rId9">
                    <a14:imgEffect>
                      <a14:saturation sat="0"/>
                    </a14:imgEffect>
                  </a14:imgLayer>
                </a14:imgProps>
              </a:ext>
            </a:extLst>
          </a:blip>
          <a:srcRect/>
          <a:stretch>
            <a:fillRect/>
          </a:stretch>
        </p:blipFill>
        <p:spPr>
          <a:xfrm>
            <a:off x="11175999" y="6159944"/>
            <a:ext cx="903687" cy="6335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6.pn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2.jpeg"/><Relationship Id="rId6" Type="http://schemas.openxmlformats.org/officeDocument/2006/relationships/image" Target="../media/image7.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6.png"/><Relationship Id="rId2" Type="http://schemas.microsoft.com/office/2007/relationships/hdphoto" Target="../media/image3.wdp"/><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6.GIF"/><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image" Target="../media/image28.GI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30.GIF"/><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37.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8.jpe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9.GIF"/><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40.GI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40.G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9.GIF"/><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6.png"/><Relationship Id="rId2" Type="http://schemas.microsoft.com/office/2007/relationships/hdphoto" Target="../media/image3.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0.GIF"/><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41.jpe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image" Target="../media/image42.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44.jpe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45.pn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46.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47.png"/><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48.png"/><Relationship Id="rId1" Type="http://schemas.openxmlformats.org/officeDocument/2006/relationships/image" Target="../media/image8.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49.png"/><Relationship Id="rId1"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0.jpeg"/><Relationship Id="rId6" Type="http://schemas.openxmlformats.org/officeDocument/2006/relationships/image" Target="../media/image7.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image" Target="../media/image6.png"/><Relationship Id="rId2" Type="http://schemas.microsoft.com/office/2007/relationships/hdphoto" Target="../media/image3.wdp"/><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hyperlink" Target="http://educacao.uol.com.br/planos-aula/nocoes-sobre-conceito-de-texto.jhtm"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1.jpe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hyperlink" Target="https://www.todamateria.com.br/anafora/" TargetMode="External"/><Relationship Id="rId2" Type="http://schemas.openxmlformats.org/officeDocument/2006/relationships/hyperlink" Target="https://www.todamateria.com.br/conectivos/" TargetMode="Externa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2.GIF"/><Relationship Id="rId1"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3.GIF"/><Relationship Id="rId1"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GIF"/><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Narrow" panose="020B0606020202030204" pitchFamily="34" charset="0"/>
              </a:rPr>
              <a:t>AU</a:t>
            </a:r>
            <a:endParaRPr lang="pt-BR" dirty="0">
              <a:latin typeface="Arial Narrow" panose="020B0606020202030204" pitchFamily="34" charset="0"/>
            </a:endParaRPr>
          </a:p>
        </p:txBody>
      </p:sp>
      <p:pic>
        <p:nvPicPr>
          <p:cNvPr id="4" name="Imagem 3"/>
          <p:cNvPicPr/>
          <p:nvPr/>
        </p:nvPicPr>
        <p:blipFill rotWithShape="1">
          <a:blip r:embed="rId1">
            <a:extLst>
              <a:ext uri="{BEBA8EAE-BF5A-486C-A8C5-ECC9F3942E4B}">
                <a14:imgProps xmlns:a14="http://schemas.microsoft.com/office/drawing/2010/main">
                  <a14:imgLayer r:embed="rId2">
                    <a14:imgEffect>
                      <a14:brightnessContrast bright="10000" contrast="8000"/>
                    </a14:imgEffect>
                  </a14:imgLayer>
                </a14:imgProps>
              </a:ext>
              <a:ext uri="{28A0092B-C50C-407E-A947-70E740481C1C}">
                <a14:useLocalDpi xmlns:a14="http://schemas.microsoft.com/office/drawing/2010/main" val="0"/>
              </a:ext>
            </a:extLst>
          </a:blip>
          <a:srcRect l="23096" t="30494" r="19087"/>
          <a:stretch>
            <a:fillRect/>
          </a:stretch>
        </p:blipFill>
        <p:spPr bwMode="auto">
          <a:xfrm>
            <a:off x="0" y="4509083"/>
            <a:ext cx="12233662" cy="2348918"/>
          </a:xfrm>
          <a:prstGeom prst="rect">
            <a:avLst/>
          </a:prstGeom>
          <a:noFill/>
          <a:ln>
            <a:noFill/>
          </a:ln>
        </p:spPr>
      </p:pic>
      <p:sp>
        <p:nvSpPr>
          <p:cNvPr id="7" name="Retângulo 6"/>
          <p:cNvSpPr/>
          <p:nvPr/>
        </p:nvSpPr>
        <p:spPr>
          <a:xfrm>
            <a:off x="2661948" y="3261492"/>
            <a:ext cx="6909766" cy="1620957"/>
          </a:xfrm>
          <a:prstGeom prst="rect">
            <a:avLst/>
          </a:prstGeom>
        </p:spPr>
        <p:txBody>
          <a:bodyPr wrap="square">
            <a:spAutoFit/>
          </a:bodyPr>
          <a:lstStyle/>
          <a:p>
            <a:pPr lvl="0" algn="ctr">
              <a:spcAft>
                <a:spcPts val="400"/>
              </a:spcAft>
            </a:pPr>
            <a:r>
              <a:rPr lang="pt-BR" sz="3200" b="1" dirty="0">
                <a:ln w="22225">
                  <a:solidFill>
                    <a:schemeClr val="accent2"/>
                  </a:solidFill>
                  <a:prstDash val="solid"/>
                </a:ln>
                <a:solidFill>
                  <a:schemeClr val="accent2">
                    <a:lumMod val="40000"/>
                    <a:lumOff val="60000"/>
                  </a:schemeClr>
                </a:solidFill>
                <a:latin typeface="Arial Narrow" panose="020B0606020202030204" pitchFamily="34" charset="0"/>
                <a:ea typeface="Tahoma" panose="020B0604030504040204" pitchFamily="34" charset="0"/>
              </a:rPr>
              <a:t>FUNÇÕES E USOS DA LINGUAGEM </a:t>
            </a:r>
            <a:endParaRPr lang="pt-BR" sz="3200" b="1" dirty="0">
              <a:ln w="22225">
                <a:solidFill>
                  <a:schemeClr val="accent2"/>
                </a:solidFill>
                <a:prstDash val="solid"/>
              </a:ln>
              <a:solidFill>
                <a:schemeClr val="accent2">
                  <a:lumMod val="40000"/>
                  <a:lumOff val="60000"/>
                </a:schemeClr>
              </a:solidFill>
              <a:latin typeface="Arial Narrow" panose="020B0606020202030204" pitchFamily="34" charset="0"/>
              <a:ea typeface="Tahoma" panose="020B0604030504040204" pitchFamily="34" charset="0"/>
            </a:endParaRPr>
          </a:p>
          <a:p>
            <a:pPr lvl="0" algn="ctr">
              <a:spcAft>
                <a:spcPts val="400"/>
              </a:spcAft>
            </a:pPr>
            <a:r>
              <a:rPr lang="pt-BR" sz="3200" b="1" dirty="0">
                <a:ln w="22225">
                  <a:solidFill>
                    <a:schemeClr val="accent2"/>
                  </a:solidFill>
                  <a:prstDash val="solid"/>
                </a:ln>
                <a:solidFill>
                  <a:schemeClr val="accent2">
                    <a:lumMod val="40000"/>
                    <a:lumOff val="60000"/>
                  </a:schemeClr>
                </a:solidFill>
                <a:latin typeface="Arial Narrow" panose="020B0606020202030204" pitchFamily="34" charset="0"/>
                <a:ea typeface="Tahoma" panose="020B0604030504040204" pitchFamily="34" charset="0"/>
              </a:rPr>
              <a:t>LEITURA, COMPREESSÃO, INTERPRETAÇÃO DE TEXTOS</a:t>
            </a:r>
            <a:endParaRPr lang="pt-BR" sz="32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endParaRPr>
          </a:p>
        </p:txBody>
      </p:sp>
      <p:pic>
        <p:nvPicPr>
          <p:cNvPr id="11" name="image4.png"/>
          <p:cNvPicPr/>
          <p:nvPr/>
        </p:nvPicPr>
        <p:blipFill>
          <a:blip r:embed="rId3"/>
          <a:srcRect/>
          <a:stretch>
            <a:fillRect/>
          </a:stretch>
        </p:blipFill>
        <p:spPr>
          <a:xfrm>
            <a:off x="725714" y="460353"/>
            <a:ext cx="2693616" cy="1888565"/>
          </a:xfrm>
          <a:prstGeom prst="rect">
            <a:avLst/>
          </a:prstGeom>
        </p:spPr>
      </p:pic>
      <p:pic>
        <p:nvPicPr>
          <p:cNvPr id="13" name="image4.png"/>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pic>
        <p:nvPicPr>
          <p:cNvPr id="102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871272" y="2471953"/>
            <a:ext cx="2593717" cy="2745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24" y="2438313"/>
            <a:ext cx="2745249" cy="2745249"/>
          </a:xfrm>
          <a:prstGeom prst="rect">
            <a:avLst/>
          </a:prstGeom>
          <a:noFill/>
          <a:extLst>
            <a:ext uri="{909E8E84-426E-40DD-AFC4-6F175D3DCCD1}">
              <a14:hiddenFill xmlns:a14="http://schemas.microsoft.com/office/drawing/2010/main">
                <a:solidFill>
                  <a:srgbClr val="FFFFFF"/>
                </a:solidFill>
              </a14:hiddenFill>
            </a:ext>
          </a:extLst>
        </p:spPr>
      </p:pic>
      <p:sp>
        <p:nvSpPr>
          <p:cNvPr id="15" name="직사각형 3"/>
          <p:cNvSpPr/>
          <p:nvPr/>
        </p:nvSpPr>
        <p:spPr>
          <a:xfrm>
            <a:off x="1309058" y="2615318"/>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AULA 02</a:t>
            </a:r>
            <a:endParaRPr lang="pt-BR" altLang="ko-KR" sz="3000" b="1" dirty="0">
              <a:solidFill>
                <a:srgbClr val="002060"/>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11"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COMPREENSÃO E INTERPRETAÇÃO DE TEXTOS</a:t>
            </a:r>
            <a:endParaRPr lang="pt-BR" altLang="ko-KR" sz="3000" b="1" dirty="0">
              <a:solidFill>
                <a:srgbClr val="002060"/>
              </a:solidFill>
              <a:cs typeface="Arial" panose="020B0604020202020204" pitchFamily="34" charset="0"/>
            </a:endParaRPr>
          </a:p>
        </p:txBody>
      </p:sp>
      <p:sp>
        <p:nvSpPr>
          <p:cNvPr id="13" name="CaixaDeTexto 12"/>
          <p:cNvSpPr txBox="1"/>
          <p:nvPr/>
        </p:nvSpPr>
        <p:spPr>
          <a:xfrm>
            <a:off x="596347" y="1517294"/>
            <a:ext cx="6891131" cy="4093428"/>
          </a:xfrm>
          <a:prstGeom prst="rect">
            <a:avLst/>
          </a:prstGeom>
          <a:noFill/>
        </p:spPr>
        <p:txBody>
          <a:bodyPr wrap="square">
            <a:spAutoFit/>
          </a:bodyPr>
          <a:lstStyle/>
          <a:p>
            <a:pPr algn="just"/>
            <a:r>
              <a:rPr lang="pt-BR" sz="2000" b="0" i="0" dirty="0">
                <a:effectLst/>
                <a:latin typeface="Arial" panose="020B0604020202020204" pitchFamily="34" charset="0"/>
                <a:cs typeface="Arial" panose="020B0604020202020204" pitchFamily="34" charset="0"/>
              </a:rPr>
              <a:t>Existe uma </a:t>
            </a:r>
            <a:r>
              <a:rPr lang="pt-BR" sz="2000" b="1" i="0" dirty="0">
                <a:solidFill>
                  <a:srgbClr val="FF0000"/>
                </a:solidFill>
                <a:effectLst/>
                <a:latin typeface="Arial" panose="020B0604020202020204" pitchFamily="34" charset="0"/>
                <a:cs typeface="Arial" panose="020B0604020202020204" pitchFamily="34" charset="0"/>
              </a:rPr>
              <a:t>ciência</a:t>
            </a:r>
            <a:r>
              <a:rPr lang="pt-BR" sz="2000" b="0" i="0" dirty="0">
                <a:effectLst/>
                <a:latin typeface="Arial" panose="020B0604020202020204" pitchFamily="34" charset="0"/>
                <a:cs typeface="Arial" panose="020B0604020202020204" pitchFamily="34" charset="0"/>
              </a:rPr>
              <a:t> que estuda a teoria da interpretação, chamada de </a:t>
            </a:r>
            <a:r>
              <a:rPr lang="pt-BR" sz="2000" b="1" i="0" dirty="0">
                <a:solidFill>
                  <a:srgbClr val="FF0000"/>
                </a:solidFill>
                <a:effectLst/>
                <a:latin typeface="Arial" panose="020B0604020202020204" pitchFamily="34" charset="0"/>
                <a:cs typeface="Arial" panose="020B0604020202020204" pitchFamily="34" charset="0"/>
              </a:rPr>
              <a:t>hermenêutica</a:t>
            </a:r>
            <a:r>
              <a:rPr lang="pt-BR" sz="2000" b="0" i="0" dirty="0">
                <a:effectLst/>
                <a:latin typeface="Arial" panose="020B0604020202020204" pitchFamily="34" charset="0"/>
                <a:cs typeface="Arial" panose="020B0604020202020204" pitchFamily="34" charset="0"/>
              </a:rPr>
              <a:t>. Trata-se de um ramo da filosofia que explora a interpretação de textos em diversas áreas, como literatura, religião e direito.</a:t>
            </a:r>
            <a:endParaRPr lang="pt-BR" sz="2000" b="0" i="0" dirty="0">
              <a:effectLst/>
              <a:latin typeface="Arial" panose="020B0604020202020204" pitchFamily="34" charset="0"/>
              <a:cs typeface="Arial" panose="020B0604020202020204" pitchFamily="34" charset="0"/>
            </a:endParaRPr>
          </a:p>
          <a:p>
            <a:pPr algn="just"/>
            <a:endParaRPr lang="pt-BR" sz="2000" b="0" i="0" dirty="0">
              <a:effectLst/>
              <a:latin typeface="Arial" panose="020B0604020202020204" pitchFamily="34" charset="0"/>
              <a:cs typeface="Arial" panose="020B0604020202020204" pitchFamily="34" charset="0"/>
            </a:endParaRPr>
          </a:p>
          <a:p>
            <a:pPr algn="just"/>
            <a:r>
              <a:rPr lang="pt-BR" sz="2000" b="0" i="0" dirty="0">
                <a:effectLst/>
                <a:latin typeface="Arial" panose="020B0604020202020204" pitchFamily="34" charset="0"/>
                <a:cs typeface="Arial" panose="020B0604020202020204" pitchFamily="34" charset="0"/>
              </a:rPr>
              <a:t>Na interpretação de texto, as expressões geralmente utilizadas são:</a:t>
            </a:r>
            <a:endParaRPr lang="pt-BR" sz="2000" b="0" i="0" dirty="0">
              <a:effectLst/>
              <a:latin typeface="Arial" panose="020B0604020202020204" pitchFamily="34" charset="0"/>
              <a:cs typeface="Arial" panose="020B0604020202020204" pitchFamily="34" charset="0"/>
            </a:endParaRPr>
          </a:p>
          <a:p>
            <a:pPr algn="just"/>
            <a:endParaRPr lang="pt-BR" sz="2000" b="0" i="0" dirty="0">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pt-BR" sz="2000" b="0" i="0" u="sng" dirty="0">
                <a:effectLst/>
                <a:latin typeface="Arial" panose="020B0604020202020204" pitchFamily="34" charset="0"/>
                <a:cs typeface="Arial" panose="020B0604020202020204" pitchFamily="34" charset="0"/>
              </a:rPr>
              <a:t>Diante do que foi exposto, podemos concluir…</a:t>
            </a:r>
            <a:endParaRPr lang="pt-BR" sz="2000" b="0" i="0" u="sng" dirty="0">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pt-BR" sz="2000" b="1" i="0" u="sng" dirty="0">
                <a:solidFill>
                  <a:srgbClr val="FF0000"/>
                </a:solidFill>
                <a:effectLst/>
                <a:latin typeface="Arial" panose="020B0604020202020204" pitchFamily="34" charset="0"/>
                <a:cs typeface="Arial" panose="020B0604020202020204" pitchFamily="34" charset="0"/>
              </a:rPr>
              <a:t>Infere-se</a:t>
            </a:r>
            <a:r>
              <a:rPr lang="pt-BR" sz="2000" b="0" i="0" u="sng" dirty="0">
                <a:effectLst/>
                <a:latin typeface="Arial" panose="020B0604020202020204" pitchFamily="34" charset="0"/>
                <a:cs typeface="Arial" panose="020B0604020202020204" pitchFamily="34" charset="0"/>
              </a:rPr>
              <a:t> do texto que…</a:t>
            </a:r>
            <a:endParaRPr lang="pt-BR" sz="2000" b="0" i="0" u="sng" dirty="0">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pt-BR" sz="2000" b="0" i="0" u="sng" dirty="0">
                <a:effectLst/>
                <a:latin typeface="Arial" panose="020B0604020202020204" pitchFamily="34" charset="0"/>
                <a:cs typeface="Arial" panose="020B0604020202020204" pitchFamily="34" charset="0"/>
              </a:rPr>
              <a:t>O texto nos permite </a:t>
            </a:r>
            <a:r>
              <a:rPr lang="pt-BR" sz="2000" b="1" i="0" u="sng" dirty="0">
                <a:solidFill>
                  <a:srgbClr val="FF0000"/>
                </a:solidFill>
                <a:effectLst/>
                <a:latin typeface="Arial" panose="020B0604020202020204" pitchFamily="34" charset="0"/>
                <a:cs typeface="Arial" panose="020B0604020202020204" pitchFamily="34" charset="0"/>
              </a:rPr>
              <a:t>deduzir</a:t>
            </a:r>
            <a:r>
              <a:rPr lang="pt-BR" sz="2000" b="0" i="0" u="sng" dirty="0">
                <a:effectLst/>
                <a:latin typeface="Arial" panose="020B0604020202020204" pitchFamily="34" charset="0"/>
                <a:cs typeface="Arial" panose="020B0604020202020204" pitchFamily="34" charset="0"/>
              </a:rPr>
              <a:t> que…</a:t>
            </a:r>
            <a:endParaRPr lang="pt-BR" sz="2000" b="0" i="0" u="sng" dirty="0">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pt-BR" sz="2000" b="1" i="0" u="sng" dirty="0">
                <a:solidFill>
                  <a:srgbClr val="FF0000"/>
                </a:solidFill>
                <a:effectLst/>
                <a:latin typeface="Arial" panose="020B0604020202020204" pitchFamily="34" charset="0"/>
                <a:cs typeface="Arial" panose="020B0604020202020204" pitchFamily="34" charset="0"/>
              </a:rPr>
              <a:t>Conclui-se</a:t>
            </a:r>
            <a:r>
              <a:rPr lang="pt-BR" sz="2000" b="0" i="0" u="sng" dirty="0">
                <a:effectLst/>
                <a:latin typeface="Arial" panose="020B0604020202020204" pitchFamily="34" charset="0"/>
                <a:cs typeface="Arial" panose="020B0604020202020204" pitchFamily="34" charset="0"/>
              </a:rPr>
              <a:t> do texto que...</a:t>
            </a:r>
            <a:endParaRPr lang="pt-BR" sz="2000" b="0" i="0" u="sng" dirty="0">
              <a:effectLst/>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pt-BR" sz="2000" b="0" i="0" u="sng" dirty="0">
                <a:effectLst/>
                <a:latin typeface="Arial" panose="020B0604020202020204" pitchFamily="34" charset="0"/>
                <a:cs typeface="Arial" panose="020B0604020202020204" pitchFamily="34" charset="0"/>
              </a:rPr>
              <a:t>O texto </a:t>
            </a:r>
            <a:r>
              <a:rPr lang="pt-BR" sz="2000" b="1" i="0" u="sng" dirty="0">
                <a:solidFill>
                  <a:srgbClr val="FF0000"/>
                </a:solidFill>
                <a:effectLst/>
                <a:latin typeface="Arial" panose="020B0604020202020204" pitchFamily="34" charset="0"/>
                <a:cs typeface="Arial" panose="020B0604020202020204" pitchFamily="34" charset="0"/>
              </a:rPr>
              <a:t>possibilita o entendimento </a:t>
            </a:r>
            <a:r>
              <a:rPr lang="pt-BR" sz="2000" b="0" i="0" u="sng" dirty="0">
                <a:effectLst/>
                <a:latin typeface="Arial" panose="020B0604020202020204" pitchFamily="34" charset="0"/>
                <a:cs typeface="Arial" panose="020B0604020202020204" pitchFamily="34" charset="0"/>
              </a:rPr>
              <a:t>de...</a:t>
            </a:r>
            <a:endParaRPr lang="pt-BR" sz="2000" b="0" i="0" u="sng" dirty="0">
              <a:effectLst/>
              <a:latin typeface="Arial" panose="020B0604020202020204" pitchFamily="34" charset="0"/>
              <a:cs typeface="Arial" panose="020B0604020202020204" pitchFamily="34" charset="0"/>
            </a:endParaRPr>
          </a:p>
        </p:txBody>
      </p:sp>
      <p:pic>
        <p:nvPicPr>
          <p:cNvPr id="12290" name="Picture 2" descr="Mulher, livro leitura, parede, silueta - Baixar PNG/SVG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88680" y="1577579"/>
            <a:ext cx="3842310" cy="4365369"/>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2040834" y="950927"/>
            <a:ext cx="5446644" cy="400110"/>
          </a:xfrm>
          <a:prstGeom prst="rect">
            <a:avLst/>
          </a:prstGeom>
          <a:solidFill>
            <a:schemeClr val="accent5">
              <a:lumMod val="20000"/>
              <a:lumOff val="80000"/>
            </a:schemeClr>
          </a:solidFill>
        </p:spPr>
        <p:txBody>
          <a:bodyPr wrap="square">
            <a:spAutoFit/>
          </a:bodyPr>
          <a:lstStyle/>
          <a:p>
            <a:pPr algn="ctr"/>
            <a:r>
              <a:rPr lang="pt-BR" sz="2000" b="1" i="0" dirty="0">
                <a:effectLst/>
                <a:latin typeface="Arial" panose="020B0604020202020204" pitchFamily="34" charset="0"/>
                <a:cs typeface="Arial" panose="020B0604020202020204" pitchFamily="34" charset="0"/>
              </a:rPr>
              <a:t>O QUE É INTERPRETAÇÃO DE TEXTO?</a:t>
            </a:r>
            <a:endParaRPr lang="pt-BR" sz="2000" b="1" i="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1">
            <a:extLst>
              <a:ext uri="{BEBA8EAE-BF5A-486C-A8C5-ECC9F3942E4B}">
                <a14:imgProps xmlns:a14="http://schemas.microsoft.com/office/drawing/2010/main">
                  <a14:imgLayer r:embed="rId2">
                    <a14:imgEffect>
                      <a14:brightnessContrast bright="10000" contrast="8000"/>
                    </a14:imgEffect>
                  </a14:imgLayer>
                </a14:imgProps>
              </a:ext>
              <a:ext uri="{28A0092B-C50C-407E-A947-70E740481C1C}">
                <a14:useLocalDpi xmlns:a14="http://schemas.microsoft.com/office/drawing/2010/main" val="0"/>
              </a:ext>
            </a:extLst>
          </a:blip>
          <a:srcRect l="23096" t="30494" r="19087"/>
          <a:stretch>
            <a:fillRect/>
          </a:stretch>
        </p:blipFill>
        <p:spPr bwMode="auto">
          <a:xfrm>
            <a:off x="0" y="4509083"/>
            <a:ext cx="12233662" cy="2348918"/>
          </a:xfrm>
          <a:prstGeom prst="rect">
            <a:avLst/>
          </a:prstGeom>
          <a:noFill/>
          <a:ln>
            <a:noFill/>
          </a:ln>
        </p:spPr>
      </p:pic>
      <p:sp>
        <p:nvSpPr>
          <p:cNvPr id="7" name="Retângulo 6"/>
          <p:cNvSpPr/>
          <p:nvPr/>
        </p:nvSpPr>
        <p:spPr>
          <a:xfrm>
            <a:off x="2711334" y="3130230"/>
            <a:ext cx="6902719" cy="584775"/>
          </a:xfrm>
          <a:prstGeom prst="rect">
            <a:avLst/>
          </a:prstGeom>
        </p:spPr>
        <p:txBody>
          <a:bodyPr wrap="square">
            <a:spAutoFit/>
          </a:bodyPr>
          <a:lstStyle/>
          <a:p>
            <a:pPr lvl="0" algn="ctr">
              <a:spcAft>
                <a:spcPts val="400"/>
              </a:spcAft>
            </a:pPr>
            <a:r>
              <a:rPr lang="pt-BR" sz="32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rPr>
              <a:t>PONTUAÇÃO: USO DA VÍRGULA</a:t>
            </a:r>
            <a:endParaRPr lang="pt-BR" sz="32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endParaRPr>
          </a:p>
        </p:txBody>
      </p:sp>
      <p:pic>
        <p:nvPicPr>
          <p:cNvPr id="11" name="image4.png"/>
          <p:cNvPicPr/>
          <p:nvPr/>
        </p:nvPicPr>
        <p:blipFill>
          <a:blip r:embed="rId3"/>
          <a:srcRect/>
          <a:stretch>
            <a:fillRect/>
          </a:stretch>
        </p:blipFill>
        <p:spPr>
          <a:xfrm>
            <a:off x="725714" y="460353"/>
            <a:ext cx="2693616" cy="1888565"/>
          </a:xfrm>
          <a:prstGeom prst="rect">
            <a:avLst/>
          </a:prstGeom>
        </p:spPr>
      </p:pic>
      <p:pic>
        <p:nvPicPr>
          <p:cNvPr id="13" name="image4.png"/>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pic>
        <p:nvPicPr>
          <p:cNvPr id="102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613396" y="2471953"/>
            <a:ext cx="2593717" cy="2745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8" y="2438313"/>
            <a:ext cx="2745249" cy="27452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yton Paes | Língua Portuguesa: Exercícios sobre pontuaçã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181" y="3727770"/>
            <a:ext cx="2903637" cy="1151247"/>
          </a:xfrm>
          <a:prstGeom prst="rect">
            <a:avLst/>
          </a:prstGeom>
          <a:noFill/>
          <a:extLst>
            <a:ext uri="{909E8E84-426E-40DD-AFC4-6F175D3DCCD1}">
              <a14:hiddenFill xmlns:a14="http://schemas.microsoft.com/office/drawing/2010/main">
                <a:solidFill>
                  <a:srgbClr val="FFFFFF"/>
                </a:solidFill>
              </a14:hiddenFill>
            </a:ext>
          </a:extLst>
        </p:spPr>
      </p:pic>
      <p:sp>
        <p:nvSpPr>
          <p:cNvPr id="15" name="직사각형 3"/>
          <p:cNvSpPr/>
          <p:nvPr/>
        </p:nvSpPr>
        <p:spPr>
          <a:xfrm>
            <a:off x="1313856" y="2486896"/>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AULA 03</a:t>
            </a:r>
            <a:endParaRPr lang="pt-BR" altLang="ko-KR" sz="3000" b="1" dirty="0">
              <a:solidFill>
                <a:srgbClr val="002060"/>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m 10"/>
          <p:cNvPicPr>
            <a:picLocks noChangeAspect="1"/>
          </p:cNvPicPr>
          <p:nvPr/>
        </p:nvPicPr>
        <p:blipFill>
          <a:blip r:embed="rId1"/>
          <a:stretch>
            <a:fillRect/>
          </a:stretch>
        </p:blipFill>
        <p:spPr>
          <a:xfrm>
            <a:off x="9366391" y="138352"/>
            <a:ext cx="2603218" cy="1501460"/>
          </a:xfrm>
          <a:prstGeom prst="rect">
            <a:avLst/>
          </a:prstGeom>
        </p:spPr>
      </p:pic>
      <p:grpSp>
        <p:nvGrpSpPr>
          <p:cNvPr id="8" name="Agrupar 7"/>
          <p:cNvGrpSpPr/>
          <p:nvPr/>
        </p:nvGrpSpPr>
        <p:grpSpPr>
          <a:xfrm>
            <a:off x="708722" y="1799595"/>
            <a:ext cx="10297479" cy="4249590"/>
            <a:chOff x="116754" y="1954281"/>
            <a:chExt cx="10297479" cy="4249590"/>
          </a:xfrm>
        </p:grpSpPr>
        <p:pic>
          <p:nvPicPr>
            <p:cNvPr id="2056" name="Picture 8" descr="Pin em Quadro escolar"/>
            <p:cNvPicPr>
              <a:picLocks noChangeAspect="1" noChangeArrowheads="1"/>
            </p:cNvPicPr>
            <p:nvPr/>
          </p:nvPicPr>
          <p:blipFill rotWithShape="1">
            <a:blip r:embed="rId2">
              <a:extLst>
                <a:ext uri="{28A0092B-C50C-407E-A947-70E740481C1C}">
                  <a14:useLocalDpi xmlns:a14="http://schemas.microsoft.com/office/drawing/2010/main" val="0"/>
                </a:ext>
              </a:extLst>
            </a:blip>
            <a:srcRect r="4365" b="9458"/>
            <a:stretch>
              <a:fillRect/>
            </a:stretch>
          </p:blipFill>
          <p:spPr bwMode="auto">
            <a:xfrm>
              <a:off x="116754" y="1954281"/>
              <a:ext cx="9981403" cy="424959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740145" y="2367723"/>
              <a:ext cx="9674088" cy="3000821"/>
            </a:xfrm>
            <a:prstGeom prst="rect">
              <a:avLst/>
            </a:prstGeom>
            <a:noFill/>
          </p:spPr>
          <p:txBody>
            <a:bodyPr wrap="square">
              <a:spAutoFit/>
            </a:bodyPr>
            <a:lstStyle/>
            <a:p>
              <a:r>
                <a:rPr lang="pt-BR" sz="2100" b="0" i="0" dirty="0">
                  <a:solidFill>
                    <a:schemeClr val="bg1"/>
                  </a:solidFill>
                  <a:effectLst/>
                  <a:latin typeface="Arial" panose="020B0604020202020204" pitchFamily="34" charset="0"/>
                  <a:cs typeface="Arial" panose="020B0604020202020204" pitchFamily="34" charset="0"/>
                </a:rPr>
                <a:t> </a:t>
              </a:r>
              <a:r>
                <a:rPr lang="pt-BR" sz="2100" b="1" i="0" dirty="0">
                  <a:solidFill>
                    <a:schemeClr val="bg1"/>
                  </a:solidFill>
                  <a:effectLst/>
                  <a:latin typeface="Arial" panose="020B0604020202020204" pitchFamily="34" charset="0"/>
                  <a:cs typeface="Arial" panose="020B0604020202020204" pitchFamily="34" charset="0"/>
                </a:rPr>
                <a:t>1) Sujeito, ..., verbo + complemento + adjunto adverbial</a:t>
              </a:r>
              <a:br>
                <a:rPr lang="pt-BR" sz="2100" b="1" i="0" dirty="0">
                  <a:solidFill>
                    <a:schemeClr val="bg1"/>
                  </a:solidFill>
                  <a:effectLst/>
                  <a:latin typeface="Arial" panose="020B0604020202020204" pitchFamily="34" charset="0"/>
                  <a:cs typeface="Arial" panose="020B0604020202020204" pitchFamily="34" charset="0"/>
                </a:rPr>
              </a:br>
              <a:r>
                <a:rPr lang="pt-BR" sz="2100" b="0" i="1" dirty="0">
                  <a:solidFill>
                    <a:schemeClr val="bg1"/>
                  </a:solidFill>
                  <a:effectLst/>
                  <a:latin typeface="Arial" panose="020B0604020202020204" pitchFamily="34" charset="0"/>
                  <a:cs typeface="Arial" panose="020B0604020202020204" pitchFamily="34" charset="0"/>
                </a:rPr>
                <a:t>– O professor do curso</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Fernando Pestana</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ministra aulas de Português.</a:t>
              </a:r>
              <a:br>
                <a:rPr lang="pt-BR" sz="2100" b="0" i="1" dirty="0">
                  <a:solidFill>
                    <a:schemeClr val="bg1"/>
                  </a:solidFill>
                  <a:effectLst/>
                  <a:latin typeface="Arial" panose="020B0604020202020204" pitchFamily="34" charset="0"/>
                  <a:cs typeface="Arial" panose="020B0604020202020204" pitchFamily="34" charset="0"/>
                </a:rPr>
              </a:br>
              <a:r>
                <a:rPr lang="pt-BR" sz="2100" b="1" i="0" dirty="0">
                  <a:solidFill>
                    <a:schemeClr val="bg1"/>
                  </a:solidFill>
                  <a:effectLst/>
                  <a:latin typeface="Arial" panose="020B0604020202020204" pitchFamily="34" charset="0"/>
                  <a:cs typeface="Arial" panose="020B0604020202020204" pitchFamily="34" charset="0"/>
                </a:rPr>
                <a:t>2) Sujeito + verbo, ..., complemento + adjunto adverbial</a:t>
              </a:r>
              <a:br>
                <a:rPr lang="pt-BR" sz="2100" b="1" i="0" dirty="0">
                  <a:solidFill>
                    <a:schemeClr val="bg1"/>
                  </a:solidFill>
                  <a:effectLst/>
                  <a:latin typeface="Arial" panose="020B0604020202020204" pitchFamily="34" charset="0"/>
                  <a:cs typeface="Arial" panose="020B0604020202020204" pitchFamily="34" charset="0"/>
                </a:rPr>
              </a:br>
              <a:r>
                <a:rPr lang="pt-BR" sz="2100" b="0" i="1" dirty="0">
                  <a:solidFill>
                    <a:schemeClr val="bg1"/>
                  </a:solidFill>
                  <a:effectLst/>
                  <a:latin typeface="Arial" panose="020B0604020202020204" pitchFamily="34" charset="0"/>
                  <a:cs typeface="Arial" panose="020B0604020202020204" pitchFamily="34" charset="0"/>
                </a:rPr>
                <a:t>– Eu estudei</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Pestana</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toda a aula de ontem, ok?</a:t>
              </a:r>
              <a:br>
                <a:rPr lang="pt-BR" sz="2100" b="0" i="1" dirty="0">
                  <a:solidFill>
                    <a:schemeClr val="bg1"/>
                  </a:solidFill>
                  <a:effectLst/>
                  <a:latin typeface="Arial" panose="020B0604020202020204" pitchFamily="34" charset="0"/>
                  <a:cs typeface="Arial" panose="020B0604020202020204" pitchFamily="34" charset="0"/>
                </a:rPr>
              </a:br>
              <a:r>
                <a:rPr lang="pt-BR" sz="2100" b="1" i="0" dirty="0">
                  <a:solidFill>
                    <a:schemeClr val="bg1"/>
                  </a:solidFill>
                  <a:effectLst/>
                  <a:latin typeface="Arial" panose="020B0604020202020204" pitchFamily="34" charset="0"/>
                  <a:cs typeface="Arial" panose="020B0604020202020204" pitchFamily="34" charset="0"/>
                </a:rPr>
                <a:t>3) Sujeito + verbo + complemento, ..., adjunto adverbial</a:t>
              </a:r>
              <a:br>
                <a:rPr lang="pt-BR" sz="2100" b="1" i="0" dirty="0">
                  <a:solidFill>
                    <a:schemeClr val="bg1"/>
                  </a:solidFill>
                  <a:effectLst/>
                  <a:latin typeface="Arial" panose="020B0604020202020204" pitchFamily="34" charset="0"/>
                  <a:cs typeface="Arial" panose="020B0604020202020204" pitchFamily="34" charset="0"/>
                </a:rPr>
              </a:br>
              <a:r>
                <a:rPr lang="pt-BR" sz="2100" b="0" i="1" dirty="0">
                  <a:solidFill>
                    <a:schemeClr val="bg1"/>
                  </a:solidFill>
                  <a:effectLst/>
                  <a:latin typeface="Arial" panose="020B0604020202020204" pitchFamily="34" charset="0"/>
                  <a:cs typeface="Arial" panose="020B0604020202020204" pitchFamily="34" charset="0"/>
                </a:rPr>
                <a:t>– O professor explicou Pontuação</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que é minha maior dificuldade</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magistralmente.</a:t>
              </a:r>
              <a:br>
                <a:rPr lang="pt-BR" sz="2100" b="0" i="1" dirty="0">
                  <a:solidFill>
                    <a:schemeClr val="bg1"/>
                  </a:solidFill>
                  <a:effectLst/>
                  <a:latin typeface="Arial" panose="020B0604020202020204" pitchFamily="34" charset="0"/>
                  <a:cs typeface="Arial" panose="020B0604020202020204" pitchFamily="34" charset="0"/>
                </a:rPr>
              </a:br>
              <a:r>
                <a:rPr lang="pt-BR" sz="2100" b="1" i="0" dirty="0">
                  <a:solidFill>
                    <a:schemeClr val="bg1"/>
                  </a:solidFill>
                  <a:effectLst/>
                  <a:latin typeface="Arial" panose="020B0604020202020204" pitchFamily="34" charset="0"/>
                  <a:cs typeface="Arial" panose="020B0604020202020204" pitchFamily="34" charset="0"/>
                </a:rPr>
                <a:t>4) Locução verbal de voz passiva, ..., + agente da passiva</a:t>
              </a:r>
              <a:br>
                <a:rPr lang="pt-BR" sz="2100" b="1" i="0" dirty="0">
                  <a:solidFill>
                    <a:schemeClr val="bg1"/>
                  </a:solidFill>
                  <a:effectLst/>
                  <a:latin typeface="Arial" panose="020B0604020202020204" pitchFamily="34" charset="0"/>
                  <a:cs typeface="Arial" panose="020B0604020202020204" pitchFamily="34" charset="0"/>
                </a:rPr>
              </a:br>
              <a:r>
                <a:rPr lang="pt-BR" sz="2100" b="0" i="1" dirty="0">
                  <a:solidFill>
                    <a:schemeClr val="bg1"/>
                  </a:solidFill>
                  <a:effectLst/>
                  <a:latin typeface="Arial" panose="020B0604020202020204" pitchFamily="34" charset="0"/>
                  <a:cs typeface="Arial" panose="020B0604020202020204" pitchFamily="34" charset="0"/>
                </a:rPr>
                <a:t>– Fui homenageado</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ontem à noite</a:t>
              </a:r>
              <a:r>
                <a:rPr lang="pt-BR" sz="2100" b="1" i="1" dirty="0">
                  <a:solidFill>
                    <a:schemeClr val="bg1"/>
                  </a:solidFill>
                  <a:effectLst/>
                  <a:latin typeface="Arial" panose="020B0604020202020204" pitchFamily="34" charset="0"/>
                  <a:cs typeface="Arial" panose="020B0604020202020204" pitchFamily="34" charset="0"/>
                </a:rPr>
                <a:t>, </a:t>
              </a:r>
              <a:r>
                <a:rPr lang="pt-BR" sz="2100" b="0" i="1" dirty="0">
                  <a:solidFill>
                    <a:schemeClr val="bg1"/>
                  </a:solidFill>
                  <a:effectLst/>
                  <a:latin typeface="Arial" panose="020B0604020202020204" pitchFamily="34" charset="0"/>
                  <a:cs typeface="Arial" panose="020B0604020202020204" pitchFamily="34" charset="0"/>
                </a:rPr>
                <a:t>por alguns alunos e amigos</a:t>
              </a:r>
              <a:r>
                <a:rPr lang="pt-BR" sz="2100" dirty="0">
                  <a:solidFill>
                    <a:schemeClr val="bg1"/>
                  </a:solidFill>
                  <a:latin typeface="Arial" panose="020B0604020202020204" pitchFamily="34" charset="0"/>
                  <a:cs typeface="Arial" panose="020B0604020202020204" pitchFamily="34" charset="0"/>
                </a:rPr>
                <a:t> </a:t>
              </a:r>
              <a:endParaRPr lang="pt-BR" sz="2100" dirty="0">
                <a:solidFill>
                  <a:schemeClr val="bg1"/>
                </a:solidFill>
                <a:latin typeface="Arial" panose="020B0604020202020204" pitchFamily="34" charset="0"/>
                <a:cs typeface="Arial" panose="020B0604020202020204" pitchFamily="34" charset="0"/>
              </a:endParaRPr>
            </a:p>
          </p:txBody>
        </p:sp>
      </p:grpSp>
      <p:sp>
        <p:nvSpPr>
          <p:cNvPr id="9" name="CaixaDeTexto 8"/>
          <p:cNvSpPr txBox="1"/>
          <p:nvPr/>
        </p:nvSpPr>
        <p:spPr>
          <a:xfrm>
            <a:off x="0" y="808815"/>
            <a:ext cx="8428383" cy="830997"/>
          </a:xfrm>
          <a:prstGeom prst="rect">
            <a:avLst/>
          </a:prstGeom>
          <a:solidFill>
            <a:schemeClr val="accent6">
              <a:lumMod val="40000"/>
              <a:lumOff val="60000"/>
            </a:schemeClr>
          </a:solidFill>
        </p:spPr>
        <p:txBody>
          <a:bodyPr wrap="square">
            <a:spAutoFit/>
          </a:bodyPr>
          <a:lstStyle/>
          <a:p>
            <a:pPr algn="just"/>
            <a:r>
              <a:rPr lang="pt-BR" sz="2400" b="0" i="0" dirty="0">
                <a:solidFill>
                  <a:srgbClr val="000000"/>
                </a:solidFill>
                <a:effectLst/>
                <a:latin typeface="Arial" panose="020B0604020202020204" pitchFamily="34" charset="0"/>
                <a:cs typeface="Arial" panose="020B0604020202020204" pitchFamily="34" charset="0"/>
              </a:rPr>
              <a:t>Normalmente as vírgulas são colocadas entre termos que interrompem a estrutura </a:t>
            </a:r>
            <a:r>
              <a:rPr lang="pt-BR" sz="2400" b="1" i="0" dirty="0">
                <a:solidFill>
                  <a:srgbClr val="000000"/>
                </a:solidFill>
                <a:effectLst/>
                <a:latin typeface="Arial" panose="020B0604020202020204" pitchFamily="34" charset="0"/>
                <a:cs typeface="Arial" panose="020B0604020202020204" pitchFamily="34" charset="0"/>
              </a:rPr>
              <a:t>S V C A</a:t>
            </a:r>
            <a:r>
              <a:rPr lang="pt-BR" sz="2400" b="0" i="0" dirty="0">
                <a:solidFill>
                  <a:srgbClr val="000000"/>
                </a:solidFill>
                <a:effectLst/>
                <a:latin typeface="Arial" panose="020B0604020202020204" pitchFamily="34" charset="0"/>
                <a:cs typeface="Arial" panose="020B0604020202020204" pitchFamily="34" charset="0"/>
              </a:rPr>
              <a:t>. </a:t>
            </a:r>
            <a:endParaRPr lang="pt-BR" sz="2400"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9" name="직사각형 3"/>
          <p:cNvSpPr/>
          <p:nvPr/>
        </p:nvSpPr>
        <p:spPr>
          <a:xfrm>
            <a:off x="350082" y="136461"/>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PONTUAÇÃO</a:t>
            </a:r>
            <a:endParaRPr lang="pt-BR" altLang="ko-KR" sz="3000" b="1" dirty="0">
              <a:solidFill>
                <a:srgbClr val="002060"/>
              </a:solidFill>
              <a:cs typeface="Arial" panose="020B0604020202020204" pitchFamily="34" charset="0"/>
            </a:endParaRPr>
          </a:p>
        </p:txBody>
      </p:sp>
      <p:sp>
        <p:nvSpPr>
          <p:cNvPr id="13" name="CaixaDeTexto 12"/>
          <p:cNvSpPr txBox="1"/>
          <p:nvPr/>
        </p:nvSpPr>
        <p:spPr>
          <a:xfrm>
            <a:off x="1126434" y="4279682"/>
            <a:ext cx="9939131" cy="830997"/>
          </a:xfrm>
          <a:prstGeom prst="rect">
            <a:avLst/>
          </a:prstGeom>
          <a:solidFill>
            <a:schemeClr val="accent6">
              <a:lumMod val="40000"/>
              <a:lumOff val="60000"/>
            </a:schemeClr>
          </a:solidFill>
        </p:spPr>
        <p:txBody>
          <a:bodyPr wrap="square">
            <a:spAutoFit/>
          </a:bodyPr>
          <a:lstStyle/>
          <a:p>
            <a:pPr algn="ctr" fontAlgn="base"/>
            <a:r>
              <a:rPr lang="pt-BR" sz="2400" i="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Acendeu um cigarro, cruzou as pernas, estalou as unhas, demorou o olhar em Mana Maria. (A. de Alcântara Machado)</a:t>
            </a:r>
            <a:endParaRPr lang="pt-BR" sz="2400" i="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5" name="직사각형 3"/>
          <p:cNvSpPr/>
          <p:nvPr/>
        </p:nvSpPr>
        <p:spPr>
          <a:xfrm>
            <a:off x="0" y="1029837"/>
            <a:ext cx="8613913" cy="553998"/>
          </a:xfrm>
          <a:prstGeom prst="rect">
            <a:avLst/>
          </a:prstGeom>
          <a:solidFill>
            <a:schemeClr val="accent6">
              <a:lumMod val="40000"/>
              <a:lumOff val="60000"/>
            </a:schemeClr>
          </a:solid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Use a vírgula para separar orações independentes</a:t>
            </a:r>
            <a:endParaRPr lang="pt-BR" altLang="ko-KR" sz="3000" b="1" dirty="0">
              <a:solidFill>
                <a:srgbClr val="002060"/>
              </a:solidFill>
              <a:cs typeface="Arial" panose="020B0604020202020204" pitchFamily="34" charset="0"/>
            </a:endParaRPr>
          </a:p>
        </p:txBody>
      </p:sp>
      <p:sp>
        <p:nvSpPr>
          <p:cNvPr id="16" name="CaixaDeTexto 15"/>
          <p:cNvSpPr txBox="1"/>
          <p:nvPr/>
        </p:nvSpPr>
        <p:spPr>
          <a:xfrm>
            <a:off x="5433391" y="2598260"/>
            <a:ext cx="6758609" cy="830997"/>
          </a:xfrm>
          <a:prstGeom prst="rect">
            <a:avLst/>
          </a:prstGeom>
          <a:solidFill>
            <a:schemeClr val="accent6">
              <a:lumMod val="60000"/>
              <a:lumOff val="40000"/>
            </a:schemeClr>
          </a:solidFill>
        </p:spPr>
        <p:txBody>
          <a:bodyPr wrap="square">
            <a:spAutoFit/>
          </a:bodyPr>
          <a:lstStyle/>
          <a:p>
            <a:pPr algn="just"/>
            <a:r>
              <a:rPr lang="pt-BR" sz="2400" b="1" i="0" dirty="0">
                <a:effectLst/>
                <a:latin typeface="Arial" panose="020B0604020202020204" pitchFamily="34" charset="0"/>
                <a:cs typeface="Arial" panose="020B0604020202020204" pitchFamily="34" charset="0"/>
              </a:rPr>
              <a:t>Orações independentes são aquelas que têm sentido, mesmo estando fora do texto. </a:t>
            </a:r>
            <a:endParaRPr lang="pt-BR" sz="2400" dirty="0"/>
          </a:p>
        </p:txBody>
      </p:sp>
      <p:pic>
        <p:nvPicPr>
          <p:cNvPr id="3074" name="Picture 2" descr="Mão apontando - ícones de gestos grá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44966" y="1854114"/>
            <a:ext cx="1739966" cy="1810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tícias: Últimas notícias sobre empreendedorismo, varejo, comércio,  inadimplência, economia, inovação, mercado, franquias, legislação, eventos,  crédito - Pequenas Empresas &amp; Grandes Negócios - NOTÍCIAS - Site brasileiro  transforma e-mails em cartas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05384" y="3429000"/>
            <a:ext cx="3986616" cy="24527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2"/>
          <a:stretch>
            <a:fillRect/>
          </a:stretch>
        </p:blipFill>
        <p:spPr>
          <a:xfrm>
            <a:off x="9366391" y="138352"/>
            <a:ext cx="2603218" cy="1609483"/>
          </a:xfrm>
          <a:prstGeom prst="rect">
            <a:avLst/>
          </a:prstGeom>
        </p:spPr>
      </p:pic>
      <p:sp>
        <p:nvSpPr>
          <p:cNvPr id="13" name="CaixaDeTexto 12"/>
          <p:cNvSpPr txBox="1"/>
          <p:nvPr/>
        </p:nvSpPr>
        <p:spPr>
          <a:xfrm>
            <a:off x="342579" y="2702039"/>
            <a:ext cx="9821838" cy="1938992"/>
          </a:xfrm>
          <a:prstGeom prst="rect">
            <a:avLst/>
          </a:prstGeom>
          <a:noFill/>
        </p:spPr>
        <p:txBody>
          <a:bodyPr wrap="square">
            <a:spAutoFit/>
          </a:bodyPr>
          <a:lstStyle/>
          <a:p>
            <a:pPr marL="457200" indent="-457200" algn="just" fontAlgn="base">
              <a:buFont typeface="Arial" panose="020B0604020202020204" pitchFamily="34" charset="0"/>
              <a:buChar char="•"/>
            </a:pPr>
            <a:r>
              <a:rPr lang="pt-BR" sz="2000" b="0" i="0" dirty="0">
                <a:solidFill>
                  <a:srgbClr val="002142"/>
                </a:solidFill>
                <a:effectLst/>
                <a:latin typeface="Arial" panose="020B0604020202020204" pitchFamily="34" charset="0"/>
                <a:cs typeface="Arial" panose="020B0604020202020204" pitchFamily="34" charset="0"/>
              </a:rPr>
              <a:t>Eu gosto muito de chocolate, </a:t>
            </a:r>
            <a:r>
              <a:rPr lang="pt-BR" sz="2000" b="1" i="0" dirty="0">
                <a:solidFill>
                  <a:srgbClr val="FF0000"/>
                </a:solidFill>
                <a:effectLst/>
                <a:latin typeface="Arial" panose="020B0604020202020204" pitchFamily="34" charset="0"/>
                <a:cs typeface="Arial" panose="020B0604020202020204" pitchFamily="34" charset="0"/>
              </a:rPr>
              <a:t>mas</a:t>
            </a:r>
            <a:r>
              <a:rPr lang="pt-BR" sz="2000" b="0" i="0" dirty="0">
                <a:solidFill>
                  <a:srgbClr val="002142"/>
                </a:solidFill>
                <a:effectLst/>
                <a:latin typeface="Arial" panose="020B0604020202020204" pitchFamily="34" charset="0"/>
                <a:cs typeface="Arial" panose="020B0604020202020204" pitchFamily="34" charset="0"/>
              </a:rPr>
              <a:t> não posso comer para não engordar.</a:t>
            </a:r>
            <a:endParaRPr lang="pt-BR" sz="2000" b="0" i="0" dirty="0">
              <a:solidFill>
                <a:srgbClr val="002142"/>
              </a:solidFill>
              <a:effectLst/>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pt-BR" sz="2000" b="0" i="0" dirty="0">
                <a:solidFill>
                  <a:srgbClr val="003366"/>
                </a:solidFill>
                <a:effectLst/>
                <a:latin typeface="Arial" panose="020B0604020202020204" pitchFamily="34" charset="0"/>
                <a:cs typeface="Arial" panose="020B0604020202020204" pitchFamily="34" charset="0"/>
              </a:rPr>
              <a:t>Eu gosto muito de chocolate</a:t>
            </a:r>
            <a:r>
              <a:rPr lang="pt-BR" sz="2000" b="0" i="0" dirty="0">
                <a:solidFill>
                  <a:srgbClr val="002142"/>
                </a:solidFill>
                <a:effectLst/>
                <a:latin typeface="Arial" panose="020B0604020202020204" pitchFamily="34" charset="0"/>
                <a:cs typeface="Arial" panose="020B0604020202020204" pitchFamily="34" charset="0"/>
              </a:rPr>
              <a:t>, </a:t>
            </a:r>
            <a:r>
              <a:rPr lang="pt-BR" sz="2000" b="1" i="0" dirty="0">
                <a:solidFill>
                  <a:srgbClr val="FF0000"/>
                </a:solidFill>
                <a:effectLst/>
                <a:latin typeface="Arial" panose="020B0604020202020204" pitchFamily="34" charset="0"/>
                <a:cs typeface="Arial" panose="020B0604020202020204" pitchFamily="34" charset="0"/>
              </a:rPr>
              <a:t>porém</a:t>
            </a:r>
            <a:r>
              <a:rPr lang="pt-BR" sz="2000" b="0" i="0" dirty="0">
                <a:solidFill>
                  <a:srgbClr val="002142"/>
                </a:solidFill>
                <a:effectLst/>
                <a:latin typeface="Arial" panose="020B0604020202020204" pitchFamily="34" charset="0"/>
                <a:cs typeface="Arial" panose="020B0604020202020204" pitchFamily="34" charset="0"/>
              </a:rPr>
              <a:t> </a:t>
            </a:r>
            <a:r>
              <a:rPr lang="pt-BR" sz="2000" i="0" dirty="0">
                <a:solidFill>
                  <a:srgbClr val="003366"/>
                </a:solidFill>
                <a:effectLst/>
                <a:latin typeface="Arial" panose="020B0604020202020204" pitchFamily="34" charset="0"/>
                <a:cs typeface="Arial" panose="020B0604020202020204" pitchFamily="34" charset="0"/>
              </a:rPr>
              <a:t>não posso comer para não engordar</a:t>
            </a:r>
            <a:r>
              <a:rPr lang="pt-BR" sz="2000" b="0" i="0" dirty="0">
                <a:solidFill>
                  <a:srgbClr val="002142"/>
                </a:solidFill>
                <a:effectLst/>
                <a:latin typeface="Arial" panose="020B0604020202020204" pitchFamily="34" charset="0"/>
                <a:cs typeface="Arial" panose="020B0604020202020204" pitchFamily="34" charset="0"/>
              </a:rPr>
              <a:t>.</a:t>
            </a:r>
            <a:endParaRPr lang="pt-BR" sz="2000" b="0" i="0" dirty="0">
              <a:solidFill>
                <a:srgbClr val="002142"/>
              </a:solidFill>
              <a:effectLst/>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pt-BR" sz="2000" b="0" i="0" dirty="0">
                <a:solidFill>
                  <a:srgbClr val="002142"/>
                </a:solidFill>
                <a:effectLst/>
                <a:latin typeface="Arial" panose="020B0604020202020204" pitchFamily="34" charset="0"/>
                <a:cs typeface="Arial" panose="020B0604020202020204" pitchFamily="34" charset="0"/>
              </a:rPr>
              <a:t>Eu gosto muito de chocolate, </a:t>
            </a:r>
            <a:r>
              <a:rPr lang="pt-BR" sz="2000" b="1" i="0" dirty="0">
                <a:solidFill>
                  <a:srgbClr val="FF0000"/>
                </a:solidFill>
                <a:effectLst/>
                <a:latin typeface="Arial" panose="020B0604020202020204" pitchFamily="34" charset="0"/>
                <a:cs typeface="Arial" panose="020B0604020202020204" pitchFamily="34" charset="0"/>
              </a:rPr>
              <a:t>contudo</a:t>
            </a:r>
            <a:r>
              <a:rPr lang="pt-BR" sz="2000" b="0" i="0" dirty="0">
                <a:solidFill>
                  <a:srgbClr val="002142"/>
                </a:solidFill>
                <a:effectLst/>
                <a:latin typeface="Arial" panose="020B0604020202020204" pitchFamily="34" charset="0"/>
                <a:cs typeface="Arial" panose="020B0604020202020204" pitchFamily="34" charset="0"/>
              </a:rPr>
              <a:t> não posso comer para não engordar.</a:t>
            </a:r>
            <a:endParaRPr lang="pt-BR" sz="2000" b="0" i="0" dirty="0">
              <a:solidFill>
                <a:srgbClr val="002142"/>
              </a:solidFill>
              <a:effectLst/>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pt-BR" sz="2000" b="0" i="0" dirty="0">
                <a:solidFill>
                  <a:srgbClr val="002142"/>
                </a:solidFill>
                <a:effectLst/>
                <a:latin typeface="Arial" panose="020B0604020202020204" pitchFamily="34" charset="0"/>
                <a:cs typeface="Arial" panose="020B0604020202020204" pitchFamily="34" charset="0"/>
              </a:rPr>
              <a:t>Eu gosto muito de chocolate, </a:t>
            </a:r>
            <a:r>
              <a:rPr lang="pt-BR" sz="2000" b="1" i="0" dirty="0">
                <a:solidFill>
                  <a:srgbClr val="FF0000"/>
                </a:solidFill>
                <a:effectLst/>
                <a:latin typeface="Arial" panose="020B0604020202020204" pitchFamily="34" charset="0"/>
                <a:cs typeface="Arial" panose="020B0604020202020204" pitchFamily="34" charset="0"/>
              </a:rPr>
              <a:t>no entanto</a:t>
            </a:r>
            <a:r>
              <a:rPr lang="pt-BR" sz="2000" b="0" i="0" dirty="0">
                <a:solidFill>
                  <a:srgbClr val="FF0000"/>
                </a:solidFill>
                <a:effectLst/>
                <a:latin typeface="Arial" panose="020B0604020202020204" pitchFamily="34" charset="0"/>
                <a:cs typeface="Arial" panose="020B0604020202020204" pitchFamily="34" charset="0"/>
              </a:rPr>
              <a:t> </a:t>
            </a:r>
            <a:r>
              <a:rPr lang="pt-BR" sz="2000" b="0" i="0" dirty="0">
                <a:solidFill>
                  <a:srgbClr val="002142"/>
                </a:solidFill>
                <a:effectLst/>
                <a:latin typeface="Arial" panose="020B0604020202020204" pitchFamily="34" charset="0"/>
                <a:cs typeface="Arial" panose="020B0604020202020204" pitchFamily="34" charset="0"/>
              </a:rPr>
              <a:t>não posso comer para não engordar.</a:t>
            </a:r>
            <a:endParaRPr lang="pt-BR" sz="2000" b="0" i="0" dirty="0">
              <a:solidFill>
                <a:srgbClr val="002142"/>
              </a:solidFill>
              <a:effectLst/>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pt-BR" sz="2000" b="0" i="0" dirty="0">
                <a:solidFill>
                  <a:srgbClr val="002142"/>
                </a:solidFill>
                <a:effectLst/>
                <a:latin typeface="Arial" panose="020B0604020202020204" pitchFamily="34" charset="0"/>
                <a:cs typeface="Arial" panose="020B0604020202020204" pitchFamily="34" charset="0"/>
              </a:rPr>
              <a:t>Eu gosto muito de chocolate, </a:t>
            </a:r>
            <a:r>
              <a:rPr lang="pt-BR" sz="2000" b="1" i="0" dirty="0">
                <a:solidFill>
                  <a:srgbClr val="FF0000"/>
                </a:solidFill>
                <a:effectLst/>
                <a:latin typeface="Arial" panose="020B0604020202020204" pitchFamily="34" charset="0"/>
                <a:cs typeface="Arial" panose="020B0604020202020204" pitchFamily="34" charset="0"/>
              </a:rPr>
              <a:t>entretanto</a:t>
            </a:r>
            <a:r>
              <a:rPr lang="pt-BR" sz="2000" b="0" i="0" dirty="0">
                <a:solidFill>
                  <a:srgbClr val="002142"/>
                </a:solidFill>
                <a:effectLst/>
                <a:latin typeface="Arial" panose="020B0604020202020204" pitchFamily="34" charset="0"/>
                <a:cs typeface="Arial" panose="020B0604020202020204" pitchFamily="34" charset="0"/>
              </a:rPr>
              <a:t> não posso comer para não engordar.</a:t>
            </a:r>
            <a:endParaRPr lang="pt-BR" sz="2000" b="0" i="0" dirty="0">
              <a:solidFill>
                <a:srgbClr val="002142"/>
              </a:solidFill>
              <a:effectLst/>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pt-BR" sz="2000" b="0" i="0" dirty="0">
                <a:solidFill>
                  <a:srgbClr val="002142"/>
                </a:solidFill>
                <a:effectLst/>
                <a:latin typeface="Arial" panose="020B0604020202020204" pitchFamily="34" charset="0"/>
                <a:cs typeface="Arial" panose="020B0604020202020204" pitchFamily="34" charset="0"/>
              </a:rPr>
              <a:t>Eu gosto muito de chocolate, </a:t>
            </a:r>
            <a:r>
              <a:rPr lang="pt-BR" sz="2000" b="1" i="0" dirty="0">
                <a:solidFill>
                  <a:srgbClr val="FF0000"/>
                </a:solidFill>
                <a:effectLst/>
                <a:latin typeface="Arial" panose="020B0604020202020204" pitchFamily="34" charset="0"/>
                <a:cs typeface="Arial" panose="020B0604020202020204" pitchFamily="34" charset="0"/>
              </a:rPr>
              <a:t>todavia</a:t>
            </a:r>
            <a:r>
              <a:rPr lang="pt-BR" sz="2000" b="0" i="0" dirty="0">
                <a:solidFill>
                  <a:srgbClr val="002142"/>
                </a:solidFill>
                <a:effectLst/>
                <a:latin typeface="Arial" panose="020B0604020202020204" pitchFamily="34" charset="0"/>
                <a:cs typeface="Arial" panose="020B0604020202020204" pitchFamily="34" charset="0"/>
              </a:rPr>
              <a:t> não posso comer para não engordar.</a:t>
            </a:r>
            <a:endParaRPr lang="pt-BR" sz="2000" b="0" i="0" dirty="0">
              <a:solidFill>
                <a:srgbClr val="002142"/>
              </a:solidFill>
              <a:effectLst/>
              <a:latin typeface="Arial" panose="020B0604020202020204" pitchFamily="34" charset="0"/>
              <a:cs typeface="Arial" panose="020B0604020202020204" pitchFamily="34" charset="0"/>
            </a:endParaRPr>
          </a:p>
        </p:txBody>
      </p:sp>
      <p:sp>
        <p:nvSpPr>
          <p:cNvPr id="7" name="CaixaDeTexto 6"/>
          <p:cNvSpPr txBox="1"/>
          <p:nvPr/>
        </p:nvSpPr>
        <p:spPr>
          <a:xfrm>
            <a:off x="0" y="1387358"/>
            <a:ext cx="7765774" cy="830997"/>
          </a:xfrm>
          <a:prstGeom prst="rect">
            <a:avLst/>
          </a:prstGeom>
          <a:solidFill>
            <a:schemeClr val="accent5">
              <a:lumMod val="40000"/>
              <a:lumOff val="60000"/>
            </a:schemeClr>
          </a:solidFill>
        </p:spPr>
        <p:txBody>
          <a:bodyPr wrap="square">
            <a:spAutoFit/>
          </a:bodyPr>
          <a:lstStyle/>
          <a:p>
            <a:pPr algn="just" fontAlgn="base"/>
            <a:r>
              <a:rPr lang="pt-BR" sz="2400" b="0" i="0" dirty="0">
                <a:solidFill>
                  <a:srgbClr val="002142"/>
                </a:solidFill>
                <a:effectLst/>
                <a:latin typeface="Arial" panose="020B0604020202020204" pitchFamily="34" charset="0"/>
                <a:cs typeface="Arial" panose="020B0604020202020204" pitchFamily="34" charset="0"/>
              </a:rPr>
              <a:t>Nesse exemplo, cada vírgula separa uma oração independente. Elas são coordenadas assindéticas.</a:t>
            </a:r>
            <a:endParaRPr lang="pt-BR" sz="2400" b="0" i="0" dirty="0">
              <a:solidFill>
                <a:srgbClr val="002142"/>
              </a:solidFill>
              <a:effectLst/>
              <a:latin typeface="Arial" panose="020B0604020202020204" pitchFamily="34" charset="0"/>
              <a:cs typeface="Arial" panose="020B0604020202020204" pitchFamily="34" charset="0"/>
            </a:endParaRPr>
          </a:p>
        </p:txBody>
      </p:sp>
      <p:sp>
        <p:nvSpPr>
          <p:cNvPr id="8" name="직사각형 3"/>
          <p:cNvSpPr/>
          <p:nvPr/>
        </p:nvSpPr>
        <p:spPr>
          <a:xfrm>
            <a:off x="350082" y="136461"/>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PONTUAÇÃO</a:t>
            </a:r>
            <a:endParaRPr lang="pt-BR" altLang="ko-KR" sz="3000" b="1" dirty="0">
              <a:solidFill>
                <a:srgbClr val="002060"/>
              </a:solidFill>
              <a:cs typeface="Arial" panose="020B0604020202020204" pitchFamily="34" charset="0"/>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9" name="CaixaDeTexto 8"/>
          <p:cNvSpPr txBox="1"/>
          <p:nvPr/>
        </p:nvSpPr>
        <p:spPr>
          <a:xfrm>
            <a:off x="0" y="876833"/>
            <a:ext cx="6626088" cy="707886"/>
          </a:xfrm>
          <a:prstGeom prst="rect">
            <a:avLst/>
          </a:prstGeom>
          <a:solidFill>
            <a:schemeClr val="accent6">
              <a:lumMod val="40000"/>
              <a:lumOff val="60000"/>
            </a:schemeClr>
          </a:solidFill>
        </p:spPr>
        <p:txBody>
          <a:bodyPr wrap="square">
            <a:spAutoFit/>
          </a:bodyPr>
          <a:lstStyle/>
          <a:p>
            <a:r>
              <a:rPr lang="pt-BR" sz="2000" b="1" i="0" dirty="0">
                <a:solidFill>
                  <a:srgbClr val="000000"/>
                </a:solidFill>
                <a:effectLst/>
                <a:latin typeface="TimesNewRomanPS-BoldMT"/>
              </a:rPr>
              <a:t>A VÍRGULA </a:t>
            </a:r>
            <a:r>
              <a:rPr lang="pt-BR" sz="2000" b="1" i="0" dirty="0">
                <a:solidFill>
                  <a:srgbClr val="FF0000"/>
                </a:solidFill>
                <a:effectLst/>
                <a:latin typeface="TimesNewRomanPS-BoldMT"/>
              </a:rPr>
              <a:t>NÃO</a:t>
            </a:r>
            <a:r>
              <a:rPr lang="pt-BR" sz="2000" b="1" i="0" dirty="0">
                <a:solidFill>
                  <a:srgbClr val="009FDA"/>
                </a:solidFill>
                <a:effectLst/>
                <a:latin typeface="TimesNewRomanPS-BoldMT"/>
              </a:rPr>
              <a:t> </a:t>
            </a:r>
            <a:r>
              <a:rPr lang="pt-BR" sz="2000" b="1" i="0" dirty="0">
                <a:solidFill>
                  <a:srgbClr val="000000"/>
                </a:solidFill>
                <a:effectLst/>
                <a:latin typeface="TimesNewRomanPS-BoldMT"/>
              </a:rPr>
              <a:t>PODE SER USADA ENTRE O SUJEITO E LOGO APÓS O SEU VERBO.</a:t>
            </a:r>
            <a:r>
              <a:rPr lang="pt-BR" sz="2000" dirty="0"/>
              <a:t> </a:t>
            </a:r>
            <a:endParaRPr lang="pt-BR" sz="2000" dirty="0"/>
          </a:p>
        </p:txBody>
      </p:sp>
      <p:sp>
        <p:nvSpPr>
          <p:cNvPr id="14" name="CaixaDeTexto 13"/>
          <p:cNvSpPr txBox="1"/>
          <p:nvPr/>
        </p:nvSpPr>
        <p:spPr>
          <a:xfrm>
            <a:off x="795131" y="2001390"/>
            <a:ext cx="9117495" cy="2308324"/>
          </a:xfrm>
          <a:prstGeom prst="rect">
            <a:avLst/>
          </a:prstGeom>
          <a:noFill/>
        </p:spPr>
        <p:txBody>
          <a:bodyPr wrap="square">
            <a:spAutoFit/>
          </a:bodyPr>
          <a:lstStyle/>
          <a:p>
            <a:r>
              <a:rPr lang="pt-BR" sz="2400" b="0" i="1" dirty="0">
                <a:solidFill>
                  <a:srgbClr val="000000"/>
                </a:solidFill>
                <a:effectLst/>
                <a:latin typeface="TimesNewRomanPS-ItalicMT"/>
              </a:rPr>
              <a:t>– Os alunos entenderam</a:t>
            </a:r>
            <a:r>
              <a:rPr lang="pt-BR" sz="2400" b="1" i="1" dirty="0">
                <a:solidFill>
                  <a:srgbClr val="FF0000"/>
                </a:solidFill>
                <a:effectLst/>
                <a:latin typeface="TimesNewRomanPS-BoldItalicMT"/>
              </a:rPr>
              <a:t>, </a:t>
            </a:r>
            <a:r>
              <a:rPr lang="pt-BR" sz="2400" b="0" i="1" dirty="0">
                <a:solidFill>
                  <a:srgbClr val="000000"/>
                </a:solidFill>
                <a:effectLst/>
                <a:latin typeface="TimesNewRomanPS-ItalicMT"/>
              </a:rPr>
              <a:t>toda aquela explicação do professor sobre vírgula.</a:t>
            </a:r>
            <a:br>
              <a:rPr lang="pt-BR" sz="2400" b="0" i="1" dirty="0">
                <a:solidFill>
                  <a:srgbClr val="000000"/>
                </a:solidFill>
                <a:effectLst/>
                <a:latin typeface="TimesNewRomanPS-ItalicMT"/>
              </a:rPr>
            </a:br>
            <a:r>
              <a:rPr lang="pt-BR" sz="2400" b="0" i="1" dirty="0">
                <a:solidFill>
                  <a:srgbClr val="000000"/>
                </a:solidFill>
                <a:effectLst/>
                <a:latin typeface="TimesNewRomanPS-ItalicMT"/>
              </a:rPr>
              <a:t>– Os alunos precisam</a:t>
            </a:r>
            <a:r>
              <a:rPr lang="pt-BR" sz="2400" b="1" i="1" dirty="0">
                <a:solidFill>
                  <a:srgbClr val="FF0000"/>
                </a:solidFill>
                <a:effectLst/>
                <a:latin typeface="TimesNewRomanPS-BoldItalicMT"/>
              </a:rPr>
              <a:t>,</a:t>
            </a:r>
            <a:r>
              <a:rPr lang="pt-BR" sz="2400" b="1" i="1" dirty="0">
                <a:solidFill>
                  <a:srgbClr val="009FDA"/>
                </a:solidFill>
                <a:effectLst/>
                <a:latin typeface="TimesNewRomanPS-BoldItalicMT"/>
              </a:rPr>
              <a:t> </a:t>
            </a:r>
            <a:r>
              <a:rPr lang="pt-BR" sz="2400" b="0" i="1" dirty="0">
                <a:solidFill>
                  <a:srgbClr val="000000"/>
                </a:solidFill>
                <a:effectLst/>
                <a:latin typeface="TimesNewRomanPS-ItalicMT"/>
              </a:rPr>
              <a:t>de uma explicação detalhada sobre vírgula.</a:t>
            </a:r>
            <a:br>
              <a:rPr lang="pt-BR" sz="2400" b="0" i="1" dirty="0">
                <a:solidFill>
                  <a:srgbClr val="000000"/>
                </a:solidFill>
                <a:effectLst/>
                <a:latin typeface="TimesNewRomanPS-ItalicMT"/>
              </a:rPr>
            </a:br>
            <a:r>
              <a:rPr lang="pt-BR" sz="2400" b="0" i="1" dirty="0">
                <a:solidFill>
                  <a:srgbClr val="000000"/>
                </a:solidFill>
                <a:effectLst/>
                <a:latin typeface="TimesNewRomanPS-ItalicMT"/>
              </a:rPr>
              <a:t>– Os alunos entenderam</a:t>
            </a:r>
            <a:r>
              <a:rPr lang="pt-BR" sz="2400" b="1" i="1" dirty="0">
                <a:solidFill>
                  <a:srgbClr val="FF0000"/>
                </a:solidFill>
                <a:effectLst/>
                <a:latin typeface="TimesNewRomanPS-BoldItalicMT"/>
              </a:rPr>
              <a:t>, </a:t>
            </a:r>
            <a:r>
              <a:rPr lang="pt-BR" sz="2400" b="0" i="1" dirty="0">
                <a:solidFill>
                  <a:srgbClr val="000000"/>
                </a:solidFill>
                <a:effectLst/>
                <a:latin typeface="TimesNewRomanPS-ItalicMT"/>
              </a:rPr>
              <a:t>que precisam estudar bem a vírgula.</a:t>
            </a:r>
            <a:br>
              <a:rPr lang="pt-BR" sz="2400" b="0" i="1" dirty="0">
                <a:solidFill>
                  <a:srgbClr val="000000"/>
                </a:solidFill>
                <a:effectLst/>
                <a:latin typeface="TimesNewRomanPS-ItalicMT"/>
              </a:rPr>
            </a:br>
            <a:r>
              <a:rPr lang="pt-BR" sz="2400" b="0" i="1" dirty="0">
                <a:solidFill>
                  <a:srgbClr val="000000"/>
                </a:solidFill>
                <a:effectLst/>
                <a:latin typeface="TimesNewRomanPS-ItalicMT"/>
              </a:rPr>
              <a:t>– Os alunos precisam de</a:t>
            </a:r>
            <a:r>
              <a:rPr lang="pt-BR" sz="2400" b="1" i="1" dirty="0">
                <a:solidFill>
                  <a:srgbClr val="FF0000"/>
                </a:solidFill>
                <a:effectLst/>
                <a:latin typeface="TimesNewRomanPS-BoldItalicMT"/>
              </a:rPr>
              <a:t>,</a:t>
            </a:r>
            <a:r>
              <a:rPr lang="pt-BR" sz="2400" b="1" i="1" dirty="0">
                <a:solidFill>
                  <a:srgbClr val="009FDA"/>
                </a:solidFill>
                <a:effectLst/>
                <a:latin typeface="TimesNewRomanPS-BoldItalicMT"/>
              </a:rPr>
              <a:t> </a:t>
            </a:r>
            <a:r>
              <a:rPr lang="pt-BR" sz="2400" b="0" i="1" dirty="0">
                <a:solidFill>
                  <a:srgbClr val="000000"/>
                </a:solidFill>
                <a:effectLst/>
                <a:latin typeface="TimesNewRomanPS-ItalicMT"/>
              </a:rPr>
              <a:t>que os professores os ajudem.</a:t>
            </a:r>
            <a:br>
              <a:rPr lang="pt-BR" sz="2400" b="0" i="1" dirty="0">
                <a:solidFill>
                  <a:srgbClr val="000000"/>
                </a:solidFill>
                <a:effectLst/>
                <a:latin typeface="TimesNewRomanPS-ItalicMT"/>
              </a:rPr>
            </a:br>
            <a:r>
              <a:rPr lang="pt-BR" sz="2400" b="0" i="1" dirty="0">
                <a:solidFill>
                  <a:srgbClr val="000000"/>
                </a:solidFill>
                <a:effectLst/>
                <a:latin typeface="TimesNewRomanPS-ItalicMT"/>
              </a:rPr>
              <a:t>– Os alunos ficaram</a:t>
            </a:r>
            <a:r>
              <a:rPr lang="pt-BR" sz="2400" b="1" i="1" dirty="0">
                <a:solidFill>
                  <a:srgbClr val="FF0000"/>
                </a:solidFill>
                <a:effectLst/>
                <a:latin typeface="TimesNewRomanPS-BoldItalicMT"/>
              </a:rPr>
              <a:t>,</a:t>
            </a:r>
            <a:r>
              <a:rPr lang="pt-BR" sz="2400" b="1" i="1" dirty="0">
                <a:solidFill>
                  <a:srgbClr val="009FDA"/>
                </a:solidFill>
                <a:effectLst/>
                <a:latin typeface="TimesNewRomanPS-BoldItalicMT"/>
              </a:rPr>
              <a:t> </a:t>
            </a:r>
            <a:r>
              <a:rPr lang="pt-BR" sz="2400" b="0" i="1" dirty="0">
                <a:solidFill>
                  <a:srgbClr val="000000"/>
                </a:solidFill>
                <a:effectLst/>
                <a:latin typeface="TimesNewRomanPS-ItalicMT"/>
              </a:rPr>
              <a:t>satisfeitos com a explicação.</a:t>
            </a:r>
            <a:r>
              <a:rPr lang="pt-BR" sz="2400" dirty="0"/>
              <a:t> </a:t>
            </a:r>
            <a:endParaRPr lang="pt-BR" sz="2400" dirty="0"/>
          </a:p>
        </p:txBody>
      </p:sp>
      <p:sp>
        <p:nvSpPr>
          <p:cNvPr id="7" name="CaixaDeTexto 6"/>
          <p:cNvSpPr txBox="1"/>
          <p:nvPr/>
        </p:nvSpPr>
        <p:spPr>
          <a:xfrm>
            <a:off x="3641452" y="4718709"/>
            <a:ext cx="8550548" cy="1015663"/>
          </a:xfrm>
          <a:prstGeom prst="rect">
            <a:avLst/>
          </a:prstGeom>
          <a:solidFill>
            <a:schemeClr val="accent2">
              <a:lumMod val="20000"/>
              <a:lumOff val="80000"/>
            </a:schemeClr>
          </a:solidFill>
        </p:spPr>
        <p:txBody>
          <a:bodyPr wrap="square">
            <a:spAutoFit/>
          </a:bodyPr>
          <a:lstStyle/>
          <a:p>
            <a:pPr algn="just"/>
            <a:r>
              <a:rPr lang="pt-BR" sz="2000" b="1" i="0" dirty="0">
                <a:solidFill>
                  <a:srgbClr val="000000"/>
                </a:solidFill>
                <a:effectLst/>
                <a:latin typeface="TimesNewRomanPS-BoldMT"/>
              </a:rPr>
              <a:t>A vírgula </a:t>
            </a:r>
            <a:r>
              <a:rPr lang="pt-BR" sz="2000" b="1" i="0" dirty="0">
                <a:solidFill>
                  <a:srgbClr val="FF0000"/>
                </a:solidFill>
                <a:effectLst/>
                <a:latin typeface="TimesNewRomanPS-BoldMT"/>
              </a:rPr>
              <a:t>não</a:t>
            </a:r>
            <a:r>
              <a:rPr lang="pt-BR" sz="2000" b="1" i="0" dirty="0">
                <a:solidFill>
                  <a:srgbClr val="009FDA"/>
                </a:solidFill>
                <a:effectLst/>
                <a:latin typeface="TimesNewRomanPS-BoldMT"/>
              </a:rPr>
              <a:t> </a:t>
            </a:r>
            <a:r>
              <a:rPr lang="pt-BR" sz="2000" b="1" i="0" dirty="0">
                <a:solidFill>
                  <a:srgbClr val="000000"/>
                </a:solidFill>
                <a:effectLst/>
                <a:latin typeface="TimesNewRomanPS-BoldMT"/>
              </a:rPr>
              <a:t>pode ser usada entre o verbo e logo após o seu complemento (objeto direto, indireto (em forma de oração, inclusive)) ou predicativo do sujeito.</a:t>
            </a:r>
            <a:endParaRPr lang="pt-BR" sz="2000" dirty="0"/>
          </a:p>
        </p:txBody>
      </p:sp>
      <p:pic>
        <p:nvPicPr>
          <p:cNvPr id="1028" name="Picture 4" descr="Alert Siren GIF - Alert Siren - Discover &amp; Share GIF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39325" y="2326877"/>
            <a:ext cx="1657350" cy="165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0+ Melhores Ideias de Figuras em 2020 | imagens 3d, screen beans, boneco  3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5142" y="2547088"/>
            <a:ext cx="5110662" cy="337823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4.png"/>
          <p:cNvPicPr/>
          <p:nvPr/>
        </p:nvPicPr>
        <p:blipFill>
          <a:blip r:embed="rId2"/>
          <a:srcRect/>
          <a:stretch>
            <a:fillRect/>
          </a:stretch>
        </p:blipFill>
        <p:spPr>
          <a:xfrm>
            <a:off x="725714" y="460353"/>
            <a:ext cx="2693616" cy="1888565"/>
          </a:xfrm>
          <a:prstGeom prst="rect">
            <a:avLst/>
          </a:prstGeom>
        </p:spPr>
      </p:pic>
      <p:pic>
        <p:nvPicPr>
          <p:cNvPr id="13" name="image4.png"/>
          <p:cNvPicPr/>
          <p:nvPr/>
        </p:nvPicPr>
        <p:blipFill>
          <a:blip r:embed="rId3">
            <a:biLevel thresh="50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pic>
        <p:nvPicPr>
          <p:cNvPr id="1025" name="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4958511" y="3336235"/>
            <a:ext cx="5701458" cy="1323439"/>
          </a:xfrm>
          <a:prstGeom prst="rect">
            <a:avLst/>
          </a:prstGeom>
          <a:noFill/>
        </p:spPr>
        <p:txBody>
          <a:bodyPr wrap="square" lIns="91440" tIns="45720" rIns="91440" bIns="45720">
            <a:spAutoFit/>
          </a:bodyPr>
          <a:lstStyle/>
          <a:p>
            <a:pPr algn="ctr"/>
            <a:r>
              <a:rPr lang="pt-BR" sz="4000" b="1" dirty="0">
                <a:ln w="12700" cmpd="sng">
                  <a:solidFill>
                    <a:schemeClr val="accent4"/>
                  </a:solidFill>
                  <a:prstDash val="solid"/>
                </a:ln>
                <a:solidFill>
                  <a:srgbClr val="003399"/>
                </a:solidFill>
              </a:rPr>
              <a:t>Dificuldades da Língua Portuguesa</a:t>
            </a:r>
            <a:endParaRPr lang="pt-BR" sz="4000" b="1" cap="none" spc="0" dirty="0">
              <a:ln w="12700" cmpd="sng">
                <a:solidFill>
                  <a:schemeClr val="accent4"/>
                </a:solidFill>
                <a:prstDash val="solid"/>
              </a:ln>
              <a:solidFill>
                <a:srgbClr val="003399"/>
              </a:solidFill>
              <a:effectLst/>
            </a:endParaRPr>
          </a:p>
        </p:txBody>
      </p:sp>
      <p:sp>
        <p:nvSpPr>
          <p:cNvPr id="8" name="CaixaDeTexto 7"/>
          <p:cNvSpPr txBox="1"/>
          <p:nvPr/>
        </p:nvSpPr>
        <p:spPr>
          <a:xfrm>
            <a:off x="5772149" y="2547088"/>
            <a:ext cx="2910145" cy="584775"/>
          </a:xfrm>
          <a:prstGeom prst="rect">
            <a:avLst/>
          </a:prstGeom>
          <a:noFill/>
        </p:spPr>
        <p:txBody>
          <a:bodyPr wrap="square">
            <a:spAutoFit/>
          </a:bodyPr>
          <a:lstStyle/>
          <a:p>
            <a:pPr algn="ctr"/>
            <a:r>
              <a:rPr lang="pt-BR" altLang="pt-BR" sz="3200" b="1" dirty="0">
                <a:solidFill>
                  <a:srgbClr val="003399"/>
                </a:solidFill>
                <a:latin typeface="Arial" panose="020B0604020202020204" pitchFamily="34" charset="0"/>
                <a:cs typeface="Arial" panose="020B0604020202020204" pitchFamily="34" charset="0"/>
              </a:rPr>
              <a:t>AULA 04</a:t>
            </a:r>
            <a:endParaRPr lang="pt-BR" sz="3200" b="1" dirty="0">
              <a:solidFill>
                <a:srgbClr val="003399"/>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ensar andando e praticar aprendendo. | by João Kepler | Medium"/>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332471" y="895691"/>
            <a:ext cx="5294754" cy="5962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990468"/>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3" name="Imagem 2"/>
          <p:cNvPicPr>
            <a:picLocks noChangeAspect="1"/>
          </p:cNvPicPr>
          <p:nvPr/>
        </p:nvPicPr>
        <p:blipFill>
          <a:blip r:embed="rId2"/>
          <a:stretch>
            <a:fillRect/>
          </a:stretch>
        </p:blipFill>
        <p:spPr>
          <a:xfrm>
            <a:off x="9366391" y="138352"/>
            <a:ext cx="2603218" cy="1609483"/>
          </a:xfrm>
          <a:prstGeom prst="rect">
            <a:avLst/>
          </a:prstGeom>
        </p:spPr>
      </p:pic>
      <p:sp>
        <p:nvSpPr>
          <p:cNvPr id="9" name="Text Box 4"/>
          <p:cNvSpPr txBox="1">
            <a:spLocks noChangeArrowheads="1"/>
          </p:cNvSpPr>
          <p:nvPr/>
        </p:nvSpPr>
        <p:spPr bwMode="auto">
          <a:xfrm>
            <a:off x="965164" y="128914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pt-BR" sz="2400">
              <a:latin typeface="Arial" panose="020B0604020202020204" pitchFamily="34" charset="0"/>
              <a:cs typeface="Arial" panose="020B0604020202020204" pitchFamily="34" charset="0"/>
            </a:endParaRPr>
          </a:p>
        </p:txBody>
      </p:sp>
      <p:sp>
        <p:nvSpPr>
          <p:cNvPr id="10" name="Text Box 5"/>
          <p:cNvSpPr txBox="1">
            <a:spLocks noChangeArrowheads="1"/>
          </p:cNvSpPr>
          <p:nvPr/>
        </p:nvSpPr>
        <p:spPr bwMode="auto">
          <a:xfrm>
            <a:off x="222391" y="1153373"/>
            <a:ext cx="2526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dirty="0">
                <a:latin typeface="Arial" panose="020B0604020202020204" pitchFamily="34" charset="0"/>
                <a:cs typeface="Arial" panose="020B0604020202020204" pitchFamily="34" charset="0"/>
              </a:rPr>
              <a:t> </a:t>
            </a:r>
            <a:r>
              <a:rPr lang="pt-BR" altLang="pt-BR" sz="2400" b="1" u="sng" dirty="0">
                <a:solidFill>
                  <a:srgbClr val="6600CC"/>
                </a:solidFill>
                <a:latin typeface="Arial" panose="020B0604020202020204" pitchFamily="34" charset="0"/>
                <a:cs typeface="Arial" panose="020B0604020202020204" pitchFamily="34" charset="0"/>
              </a:rPr>
              <a:t>AONDE</a:t>
            </a:r>
            <a:r>
              <a:rPr lang="pt-BR" altLang="pt-BR" sz="2400" dirty="0">
                <a:latin typeface="Arial" panose="020B0604020202020204" pitchFamily="34" charset="0"/>
                <a:cs typeface="Arial" panose="020B0604020202020204" pitchFamily="34" charset="0"/>
              </a:rPr>
              <a:t> / </a:t>
            </a:r>
            <a:r>
              <a:rPr lang="pt-BR" altLang="pt-BR" sz="2400" b="1" u="sng" dirty="0">
                <a:solidFill>
                  <a:srgbClr val="009900"/>
                </a:solidFill>
                <a:latin typeface="Arial" panose="020B0604020202020204" pitchFamily="34" charset="0"/>
                <a:cs typeface="Arial" panose="020B0604020202020204" pitchFamily="34" charset="0"/>
              </a:rPr>
              <a:t>ONDE</a:t>
            </a:r>
            <a:endParaRPr lang="pt-BR" altLang="pt-BR" sz="2400" b="1" u="sng" dirty="0">
              <a:solidFill>
                <a:srgbClr val="009900"/>
              </a:solidFill>
              <a:latin typeface="Arial" panose="020B0604020202020204" pitchFamily="34" charset="0"/>
              <a:cs typeface="Arial" panose="020B0604020202020204" pitchFamily="34" charset="0"/>
            </a:endParaRPr>
          </a:p>
        </p:txBody>
      </p:sp>
      <p:sp>
        <p:nvSpPr>
          <p:cNvPr id="11" name="Text Box 6"/>
          <p:cNvSpPr txBox="1">
            <a:spLocks noChangeArrowheads="1"/>
          </p:cNvSpPr>
          <p:nvPr/>
        </p:nvSpPr>
        <p:spPr bwMode="auto">
          <a:xfrm>
            <a:off x="7248939" y="1947316"/>
            <a:ext cx="4918646" cy="1200329"/>
          </a:xfrm>
          <a:prstGeom prst="rect">
            <a:avLst/>
          </a:prstGeom>
          <a:solidFill>
            <a:schemeClr val="accent4">
              <a:lumMod val="20000"/>
              <a:lumOff val="80000"/>
            </a:schemeClr>
          </a:solidFill>
          <a:ln>
            <a:noFill/>
          </a:ln>
          <a:effectLst/>
        </p:spPr>
        <p:txBody>
          <a:bodyPr wrap="square">
            <a:spAutoFit/>
          </a:bodyPr>
          <a:lstStyle/>
          <a:p>
            <a:pPr algn="just"/>
            <a:r>
              <a:rPr lang="pt-BR" altLang="pt-BR" sz="2400" dirty="0">
                <a:latin typeface="Arial" panose="020B0604020202020204" pitchFamily="34" charset="0"/>
                <a:cs typeface="Arial" panose="020B0604020202020204" pitchFamily="34" charset="0"/>
              </a:rPr>
              <a:t>Usa-se </a:t>
            </a:r>
            <a:r>
              <a:rPr lang="pt-BR" altLang="pt-BR" sz="2400" b="1" u="sng" dirty="0">
                <a:solidFill>
                  <a:srgbClr val="6600CC"/>
                </a:solidFill>
                <a:latin typeface="Arial" panose="020B0604020202020204" pitchFamily="34" charset="0"/>
                <a:cs typeface="Arial" panose="020B0604020202020204" pitchFamily="34" charset="0"/>
              </a:rPr>
              <a:t>aonde</a:t>
            </a:r>
            <a:r>
              <a:rPr lang="pt-BR" altLang="pt-BR" sz="2400" dirty="0">
                <a:latin typeface="Arial" panose="020B0604020202020204" pitchFamily="34" charset="0"/>
                <a:cs typeface="Arial" panose="020B0604020202020204" pitchFamily="34" charset="0"/>
              </a:rPr>
              <a:t> com verbos dinâmicos, isto é que dão ideia de movimento, equivale a “para onde”</a:t>
            </a:r>
            <a:endParaRPr lang="pt-BR" altLang="pt-BR" sz="2400" dirty="0">
              <a:latin typeface="Arial" panose="020B0604020202020204" pitchFamily="34" charset="0"/>
              <a:cs typeface="Arial" panose="020B0604020202020204" pitchFamily="34" charset="0"/>
            </a:endParaRPr>
          </a:p>
        </p:txBody>
      </p:sp>
      <p:sp>
        <p:nvSpPr>
          <p:cNvPr id="12" name="Text Box 7"/>
          <p:cNvSpPr txBox="1">
            <a:spLocks noChangeArrowheads="1"/>
          </p:cNvSpPr>
          <p:nvPr/>
        </p:nvSpPr>
        <p:spPr bwMode="auto">
          <a:xfrm>
            <a:off x="7248938" y="4199792"/>
            <a:ext cx="4943061" cy="830997"/>
          </a:xfrm>
          <a:prstGeom prst="rect">
            <a:avLst/>
          </a:prstGeom>
          <a:solidFill>
            <a:schemeClr val="tx2">
              <a:lumMod val="40000"/>
              <a:lumOff val="60000"/>
            </a:schemeClr>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rPr>
              <a:t>Ex.: </a:t>
            </a:r>
            <a:r>
              <a:rPr lang="pt-BR" altLang="pt-BR" sz="2400" b="1" u="sng" dirty="0">
                <a:solidFill>
                  <a:srgbClr val="6600CC"/>
                </a:solidFill>
                <a:latin typeface="Arial" panose="020B0604020202020204" pitchFamily="34" charset="0"/>
                <a:cs typeface="Arial" panose="020B0604020202020204" pitchFamily="34" charset="0"/>
              </a:rPr>
              <a:t>Aonde</a:t>
            </a:r>
            <a:r>
              <a:rPr lang="pt-BR" altLang="pt-BR" sz="2400" dirty="0">
                <a:latin typeface="Arial" panose="020B0604020202020204" pitchFamily="34" charset="0"/>
                <a:cs typeface="Arial" panose="020B0604020202020204" pitchFamily="34" charset="0"/>
              </a:rPr>
              <a:t> ele vai assim tão cedo?</a:t>
            </a:r>
            <a:endParaRPr lang="pt-BR" altLang="pt-BR" sz="2400" dirty="0">
              <a:latin typeface="Arial" panose="020B0604020202020204" pitchFamily="34" charset="0"/>
              <a:cs typeface="Arial" panose="020B0604020202020204" pitchFamily="34" charset="0"/>
            </a:endParaRPr>
          </a:p>
        </p:txBody>
      </p:sp>
      <p:pic>
        <p:nvPicPr>
          <p:cNvPr id="1028" name="Picture 4" descr="Google Maps Icon Png #93980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76" y="1858155"/>
            <a:ext cx="1879129" cy="2204845"/>
          </a:xfrm>
          <a:prstGeom prst="rect">
            <a:avLst/>
          </a:prstGeom>
          <a:noFill/>
          <a:extLst>
            <a:ext uri="{909E8E84-426E-40DD-AFC4-6F175D3DCCD1}">
              <a14:hiddenFill xmlns:a14="http://schemas.microsoft.com/office/drawing/2010/main">
                <a:solidFill>
                  <a:srgbClr val="FFFFFF"/>
                </a:solidFill>
              </a14:hiddenFill>
            </a:ext>
          </a:extLst>
        </p:spPr>
      </p:pic>
      <p:sp>
        <p:nvSpPr>
          <p:cNvPr id="15" name="CaixaDeTexto 14"/>
          <p:cNvSpPr txBox="1"/>
          <p:nvPr/>
        </p:nvSpPr>
        <p:spPr>
          <a:xfrm>
            <a:off x="0" y="4306117"/>
            <a:ext cx="4200939" cy="1200329"/>
          </a:xfrm>
          <a:prstGeom prst="rect">
            <a:avLst/>
          </a:prstGeom>
          <a:solidFill>
            <a:schemeClr val="accent6">
              <a:lumMod val="40000"/>
              <a:lumOff val="60000"/>
            </a:schemeClr>
          </a:solidFill>
        </p:spPr>
        <p:txBody>
          <a:bodyPr wrap="square">
            <a:spAutoFit/>
          </a:bodyPr>
          <a:lstStyle/>
          <a:p>
            <a:pPr algn="just"/>
            <a:r>
              <a:rPr lang="pt-BR" altLang="pt-BR" sz="2400" dirty="0">
                <a:latin typeface="Arial" panose="020B0604020202020204" pitchFamily="34" charset="0"/>
                <a:cs typeface="Arial" panose="020B0604020202020204" pitchFamily="34" charset="0"/>
              </a:rPr>
              <a:t>usa-se </a:t>
            </a:r>
            <a:r>
              <a:rPr lang="pt-BR" altLang="pt-BR" sz="2400" b="1" u="sng" dirty="0">
                <a:solidFill>
                  <a:srgbClr val="009900"/>
                </a:solidFill>
                <a:latin typeface="Arial" panose="020B0604020202020204" pitchFamily="34" charset="0"/>
                <a:cs typeface="Arial" panose="020B0604020202020204" pitchFamily="34" charset="0"/>
              </a:rPr>
              <a:t>onde</a:t>
            </a:r>
            <a:r>
              <a:rPr lang="pt-BR" altLang="pt-BR" sz="2400" dirty="0">
                <a:latin typeface="Arial" panose="020B0604020202020204" pitchFamily="34" charset="0"/>
                <a:cs typeface="Arial" panose="020B0604020202020204" pitchFamily="34" charset="0"/>
              </a:rPr>
              <a:t>, com verbos que não expressam a ideia de movimento.</a:t>
            </a:r>
            <a:endParaRPr lang="pt-BR" sz="2400" dirty="0"/>
          </a:p>
        </p:txBody>
      </p:sp>
      <p:sp>
        <p:nvSpPr>
          <p:cNvPr id="17" name="CaixaDeTexto 16"/>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754715"/>
            <a:ext cx="8607407" cy="54256"/>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379492" y="1111906"/>
            <a:ext cx="8607407" cy="4893647"/>
          </a:xfrm>
          <a:prstGeom prst="rect">
            <a:avLst/>
          </a:prstGeom>
          <a:noFill/>
        </p:spPr>
        <p:txBody>
          <a:bodyPr wrap="square">
            <a:spAutoFit/>
          </a:bodyPr>
          <a:lstStyle/>
          <a:p>
            <a:pPr algn="just"/>
            <a:r>
              <a:rPr lang="pt-BR" sz="2400" b="0" i="0" dirty="0">
                <a:solidFill>
                  <a:srgbClr val="000000"/>
                </a:solidFill>
                <a:effectLst/>
                <a:latin typeface="Arial" panose="020B0604020202020204" pitchFamily="34" charset="0"/>
                <a:cs typeface="Arial" panose="020B0604020202020204" pitchFamily="34" charset="0"/>
              </a:rPr>
              <a:t>Assinale a sequência que complete corretamente as sentenças:</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Os turistas foram ao Cristo Redentor, </a:t>
            </a:r>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puderam observar a bela paisagem da cidade.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você vai depois do expediente?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Nas metrópoles brasileiras, </a:t>
            </a:r>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o trânsito é congestionado, um simples trajeto pode demorar horas.</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Ele conquistou um lugar na empresa </a:t>
            </a:r>
            <a:r>
              <a:rPr lang="pt-BR" sz="2400" b="0" i="0" dirty="0">
                <a:solidFill>
                  <a:srgbClr val="FF0000"/>
                </a:solidFill>
                <a:effectLst/>
                <a:latin typeface="Arial" panose="020B0604020202020204" pitchFamily="34" charset="0"/>
                <a:cs typeface="Arial" panose="020B0604020202020204" pitchFamily="34" charset="0"/>
              </a:rPr>
              <a:t>________</a:t>
            </a:r>
            <a:r>
              <a:rPr lang="pt-BR" sz="2400" b="0" i="0" dirty="0">
                <a:solidFill>
                  <a:srgbClr val="000000"/>
                </a:solidFill>
                <a:effectLst/>
                <a:latin typeface="Arial" panose="020B0604020202020204" pitchFamily="34" charset="0"/>
                <a:cs typeface="Arial" panose="020B0604020202020204" pitchFamily="34" charset="0"/>
              </a:rPr>
              <a:t> ninguém mais chegou.</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a) aonde, aonde, onde e aonde.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b) onde, aonde, onde e aonde.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c) aonde, onde, aonde e onde.</a:t>
            </a:r>
            <a:endParaRPr lang="pt-BR" sz="2400" b="0" i="0" dirty="0">
              <a:solidFill>
                <a:srgbClr val="000000"/>
              </a:solidFill>
              <a:effectLst/>
              <a:latin typeface="Arial" panose="020B0604020202020204" pitchFamily="34" charset="0"/>
              <a:cs typeface="Arial" panose="020B0604020202020204" pitchFamily="34" charset="0"/>
            </a:endParaRPr>
          </a:p>
          <a:p>
            <a:pPr algn="just"/>
            <a:r>
              <a:rPr lang="pt-BR" sz="2400" b="0" i="0" dirty="0">
                <a:solidFill>
                  <a:srgbClr val="000000"/>
                </a:solidFill>
                <a:effectLst/>
                <a:latin typeface="Arial" panose="020B0604020202020204" pitchFamily="34" charset="0"/>
                <a:cs typeface="Arial" panose="020B0604020202020204" pitchFamily="34" charset="0"/>
              </a:rPr>
              <a:t>d) onde, onde, onde e aonde.</a:t>
            </a:r>
            <a:endParaRPr lang="pt-BR" sz="2400" b="0" i="0" dirty="0">
              <a:solidFill>
                <a:srgbClr val="000000"/>
              </a:solidFill>
              <a:effectLst/>
              <a:latin typeface="Arial" panose="020B0604020202020204" pitchFamily="34" charset="0"/>
              <a:cs typeface="Arial" panose="020B0604020202020204" pitchFamily="34" charset="0"/>
            </a:endParaRPr>
          </a:p>
        </p:txBody>
      </p:sp>
      <p:sp>
        <p:nvSpPr>
          <p:cNvPr id="7" name="CaixaDeTexto 6"/>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8" name="Picture 2" descr="Gif de persona 3 » GIF Downloa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25157" y="794593"/>
            <a:ext cx="3244451" cy="5256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74984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14" name="CaixaDeTexto 13"/>
          <p:cNvSpPr txBox="1"/>
          <p:nvPr/>
        </p:nvSpPr>
        <p:spPr>
          <a:xfrm>
            <a:off x="2968876" y="2352231"/>
            <a:ext cx="4115118" cy="400110"/>
          </a:xfrm>
          <a:prstGeom prst="rect">
            <a:avLst/>
          </a:prstGeom>
          <a:noFill/>
        </p:spPr>
        <p:txBody>
          <a:bodyPr wrap="square">
            <a:spAutoFit/>
          </a:bodyPr>
          <a:lstStyle/>
          <a:p>
            <a:pPr algn="just" fontAlgn="base"/>
            <a:r>
              <a:rPr lang="pt-BR" sz="2000" b="1" i="0" dirty="0">
                <a:solidFill>
                  <a:schemeClr val="bg1"/>
                </a:solidFill>
                <a:effectLst/>
                <a:latin typeface="Arial" panose="020B0604020202020204" pitchFamily="34" charset="0"/>
                <a:cs typeface="Arial" panose="020B0604020202020204" pitchFamily="34" charset="0"/>
              </a:rPr>
              <a:t>Mário, o moço, que traz o pão</a:t>
            </a:r>
            <a:endParaRPr lang="pt-BR" sz="2000" b="1" i="0" dirty="0">
              <a:solidFill>
                <a:schemeClr val="bg1"/>
              </a:solidFill>
              <a:effectLst/>
              <a:latin typeface="Arial" panose="020B0604020202020204" pitchFamily="34" charset="0"/>
              <a:cs typeface="Arial" panose="020B0604020202020204" pitchFamily="34" charset="0"/>
            </a:endParaRPr>
          </a:p>
        </p:txBody>
      </p:sp>
      <p:sp>
        <p:nvSpPr>
          <p:cNvPr id="18" name="CaixaDeTexto 17"/>
          <p:cNvSpPr txBox="1"/>
          <p:nvPr/>
        </p:nvSpPr>
        <p:spPr>
          <a:xfrm>
            <a:off x="3619436" y="3586687"/>
            <a:ext cx="3845892" cy="707886"/>
          </a:xfrm>
          <a:prstGeom prst="rect">
            <a:avLst/>
          </a:prstGeom>
          <a:noFill/>
        </p:spPr>
        <p:txBody>
          <a:bodyPr wrap="square">
            <a:spAutoFit/>
          </a:bodyPr>
          <a:lstStyle/>
          <a:p>
            <a:pPr algn="just" fontAlgn="base"/>
            <a:r>
              <a:rPr lang="pt-BR" sz="2000" b="0" i="0" dirty="0">
                <a:solidFill>
                  <a:schemeClr val="bg1"/>
                </a:solidFill>
                <a:effectLst/>
                <a:latin typeface="Arial" panose="020B0604020202020204" pitchFamily="34" charset="0"/>
                <a:cs typeface="Arial" panose="020B0604020202020204" pitchFamily="34" charset="0"/>
              </a:rPr>
              <a:t>Eu e você, </a:t>
            </a:r>
            <a:r>
              <a:rPr lang="pt-BR" sz="2000" b="1" i="0" dirty="0">
                <a:solidFill>
                  <a:schemeClr val="bg1"/>
                </a:solidFill>
                <a:effectLst/>
                <a:latin typeface="Arial" panose="020B0604020202020204" pitchFamily="34" charset="0"/>
                <a:cs typeface="Arial" panose="020B0604020202020204" pitchFamily="34" charset="0"/>
              </a:rPr>
              <a:t>que somos amigos</a:t>
            </a:r>
            <a:r>
              <a:rPr lang="pt-BR" sz="2000" b="0" i="0" dirty="0">
                <a:solidFill>
                  <a:schemeClr val="bg1"/>
                </a:solidFill>
                <a:effectLst/>
                <a:latin typeface="Arial" panose="020B0604020202020204" pitchFamily="34" charset="0"/>
                <a:cs typeface="Arial" panose="020B0604020202020204" pitchFamily="34" charset="0"/>
              </a:rPr>
              <a:t>, não devemos brigar.</a:t>
            </a:r>
            <a:endParaRPr lang="pt-BR" sz="2000" b="0" i="0" dirty="0">
              <a:solidFill>
                <a:schemeClr val="bg1"/>
              </a:solidFill>
              <a:effectLst/>
              <a:latin typeface="Arial" panose="020B0604020202020204" pitchFamily="34" charset="0"/>
              <a:cs typeface="Arial" panose="020B0604020202020204" pitchFamily="34" charset="0"/>
            </a:endParaRPr>
          </a:p>
        </p:txBody>
      </p:sp>
      <p:sp>
        <p:nvSpPr>
          <p:cNvPr id="8" name="Text Box 13"/>
          <p:cNvSpPr txBox="1">
            <a:spLocks noChangeArrowheads="1"/>
          </p:cNvSpPr>
          <p:nvPr/>
        </p:nvSpPr>
        <p:spPr bwMode="auto">
          <a:xfrm>
            <a:off x="0" y="843073"/>
            <a:ext cx="2603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400" b="1" u="sng" dirty="0">
                <a:solidFill>
                  <a:srgbClr val="6600CC"/>
                </a:solidFill>
              </a:rPr>
              <a:t>MAS</a:t>
            </a:r>
            <a:r>
              <a:rPr lang="pt-BR" altLang="pt-BR" sz="2400" dirty="0"/>
              <a:t> / </a:t>
            </a:r>
            <a:r>
              <a:rPr lang="pt-BR" altLang="pt-BR" sz="2400" b="1" u="sng" dirty="0">
                <a:solidFill>
                  <a:srgbClr val="FF0000"/>
                </a:solidFill>
              </a:rPr>
              <a:t>MAIS</a:t>
            </a:r>
            <a:endParaRPr lang="pt-BR" altLang="pt-BR" sz="2400" b="1" u="sng" dirty="0">
              <a:solidFill>
                <a:srgbClr val="FF0000"/>
              </a:solidFill>
            </a:endParaRPr>
          </a:p>
        </p:txBody>
      </p:sp>
      <p:sp>
        <p:nvSpPr>
          <p:cNvPr id="9" name="Text Box 14"/>
          <p:cNvSpPr txBox="1">
            <a:spLocks noChangeArrowheads="1"/>
          </p:cNvSpPr>
          <p:nvPr/>
        </p:nvSpPr>
        <p:spPr bwMode="auto">
          <a:xfrm>
            <a:off x="-1" y="1399720"/>
            <a:ext cx="7465329" cy="769441"/>
          </a:xfrm>
          <a:prstGeom prst="rect">
            <a:avLst/>
          </a:prstGeom>
          <a:solidFill>
            <a:schemeClr val="tx2">
              <a:lumMod val="20000"/>
              <a:lumOff val="80000"/>
            </a:schemeClr>
          </a:solidFill>
          <a:ln>
            <a:noFill/>
          </a:ln>
          <a:effectLst/>
        </p:spPr>
        <p:txBody>
          <a:bodyPr wrap="square">
            <a:spAutoFit/>
          </a:bodyPr>
          <a:lstStyle/>
          <a:p>
            <a:pPr algn="just"/>
            <a:r>
              <a:rPr lang="pt-BR" altLang="pt-BR" sz="2200" b="1" u="sng" dirty="0">
                <a:solidFill>
                  <a:srgbClr val="0033CC"/>
                </a:solidFill>
              </a:rPr>
              <a:t>Mas</a:t>
            </a:r>
            <a:r>
              <a:rPr lang="pt-BR" altLang="pt-BR" sz="2200" dirty="0"/>
              <a:t> é uma conjunção coordenativa adversativa (expressa uma ideai contrária, oposta). </a:t>
            </a:r>
            <a:r>
              <a:rPr lang="pt-BR" altLang="pt-BR" sz="2200" dirty="0" err="1"/>
              <a:t>Ex</a:t>
            </a:r>
            <a:r>
              <a:rPr lang="pt-BR" altLang="pt-BR" sz="2200" dirty="0"/>
              <a:t>: Ele pretendia apoiá-la, </a:t>
            </a:r>
            <a:r>
              <a:rPr lang="pt-BR" altLang="pt-BR" sz="2200" b="1" u="sng" dirty="0">
                <a:solidFill>
                  <a:srgbClr val="FF0000"/>
                </a:solidFill>
              </a:rPr>
              <a:t>mas</a:t>
            </a:r>
            <a:r>
              <a:rPr lang="pt-BR" altLang="pt-BR" sz="2200" dirty="0"/>
              <a:t> desistiu.</a:t>
            </a:r>
            <a:endParaRPr lang="pt-BR" altLang="pt-BR" sz="2200" dirty="0"/>
          </a:p>
        </p:txBody>
      </p:sp>
      <p:sp>
        <p:nvSpPr>
          <p:cNvPr id="11" name="Text Box 16"/>
          <p:cNvSpPr txBox="1">
            <a:spLocks noChangeArrowheads="1"/>
          </p:cNvSpPr>
          <p:nvPr/>
        </p:nvSpPr>
        <p:spPr bwMode="auto">
          <a:xfrm>
            <a:off x="7465327" y="2526453"/>
            <a:ext cx="4726673" cy="769441"/>
          </a:xfrm>
          <a:prstGeom prst="rect">
            <a:avLst/>
          </a:prstGeom>
          <a:solidFill>
            <a:schemeClr val="accent5">
              <a:lumMod val="40000"/>
              <a:lumOff val="60000"/>
            </a:schemeClr>
          </a:solidFill>
          <a:ln>
            <a:noFill/>
          </a:ln>
          <a:effectLst/>
        </p:spPr>
        <p:txBody>
          <a:bodyPr wrap="square">
            <a:spAutoFit/>
          </a:bodyPr>
          <a:lstStyle/>
          <a:p>
            <a:pPr algn="just"/>
            <a:r>
              <a:rPr lang="pt-BR" altLang="pt-BR" sz="2200" b="1" u="sng" dirty="0">
                <a:latin typeface="Arial" panose="020B0604020202020204" pitchFamily="34" charset="0"/>
                <a:cs typeface="Arial" panose="020B0604020202020204" pitchFamily="34" charset="0"/>
              </a:rPr>
              <a:t>Mais</a:t>
            </a:r>
            <a:r>
              <a:rPr lang="pt-BR" altLang="pt-BR" sz="2200" dirty="0">
                <a:latin typeface="Arial" panose="020B0604020202020204" pitchFamily="34" charset="0"/>
                <a:cs typeface="Arial" panose="020B0604020202020204" pitchFamily="34" charset="0"/>
              </a:rPr>
              <a:t> indica quantidade, é o contrário de </a:t>
            </a:r>
            <a:r>
              <a:rPr lang="pt-BR" altLang="pt-BR" sz="2200" b="1" i="1" dirty="0">
                <a:latin typeface="Arial" panose="020B0604020202020204" pitchFamily="34" charset="0"/>
                <a:cs typeface="Arial" panose="020B0604020202020204" pitchFamily="34" charset="0"/>
              </a:rPr>
              <a:t>menos</a:t>
            </a:r>
            <a:r>
              <a:rPr lang="pt-BR" altLang="pt-BR" sz="2200" i="1" dirty="0">
                <a:latin typeface="Arial" panose="020B0604020202020204" pitchFamily="34" charset="0"/>
                <a:cs typeface="Arial" panose="020B0604020202020204" pitchFamily="34" charset="0"/>
              </a:rPr>
              <a:t>.</a:t>
            </a:r>
            <a:endParaRPr lang="pt-BR" altLang="pt-BR" sz="2200" dirty="0">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6537052" y="5343452"/>
            <a:ext cx="5658677" cy="461665"/>
          </a:xfrm>
          <a:prstGeom prst="rect">
            <a:avLst/>
          </a:prstGeom>
          <a:solidFill>
            <a:schemeClr val="accent5">
              <a:lumMod val="40000"/>
              <a:lumOff val="60000"/>
            </a:schemeClr>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rPr>
              <a:t>Ex.: Converse menos e trabalhe </a:t>
            </a:r>
            <a:r>
              <a:rPr lang="pt-BR" altLang="pt-BR" sz="2400" b="1" u="sng" dirty="0">
                <a:latin typeface="Arial" panose="020B0604020202020204" pitchFamily="34" charset="0"/>
                <a:cs typeface="Arial" panose="020B0604020202020204" pitchFamily="34" charset="0"/>
              </a:rPr>
              <a:t>mais</a:t>
            </a:r>
            <a:r>
              <a:rPr lang="pt-BR" altLang="pt-BR" sz="2400" dirty="0">
                <a:latin typeface="Arial" panose="020B0604020202020204" pitchFamily="34" charset="0"/>
                <a:cs typeface="Arial" panose="020B0604020202020204" pitchFamily="34" charset="0"/>
              </a:rPr>
              <a:t>.</a:t>
            </a:r>
            <a:endParaRPr lang="pt-BR" altLang="pt-BR" sz="2400" dirty="0">
              <a:latin typeface="Arial" panose="020B0604020202020204" pitchFamily="34" charset="0"/>
              <a:cs typeface="Arial" panose="020B0604020202020204" pitchFamily="34" charset="0"/>
            </a:endParaRPr>
          </a:p>
        </p:txBody>
      </p:sp>
      <p:pic>
        <p:nvPicPr>
          <p:cNvPr id="5122" name="Picture 2" descr="Você escuta ou só espera sua vez de falar? - Devian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889" y="2752341"/>
            <a:ext cx="4951149" cy="3299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NGs transparentes de quantid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967" y="3566717"/>
            <a:ext cx="1670485" cy="1670485"/>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pic>
        <p:nvPicPr>
          <p:cNvPr id="10242" name="Picture 2" descr="A - Fundamentos de Comunicação Verbal e Não Verbal - eteeveG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79" y="1238529"/>
            <a:ext cx="5858496" cy="438094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6471259" y="2258195"/>
            <a:ext cx="5193549" cy="2554545"/>
          </a:xfrm>
          <a:prstGeom prst="rect">
            <a:avLst/>
          </a:prstGeom>
          <a:noFill/>
        </p:spPr>
        <p:txBody>
          <a:bodyPr wrap="square">
            <a:spAutoFit/>
          </a:bodyPr>
          <a:lstStyle/>
          <a:p>
            <a:pPr algn="just"/>
            <a:r>
              <a:rPr lang="pt-BR" sz="2000" b="1" i="0" dirty="0">
                <a:solidFill>
                  <a:srgbClr val="000099"/>
                </a:solidFill>
                <a:effectLst/>
                <a:latin typeface="Arial" panose="020B0604020202020204" pitchFamily="34" charset="0"/>
                <a:cs typeface="Arial" panose="020B0604020202020204" pitchFamily="34" charset="0"/>
              </a:rPr>
              <a:t>O objetivo de qualquer ato comunicativo está vinculado à intenção de quem o envia</a:t>
            </a:r>
            <a:r>
              <a:rPr lang="pt-BR" sz="2000" b="0" i="0" dirty="0">
                <a:solidFill>
                  <a:srgbClr val="000000"/>
                </a:solidFill>
                <a:effectLst/>
                <a:latin typeface="Arial" panose="020B0604020202020204" pitchFamily="34" charset="0"/>
                <a:cs typeface="Arial" panose="020B0604020202020204" pitchFamily="34" charset="0"/>
              </a:rPr>
              <a:t>, no caso, o emissor. Dessa forma, de acordo com a natureza do discurso presente na relação emissor X interlocutor, a </a:t>
            </a:r>
            <a:r>
              <a:rPr lang="pt-BR" sz="2000" b="1" i="0" dirty="0">
                <a:solidFill>
                  <a:srgbClr val="000099"/>
                </a:solidFill>
                <a:effectLst/>
                <a:latin typeface="Arial" panose="020B0604020202020204" pitchFamily="34" charset="0"/>
                <a:cs typeface="Arial" panose="020B0604020202020204" pitchFamily="34" charset="0"/>
              </a:rPr>
              <a:t>linguagem assume diferentes funções</a:t>
            </a:r>
            <a:r>
              <a:rPr lang="pt-BR" sz="2000" b="0" i="0" dirty="0">
                <a:solidFill>
                  <a:srgbClr val="000000"/>
                </a:solidFill>
                <a:effectLst/>
                <a:latin typeface="Arial" panose="020B0604020202020204" pitchFamily="34" charset="0"/>
                <a:cs typeface="Arial" panose="020B0604020202020204" pitchFamily="34" charset="0"/>
              </a:rPr>
              <a:t>, todas elas portando-se de características específicas, conforme analisaremos adiante</a:t>
            </a:r>
            <a:endParaRPr lang="pt-BR" sz="2000" dirty="0">
              <a:latin typeface="Arial" panose="020B0604020202020204" pitchFamily="34" charset="0"/>
              <a:cs typeface="Arial" panose="020B0604020202020204" pitchFamily="34" charset="0"/>
            </a:endParaRPr>
          </a:p>
        </p:txBody>
      </p:sp>
      <p:sp>
        <p:nvSpPr>
          <p:cNvPr id="8" name="직사각형 3"/>
          <p:cNvSpPr/>
          <p:nvPr/>
        </p:nvSpPr>
        <p:spPr>
          <a:xfrm>
            <a:off x="451287" y="140244"/>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FUNÇÕES E USO DA LINGUAGEM</a:t>
            </a:r>
            <a:endParaRPr lang="pt-BR" altLang="ko-KR" sz="3000" b="1" dirty="0">
              <a:solidFill>
                <a:srgbClr val="002060"/>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0" y="764602"/>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11" name="Text Box 7"/>
          <p:cNvSpPr txBox="1">
            <a:spLocks noChangeArrowheads="1"/>
          </p:cNvSpPr>
          <p:nvPr/>
        </p:nvSpPr>
        <p:spPr bwMode="auto">
          <a:xfrm>
            <a:off x="19212" y="1027755"/>
            <a:ext cx="5754953" cy="430887"/>
          </a:xfrm>
          <a:prstGeom prst="rect">
            <a:avLst/>
          </a:prstGeom>
          <a:solidFill>
            <a:schemeClr val="accent6">
              <a:lumMod val="40000"/>
              <a:lumOff val="60000"/>
            </a:schemeClr>
          </a:solidFill>
          <a:ln>
            <a:noFill/>
          </a:ln>
          <a:effectLst/>
        </p:spPr>
        <p:txBody>
          <a:bodyPr wrap="square">
            <a:spAutoFit/>
          </a:bodyPr>
          <a:lstStyle/>
          <a:p>
            <a:pPr algn="just"/>
            <a:r>
              <a:rPr lang="pt-BR" altLang="pt-B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PALAVRA </a:t>
            </a:r>
            <a:r>
              <a:rPr lang="pt-BR" altLang="pt-B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t>
            </a:r>
            <a:r>
              <a:rPr lang="pt-BR" altLang="pt-B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CLASSIFICA-SE COMO:</a:t>
            </a:r>
            <a:endParaRPr lang="pt-BR" altLang="pt-B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 Box 8"/>
          <p:cNvSpPr txBox="1">
            <a:spLocks noChangeArrowheads="1"/>
          </p:cNvSpPr>
          <p:nvPr/>
        </p:nvSpPr>
        <p:spPr bwMode="auto">
          <a:xfrm>
            <a:off x="5728203" y="2112079"/>
            <a:ext cx="6463797" cy="830997"/>
          </a:xfrm>
          <a:prstGeom prst="rect">
            <a:avLst/>
          </a:prstGeom>
          <a:solidFill>
            <a:schemeClr val="accent4">
              <a:lumMod val="20000"/>
              <a:lumOff val="80000"/>
            </a:schemeClr>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sym typeface="Wingdings" panose="05000000000000000000" pitchFamily="2" charset="2"/>
              </a:rPr>
              <a:t></a:t>
            </a:r>
            <a:r>
              <a:rPr lang="pt-BR" altLang="pt-BR" sz="2400" b="1" dirty="0">
                <a:solidFill>
                  <a:srgbClr val="993300"/>
                </a:solidFill>
                <a:latin typeface="Arial" panose="020B0604020202020204" pitchFamily="34" charset="0"/>
                <a:cs typeface="Arial" panose="020B0604020202020204" pitchFamily="34" charset="0"/>
                <a:sym typeface="Wingdings" panose="05000000000000000000" pitchFamily="2" charset="2"/>
              </a:rPr>
              <a:t>advérbio de modo</a:t>
            </a:r>
            <a:r>
              <a:rPr lang="pt-BR" altLang="pt-BR" sz="2400" dirty="0">
                <a:latin typeface="Arial" panose="020B0604020202020204" pitchFamily="34" charset="0"/>
                <a:cs typeface="Arial" panose="020B0604020202020204" pitchFamily="34" charset="0"/>
                <a:sym typeface="Wingdings" panose="05000000000000000000" pitchFamily="2" charset="2"/>
              </a:rPr>
              <a:t> – contrário de </a:t>
            </a:r>
            <a:r>
              <a:rPr lang="pt-BR" altLang="pt-BR" sz="2400" b="1" u="sng" dirty="0">
                <a:latin typeface="Arial" panose="020B0604020202020204" pitchFamily="34" charset="0"/>
                <a:cs typeface="Arial" panose="020B0604020202020204" pitchFamily="34" charset="0"/>
                <a:sym typeface="Wingdings" panose="05000000000000000000" pitchFamily="2" charset="2"/>
              </a:rPr>
              <a:t>bem</a:t>
            </a:r>
            <a:r>
              <a:rPr lang="pt-BR" altLang="pt-BR" sz="2400" dirty="0">
                <a:latin typeface="Arial" panose="020B0604020202020204" pitchFamily="34" charset="0"/>
                <a:cs typeface="Arial" panose="020B0604020202020204" pitchFamily="34" charset="0"/>
                <a:sym typeface="Wingdings" panose="05000000000000000000" pitchFamily="2" charset="2"/>
              </a:rPr>
              <a:t>, equivale a “incorretamente”.</a:t>
            </a:r>
            <a:endParaRPr lang="pt-BR" altLang="pt-BR" sz="2400" dirty="0">
              <a:latin typeface="Arial" panose="020B0604020202020204" pitchFamily="34" charset="0"/>
              <a:cs typeface="Arial" panose="020B0604020202020204" pitchFamily="34" charset="0"/>
              <a:sym typeface="Wingdings" panose="05000000000000000000" pitchFamily="2" charset="2"/>
            </a:endParaRPr>
          </a:p>
        </p:txBody>
      </p:sp>
      <p:sp>
        <p:nvSpPr>
          <p:cNvPr id="13" name="Text Box 9"/>
          <p:cNvSpPr txBox="1">
            <a:spLocks noChangeArrowheads="1"/>
          </p:cNvSpPr>
          <p:nvPr/>
        </p:nvSpPr>
        <p:spPr bwMode="auto">
          <a:xfrm>
            <a:off x="19212" y="3819063"/>
            <a:ext cx="5754953" cy="461665"/>
          </a:xfrm>
          <a:prstGeom prst="rect">
            <a:avLst/>
          </a:prstGeom>
          <a:solidFill>
            <a:srgbClr val="92D050"/>
          </a:solidFill>
          <a:ln>
            <a:noFill/>
          </a:ln>
          <a:effectLst/>
        </p:spPr>
        <p:txBody>
          <a:bodyPr wrap="square">
            <a:spAutoFit/>
          </a:bodyPr>
          <a:lstStyle/>
          <a:p>
            <a:r>
              <a:rPr lang="pt-BR" altLang="pt-BR" sz="2400" dirty="0">
                <a:latin typeface="Arial" panose="020B0604020202020204" pitchFamily="34" charset="0"/>
                <a:cs typeface="Arial" panose="020B0604020202020204" pitchFamily="34" charset="0"/>
              </a:rPr>
              <a:t>   Ex.: O contrato estava </a:t>
            </a:r>
            <a:r>
              <a:rPr lang="pt-BR" altLang="pt-BR" sz="2400" b="1" u="sng" dirty="0">
                <a:latin typeface="Arial" panose="020B0604020202020204" pitchFamily="34" charset="0"/>
                <a:cs typeface="Arial" panose="020B0604020202020204" pitchFamily="34" charset="0"/>
              </a:rPr>
              <a:t>mal</a:t>
            </a:r>
            <a:r>
              <a:rPr lang="pt-BR" altLang="pt-BR" sz="2400" dirty="0">
                <a:latin typeface="Arial" panose="020B0604020202020204" pitchFamily="34" charset="0"/>
                <a:cs typeface="Arial" panose="020B0604020202020204" pitchFamily="34" charset="0"/>
              </a:rPr>
              <a:t> redigido.</a:t>
            </a:r>
            <a:endParaRPr lang="pt-BR" altLang="pt-BR" sz="2400" dirty="0">
              <a:latin typeface="Arial" panose="020B0604020202020204" pitchFamily="34" charset="0"/>
              <a:cs typeface="Arial" panose="020B0604020202020204" pitchFamily="34" charset="0"/>
            </a:endParaRPr>
          </a:p>
        </p:txBody>
      </p:sp>
      <p:sp>
        <p:nvSpPr>
          <p:cNvPr id="15" name="Text Box 10"/>
          <p:cNvSpPr txBox="1">
            <a:spLocks noChangeArrowheads="1"/>
          </p:cNvSpPr>
          <p:nvPr/>
        </p:nvSpPr>
        <p:spPr bwMode="auto">
          <a:xfrm>
            <a:off x="19212" y="4794568"/>
            <a:ext cx="5754953" cy="707886"/>
          </a:xfrm>
          <a:prstGeom prst="rect">
            <a:avLst/>
          </a:prstGeom>
          <a:solidFill>
            <a:schemeClr val="accent6">
              <a:lumMod val="60000"/>
              <a:lumOff val="40000"/>
            </a:schemeClr>
          </a:solidFill>
          <a:ln>
            <a:noFill/>
          </a:ln>
          <a:effectLst/>
        </p:spPr>
        <p:txBody>
          <a:bodyPr wrap="square">
            <a:spAutoFit/>
          </a:bodyPr>
          <a:lstStyle/>
          <a:p>
            <a:pPr algn="just"/>
            <a:r>
              <a:rPr lang="pt-BR" altLang="pt-BR" sz="2000" dirty="0">
                <a:latin typeface="Arial" panose="020B0604020202020204" pitchFamily="34" charset="0"/>
                <a:cs typeface="Arial" panose="020B0604020202020204" pitchFamily="34" charset="0"/>
                <a:sym typeface="Wingdings" panose="05000000000000000000" pitchFamily="2" charset="2"/>
              </a:rPr>
              <a:t></a:t>
            </a:r>
            <a:r>
              <a:rPr lang="pt-BR" altLang="pt-BR" sz="2000" b="1" dirty="0">
                <a:solidFill>
                  <a:schemeClr val="accent2"/>
                </a:solidFill>
                <a:latin typeface="Arial" panose="020B0604020202020204" pitchFamily="34" charset="0"/>
                <a:cs typeface="Arial" panose="020B0604020202020204" pitchFamily="34" charset="0"/>
                <a:sym typeface="Wingdings" panose="05000000000000000000" pitchFamily="2" charset="2"/>
              </a:rPr>
              <a:t>substantivo</a:t>
            </a:r>
            <a:r>
              <a:rPr lang="pt-BR" altLang="pt-BR" sz="2000" dirty="0">
                <a:latin typeface="Arial" panose="020B0604020202020204" pitchFamily="34" charset="0"/>
                <a:cs typeface="Arial" panose="020B0604020202020204" pitchFamily="34" charset="0"/>
                <a:sym typeface="Wingdings" panose="05000000000000000000" pitchFamily="2" charset="2"/>
              </a:rPr>
              <a:t> – contrário de </a:t>
            </a:r>
            <a:r>
              <a:rPr lang="pt-BR" altLang="pt-BR" sz="2000" b="1" u="sng" dirty="0">
                <a:latin typeface="Arial" panose="020B0604020202020204" pitchFamily="34" charset="0"/>
                <a:cs typeface="Arial" panose="020B0604020202020204" pitchFamily="34" charset="0"/>
                <a:sym typeface="Wingdings" panose="05000000000000000000" pitchFamily="2" charset="2"/>
              </a:rPr>
              <a:t>bem</a:t>
            </a:r>
            <a:r>
              <a:rPr lang="pt-BR" altLang="pt-BR" sz="2000" dirty="0">
                <a:latin typeface="Arial" panose="020B0604020202020204" pitchFamily="34" charset="0"/>
                <a:cs typeface="Arial" panose="020B0604020202020204" pitchFamily="34" charset="0"/>
                <a:sym typeface="Wingdings" panose="05000000000000000000" pitchFamily="2" charset="2"/>
              </a:rPr>
              <a:t>, pode vir antecedido de artigo, adjetivo ou pronome.</a:t>
            </a:r>
            <a:endParaRPr lang="pt-BR" altLang="pt-BR" sz="2000" dirty="0">
              <a:latin typeface="Arial" panose="020B0604020202020204" pitchFamily="34" charset="0"/>
              <a:cs typeface="Arial" panose="020B0604020202020204" pitchFamily="34" charset="0"/>
              <a:sym typeface="Wingdings" panose="05000000000000000000" pitchFamily="2" charset="2"/>
            </a:endParaRPr>
          </a:p>
        </p:txBody>
      </p:sp>
      <p:pic>
        <p:nvPicPr>
          <p:cNvPr id="6148" name="Picture 4" descr="Moral png 6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798" y="2297910"/>
            <a:ext cx="5019357" cy="37645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l, mau, bem ou bom? | Dicas de portugues, Nomes e sobrenomes, Facebook e  inst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455" y="1698679"/>
            <a:ext cx="2285683" cy="1740114"/>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
                                        </p:tgtEl>
                                        <p:attrNameLst>
                                          <p:attrName>ppt_y</p:attrName>
                                        </p:attrNameLst>
                                      </p:cBhvr>
                                      <p:tavLst>
                                        <p:tav tm="0">
                                          <p:val>
                                            <p:strVal val="#ppt_y"/>
                                          </p:val>
                                        </p:tav>
                                        <p:tav tm="100000">
                                          <p:val>
                                            <p:strVal val="#ppt_y"/>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Scale>
                                      <p:cBhvr>
                                        <p:cTn id="2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3"/>
                                        </p:tgtEl>
                                        <p:attrNameLst>
                                          <p:attrName>ppt_x</p:attrName>
                                          <p:attrName>ppt_y</p:attrName>
                                        </p:attrNameLst>
                                      </p:cBhvr>
                                    </p:animMotion>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ontabilidade, Fiscal e Tributaria - Community - Google+ | Imagem de  interrogação, Imagens para watts, Emoticons engraçado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23931" y="1556271"/>
            <a:ext cx="2310381" cy="32504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p:nvPr/>
        </p:nvSpPr>
        <p:spPr>
          <a:xfrm flipV="1">
            <a:off x="0" y="803786"/>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2"/>
          <a:stretch>
            <a:fillRect/>
          </a:stretch>
        </p:blipFill>
        <p:spPr>
          <a:xfrm>
            <a:off x="9366391" y="138352"/>
            <a:ext cx="2603218" cy="1609483"/>
          </a:xfrm>
          <a:prstGeom prst="rect">
            <a:avLst/>
          </a:prstGeom>
        </p:spPr>
      </p:pic>
      <p:sp>
        <p:nvSpPr>
          <p:cNvPr id="17" name="Text Box 12"/>
          <p:cNvSpPr txBox="1">
            <a:spLocks noChangeArrowheads="1"/>
          </p:cNvSpPr>
          <p:nvPr/>
        </p:nvSpPr>
        <p:spPr bwMode="auto">
          <a:xfrm>
            <a:off x="0" y="1128163"/>
            <a:ext cx="7791487" cy="830997"/>
          </a:xfrm>
          <a:prstGeom prst="rect">
            <a:avLst/>
          </a:prstGeom>
          <a:solidFill>
            <a:schemeClr val="accent6">
              <a:lumMod val="40000"/>
              <a:lumOff val="60000"/>
            </a:schemeClr>
          </a:solidFill>
          <a:ln>
            <a:noFill/>
          </a:ln>
          <a:effectLst/>
        </p:spPr>
        <p:txBody>
          <a:bodyPr wrap="square">
            <a:spAutoFit/>
          </a:bodyPr>
          <a:lstStyle/>
          <a:p>
            <a:pPr algn="just"/>
            <a:r>
              <a:rPr lang="pt-BR" altLang="pt-BR" sz="2400" b="1" dirty="0">
                <a:solidFill>
                  <a:srgbClr val="FF0000"/>
                </a:solidFill>
                <a:latin typeface="Arial" panose="020B0604020202020204" pitchFamily="34" charset="0"/>
                <a:cs typeface="Arial" panose="020B0604020202020204" pitchFamily="34" charset="0"/>
                <a:sym typeface="Wingdings" panose="05000000000000000000" pitchFamily="2" charset="2"/>
              </a:rPr>
              <a:t>conjunção subordinativa adverbial temporal</a:t>
            </a:r>
            <a:r>
              <a:rPr lang="pt-BR" altLang="pt-BR" sz="24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pt-BR" altLang="pt-BR" sz="2400" dirty="0">
                <a:latin typeface="Arial" panose="020B0604020202020204" pitchFamily="34" charset="0"/>
                <a:cs typeface="Arial" panose="020B0604020202020204" pitchFamily="34" charset="0"/>
                <a:sym typeface="Wingdings" panose="05000000000000000000" pitchFamily="2" charset="2"/>
              </a:rPr>
              <a:t>equivale a “assim que”, “logo que”.</a:t>
            </a:r>
            <a:endParaRPr lang="pt-BR" altLang="pt-BR" sz="2400" dirty="0">
              <a:latin typeface="Arial" panose="020B0604020202020204" pitchFamily="34" charset="0"/>
              <a:cs typeface="Arial" panose="020B0604020202020204" pitchFamily="34" charset="0"/>
              <a:sym typeface="Wingdings" panose="05000000000000000000" pitchFamily="2" charset="2"/>
            </a:endParaRPr>
          </a:p>
        </p:txBody>
      </p:sp>
      <p:sp>
        <p:nvSpPr>
          <p:cNvPr id="18" name="Text Box 13"/>
          <p:cNvSpPr txBox="1">
            <a:spLocks noChangeArrowheads="1"/>
          </p:cNvSpPr>
          <p:nvPr/>
        </p:nvSpPr>
        <p:spPr bwMode="auto">
          <a:xfrm>
            <a:off x="4656406" y="4561807"/>
            <a:ext cx="7564423" cy="461665"/>
          </a:xfrm>
          <a:prstGeom prst="rect">
            <a:avLst/>
          </a:prstGeom>
          <a:solidFill>
            <a:schemeClr val="accent6">
              <a:lumMod val="40000"/>
              <a:lumOff val="60000"/>
            </a:schemeClr>
          </a:solidFill>
          <a:ln>
            <a:noFill/>
          </a:ln>
          <a:effectLst/>
        </p:spPr>
        <p:txBody>
          <a:bodyPr wrap="square">
            <a:spAutoFit/>
          </a:bodyPr>
          <a:lstStyle/>
          <a:p>
            <a:pPr algn="just"/>
            <a:r>
              <a:rPr lang="pt-BR" altLang="pt-BR" sz="2400" dirty="0">
                <a:latin typeface="Arial" panose="020B0604020202020204" pitchFamily="34" charset="0"/>
                <a:cs typeface="Arial" panose="020B0604020202020204" pitchFamily="34" charset="0"/>
              </a:rPr>
              <a:t>Ex.: </a:t>
            </a:r>
            <a:r>
              <a:rPr lang="pt-BR" altLang="pt-BR" sz="2400" b="1" u="sng" dirty="0">
                <a:latin typeface="Arial" panose="020B0604020202020204" pitchFamily="34" charset="0"/>
                <a:cs typeface="Arial" panose="020B0604020202020204" pitchFamily="34" charset="0"/>
              </a:rPr>
              <a:t>Mal</a:t>
            </a:r>
            <a:r>
              <a:rPr lang="pt-BR" altLang="pt-BR" sz="2400" dirty="0">
                <a:latin typeface="Arial" panose="020B0604020202020204" pitchFamily="34" charset="0"/>
                <a:cs typeface="Arial" panose="020B0604020202020204" pitchFamily="34" charset="0"/>
              </a:rPr>
              <a:t> cheguei, começaram as comemorações.</a:t>
            </a:r>
            <a:endParaRPr lang="pt-BR" altLang="pt-BR" sz="2400" dirty="0">
              <a:latin typeface="Arial" panose="020B0604020202020204" pitchFamily="34" charset="0"/>
              <a:cs typeface="Arial" panose="020B0604020202020204" pitchFamily="34" charset="0"/>
            </a:endParaRPr>
          </a:p>
        </p:txBody>
      </p:sp>
      <p:sp>
        <p:nvSpPr>
          <p:cNvPr id="21" name="CaixaDeTexto 20"/>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7170" name="Picture 2" descr="100 dicas de português | Esquadrão do Conheci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2275"/>
            <a:ext cx="4656406" cy="165561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5"/>
          <p:cNvSpPr txBox="1">
            <a:spLocks noChangeArrowheads="1"/>
          </p:cNvSpPr>
          <p:nvPr/>
        </p:nvSpPr>
        <p:spPr bwMode="auto">
          <a:xfrm>
            <a:off x="0" y="5387162"/>
            <a:ext cx="7464768" cy="461665"/>
          </a:xfrm>
          <a:prstGeom prst="rect">
            <a:avLst/>
          </a:prstGeom>
          <a:solidFill>
            <a:schemeClr val="accent1">
              <a:lumMod val="40000"/>
              <a:lumOff val="60000"/>
            </a:schemeClr>
          </a:solidFill>
          <a:ln>
            <a:noFill/>
          </a:ln>
          <a:effectLst/>
        </p:spPr>
        <p:txBody>
          <a:bodyPr wrap="square">
            <a:spAutoFit/>
          </a:bodyPr>
          <a:lstStyle/>
          <a:p>
            <a:r>
              <a:rPr lang="pt-BR" altLang="pt-BR" sz="2400" b="1" u="sng">
                <a:latin typeface="Arial" panose="020B0604020202020204" pitchFamily="34" charset="0"/>
                <a:cs typeface="Arial" panose="020B0604020202020204" pitchFamily="34" charset="0"/>
              </a:rPr>
              <a:t>Mau</a:t>
            </a:r>
            <a:r>
              <a:rPr lang="pt-BR" altLang="pt-BR" sz="2400">
                <a:latin typeface="Arial" panose="020B0604020202020204" pitchFamily="34" charset="0"/>
                <a:cs typeface="Arial" panose="020B0604020202020204" pitchFamily="34" charset="0"/>
              </a:rPr>
              <a:t> é adjetivo e, portanto, modifica um substantivo.</a:t>
            </a:r>
            <a:endParaRPr lang="pt-BR" altLang="pt-BR" sz="2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strVal val="#ppt_w*0.05"/>
                                          </p:val>
                                        </p:tav>
                                        <p:tav tm="100000">
                                          <p:val>
                                            <p:strVal val="#ppt_w"/>
                                          </p:val>
                                        </p:tav>
                                      </p:tavLst>
                                    </p:anim>
                                    <p:anim calcmode="lin" valueType="num">
                                      <p:cBhvr>
                                        <p:cTn id="16" dur="500" fill="hold"/>
                                        <p:tgtEl>
                                          <p:spTgt spid="18"/>
                                        </p:tgtEl>
                                        <p:attrNameLst>
                                          <p:attrName>ppt_h</p:attrName>
                                        </p:attrNameLst>
                                      </p:cBhvr>
                                      <p:tavLst>
                                        <p:tav tm="0">
                                          <p:val>
                                            <p:strVal val="#ppt_h"/>
                                          </p:val>
                                        </p:tav>
                                        <p:tav tm="100000">
                                          <p:val>
                                            <p:strVal val="#ppt_h"/>
                                          </p:val>
                                        </p:tav>
                                      </p:tavLst>
                                    </p:anim>
                                    <p:anim calcmode="lin" valueType="num">
                                      <p:cBhvr>
                                        <p:cTn id="17" dur="500" fill="hold"/>
                                        <p:tgtEl>
                                          <p:spTgt spid="18"/>
                                        </p:tgtEl>
                                        <p:attrNameLst>
                                          <p:attrName>ppt_x</p:attrName>
                                        </p:attrNameLst>
                                      </p:cBhvr>
                                      <p:tavLst>
                                        <p:tav tm="0">
                                          <p:val>
                                            <p:strVal val="#ppt_x-.2"/>
                                          </p:val>
                                        </p:tav>
                                        <p:tav tm="100000">
                                          <p:val>
                                            <p:strVal val="#ppt_x"/>
                                          </p:val>
                                        </p:tav>
                                      </p:tavLst>
                                    </p:anim>
                                    <p:anim calcmode="lin" valueType="num">
                                      <p:cBhvr>
                                        <p:cTn id="18" dur="500" fill="hold"/>
                                        <p:tgtEl>
                                          <p:spTgt spid="18"/>
                                        </p:tgtEl>
                                        <p:attrNameLst>
                                          <p:attrName>ppt_y</p:attrName>
                                        </p:attrNameLst>
                                      </p:cBhvr>
                                      <p:tavLst>
                                        <p:tav tm="0">
                                          <p:val>
                                            <p:strVal val="#ppt_y"/>
                                          </p:val>
                                        </p:tav>
                                        <p:tav tm="100000">
                                          <p:val>
                                            <p:strVal val="#ppt_y"/>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entral de Cursos Imagens gif animadas - Escola de Comunicação Visual"/>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434713" y="1128160"/>
            <a:ext cx="7210306" cy="5422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p:nvPr/>
        </p:nvSpPr>
        <p:spPr>
          <a:xfrm flipV="1">
            <a:off x="376238" y="84875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9" name="Imagem 8"/>
          <p:cNvPicPr>
            <a:picLocks noChangeAspect="1"/>
          </p:cNvPicPr>
          <p:nvPr/>
        </p:nvPicPr>
        <p:blipFill>
          <a:blip r:embed="rId2"/>
          <a:stretch>
            <a:fillRect/>
          </a:stretch>
        </p:blipFill>
        <p:spPr>
          <a:xfrm>
            <a:off x="9366391" y="138352"/>
            <a:ext cx="2603218" cy="1609483"/>
          </a:xfrm>
          <a:prstGeom prst="rect">
            <a:avLst/>
          </a:prstGeom>
        </p:spPr>
      </p:pic>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13" name="CaixaDeTexto 12"/>
          <p:cNvSpPr txBox="1"/>
          <p:nvPr/>
        </p:nvSpPr>
        <p:spPr>
          <a:xfrm>
            <a:off x="2243086" y="1717076"/>
            <a:ext cx="3648048" cy="1384995"/>
          </a:xfrm>
          <a:prstGeom prst="rect">
            <a:avLst/>
          </a:prstGeom>
          <a:noFill/>
        </p:spPr>
        <p:txBody>
          <a:bodyPr wrap="square">
            <a:spAutoFit/>
          </a:bodyPr>
          <a:lstStyle/>
          <a:p>
            <a:pPr algn="just"/>
            <a:r>
              <a:rPr lang="pt-BR" sz="2100" b="1" i="1" dirty="0">
                <a:solidFill>
                  <a:schemeClr val="bg1"/>
                </a:solidFill>
                <a:effectLst/>
                <a:latin typeface="Arial" panose="020B0604020202020204" pitchFamily="34" charset="0"/>
                <a:cs typeface="Arial" panose="020B0604020202020204" pitchFamily="34" charset="0"/>
              </a:rPr>
              <a:t>Há um elemento afim entre a colonização brasileira e colombiana: ambas foram colônias de exploração.</a:t>
            </a:r>
            <a:endParaRPr lang="pt-BR" sz="2100" b="1" dirty="0">
              <a:solidFill>
                <a:schemeClr val="bg1"/>
              </a:solidFill>
              <a:latin typeface="Arial" panose="020B0604020202020204" pitchFamily="34" charset="0"/>
              <a:cs typeface="Arial" panose="020B0604020202020204" pitchFamily="34" charset="0"/>
            </a:endParaRPr>
          </a:p>
        </p:txBody>
      </p:sp>
      <p:sp>
        <p:nvSpPr>
          <p:cNvPr id="18" name="CaixaDeTexto 17"/>
          <p:cNvSpPr txBox="1"/>
          <p:nvPr/>
        </p:nvSpPr>
        <p:spPr>
          <a:xfrm>
            <a:off x="6765138" y="1943068"/>
            <a:ext cx="5426862" cy="1569660"/>
          </a:xfrm>
          <a:prstGeom prst="rect">
            <a:avLst/>
          </a:prstGeom>
          <a:solidFill>
            <a:schemeClr val="accent6">
              <a:lumMod val="40000"/>
              <a:lumOff val="60000"/>
            </a:schemeClr>
          </a:solidFill>
        </p:spPr>
        <p:txBody>
          <a:bodyPr wrap="square">
            <a:spAutoFit/>
          </a:bodyPr>
          <a:lstStyle/>
          <a:p>
            <a:pPr algn="just"/>
            <a:r>
              <a:rPr lang="pt-BR" sz="2400" dirty="0">
                <a:latin typeface="Arial" panose="020B0604020202020204" pitchFamily="34" charset="0"/>
                <a:cs typeface="Arial" panose="020B0604020202020204" pitchFamily="34" charset="0"/>
              </a:rPr>
              <a:t>Afim é um adjetivo que expressa a ideia de afinidade, de aproximação, de convergência entre duas ideias, fatos, pensamentos ou situações. </a:t>
            </a:r>
            <a:endParaRPr lang="pt-BR" sz="2400" dirty="0">
              <a:latin typeface="Arial" panose="020B0604020202020204" pitchFamily="34" charset="0"/>
              <a:cs typeface="Arial" panose="020B0604020202020204" pitchFamily="34" charset="0"/>
            </a:endParaRPr>
          </a:p>
        </p:txBody>
      </p:sp>
      <p:sp>
        <p:nvSpPr>
          <p:cNvPr id="20" name="CaixaDeTexto 19"/>
          <p:cNvSpPr txBox="1"/>
          <p:nvPr/>
        </p:nvSpPr>
        <p:spPr>
          <a:xfrm>
            <a:off x="4811843" y="4820716"/>
            <a:ext cx="7380157" cy="1446550"/>
          </a:xfrm>
          <a:prstGeom prst="rect">
            <a:avLst/>
          </a:prstGeom>
          <a:solidFill>
            <a:schemeClr val="accent6">
              <a:lumMod val="40000"/>
              <a:lumOff val="60000"/>
            </a:schemeClr>
          </a:solidFill>
        </p:spPr>
        <p:txBody>
          <a:bodyPr wrap="square">
            <a:spAutoFit/>
          </a:bodyPr>
          <a:lstStyle/>
          <a:p>
            <a:pPr algn="just"/>
            <a:r>
              <a:rPr lang="pt-BR" sz="2200" b="1" dirty="0">
                <a:latin typeface="Arial" panose="020B0604020202020204" pitchFamily="34" charset="0"/>
                <a:cs typeface="Arial" panose="020B0604020202020204" pitchFamily="34" charset="0"/>
              </a:rPr>
              <a:t>A fim de e a fim de </a:t>
            </a:r>
            <a:r>
              <a:rPr lang="pt-BR" sz="2200" dirty="0">
                <a:latin typeface="Arial" panose="020B0604020202020204" pitchFamily="34" charset="0"/>
                <a:cs typeface="Arial" panose="020B0604020202020204" pitchFamily="34" charset="0"/>
              </a:rPr>
              <a:t>que são, respectivamente, </a:t>
            </a:r>
            <a:r>
              <a:rPr lang="pt-BR" sz="2200" b="1" dirty="0">
                <a:solidFill>
                  <a:srgbClr val="FF0000"/>
                </a:solidFill>
                <a:latin typeface="Arial" panose="020B0604020202020204" pitchFamily="34" charset="0"/>
                <a:cs typeface="Arial" panose="020B0604020202020204" pitchFamily="34" charset="0"/>
              </a:rPr>
              <a:t>locução prepositiva e locução conjuntiva </a:t>
            </a:r>
            <a:r>
              <a:rPr lang="pt-BR" sz="2200" dirty="0">
                <a:latin typeface="Arial" panose="020B0604020202020204" pitchFamily="34" charset="0"/>
                <a:cs typeface="Arial" panose="020B0604020202020204" pitchFamily="34" charset="0"/>
              </a:rPr>
              <a:t>e ambas expressam a mesma ideia de finalidade, ou seja, indicam o objetivo pelo qual se exerce uma determinada ação.</a:t>
            </a:r>
            <a:endParaRPr lang="pt-BR" sz="2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76238" y="84875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16" name="Text Box 9"/>
          <p:cNvSpPr txBox="1">
            <a:spLocks noChangeArrowheads="1"/>
          </p:cNvSpPr>
          <p:nvPr/>
        </p:nvSpPr>
        <p:spPr bwMode="auto">
          <a:xfrm>
            <a:off x="5027987" y="2305547"/>
            <a:ext cx="7164013" cy="446276"/>
          </a:xfrm>
          <a:prstGeom prst="rect">
            <a:avLst/>
          </a:prstGeom>
          <a:solidFill>
            <a:schemeClr val="accent2">
              <a:lumMod val="20000"/>
              <a:lumOff val="80000"/>
            </a:schemeClr>
          </a:solidFill>
          <a:ln>
            <a:noFill/>
          </a:ln>
          <a:effectLst/>
        </p:spPr>
        <p:txBody>
          <a:bodyPr wrap="square">
            <a:spAutoFit/>
          </a:bodyPr>
          <a:lstStyle/>
          <a:p>
            <a:pPr algn="just"/>
            <a:r>
              <a:rPr lang="pt-BR" altLang="pt-BR" sz="2300" b="1" u="sng" dirty="0">
                <a:solidFill>
                  <a:srgbClr val="FF0000"/>
                </a:solidFill>
              </a:rPr>
              <a:t>A fim de</a:t>
            </a:r>
            <a:r>
              <a:rPr lang="pt-BR" altLang="pt-BR" sz="2300" b="1" dirty="0">
                <a:solidFill>
                  <a:srgbClr val="FF0000"/>
                </a:solidFill>
              </a:rPr>
              <a:t> </a:t>
            </a:r>
            <a:r>
              <a:rPr lang="pt-BR" altLang="pt-BR" sz="2300" b="1" dirty="0"/>
              <a:t>é uma locução prepositiva, que indica finalidade </a:t>
            </a:r>
            <a:endParaRPr lang="pt-BR" altLang="pt-BR" sz="2300" b="1" dirty="0"/>
          </a:p>
        </p:txBody>
      </p:sp>
      <p:sp>
        <p:nvSpPr>
          <p:cNvPr id="17" name="Text Box 10"/>
          <p:cNvSpPr txBox="1">
            <a:spLocks noChangeArrowheads="1"/>
          </p:cNvSpPr>
          <p:nvPr/>
        </p:nvSpPr>
        <p:spPr bwMode="auto">
          <a:xfrm>
            <a:off x="6298338" y="3144340"/>
            <a:ext cx="5893662" cy="461665"/>
          </a:xfrm>
          <a:prstGeom prst="rect">
            <a:avLst/>
          </a:prstGeom>
          <a:solidFill>
            <a:schemeClr val="accent6">
              <a:lumMod val="60000"/>
              <a:lumOff val="40000"/>
            </a:schemeClr>
          </a:solidFill>
          <a:ln>
            <a:noFill/>
          </a:ln>
          <a:effectLst/>
        </p:spPr>
        <p:txBody>
          <a:bodyPr wrap="square">
            <a:spAutoFit/>
          </a:bodyPr>
          <a:lstStyle/>
          <a:p>
            <a:pPr algn="just"/>
            <a:r>
              <a:rPr lang="pt-BR" altLang="pt-BR" sz="2400" b="1" dirty="0"/>
              <a:t>Ex.: Voltei </a:t>
            </a:r>
            <a:r>
              <a:rPr lang="pt-BR" altLang="pt-BR" sz="2400" b="1" u="sng" dirty="0">
                <a:solidFill>
                  <a:srgbClr val="FF0000"/>
                </a:solidFill>
              </a:rPr>
              <a:t>a fim de</a:t>
            </a:r>
            <a:r>
              <a:rPr lang="pt-BR" altLang="pt-BR" sz="2400" b="1" dirty="0">
                <a:solidFill>
                  <a:srgbClr val="FF0000"/>
                </a:solidFill>
              </a:rPr>
              <a:t> </a:t>
            </a:r>
            <a:r>
              <a:rPr lang="pt-BR" altLang="pt-BR" sz="2400" b="1" dirty="0"/>
              <a:t>resolver esse problema.</a:t>
            </a:r>
            <a:endParaRPr lang="pt-BR" altLang="pt-BR" sz="2400" b="1" dirty="0"/>
          </a:p>
        </p:txBody>
      </p:sp>
      <p:sp>
        <p:nvSpPr>
          <p:cNvPr id="19" name="Text Box 11"/>
          <p:cNvSpPr txBox="1">
            <a:spLocks noChangeArrowheads="1"/>
          </p:cNvSpPr>
          <p:nvPr/>
        </p:nvSpPr>
        <p:spPr bwMode="auto">
          <a:xfrm>
            <a:off x="7460974" y="4854494"/>
            <a:ext cx="4731026" cy="461665"/>
          </a:xfrm>
          <a:prstGeom prst="rect">
            <a:avLst/>
          </a:prstGeom>
          <a:solidFill>
            <a:schemeClr val="accent5">
              <a:lumMod val="20000"/>
              <a:lumOff val="80000"/>
            </a:schemeClr>
          </a:solidFill>
          <a:ln>
            <a:noFill/>
          </a:ln>
          <a:effectLst/>
        </p:spPr>
        <p:txBody>
          <a:bodyPr wrap="square">
            <a:spAutoFit/>
          </a:bodyPr>
          <a:lstStyle/>
          <a:p>
            <a:r>
              <a:rPr lang="pt-BR" altLang="pt-BR" sz="2400" b="1" dirty="0"/>
              <a:t>Ex.: Os dois tinham interesses afins.</a:t>
            </a:r>
            <a:endParaRPr lang="pt-BR" altLang="pt-BR" sz="2400" b="1" dirty="0"/>
          </a:p>
        </p:txBody>
      </p:sp>
      <p:sp>
        <p:nvSpPr>
          <p:cNvPr id="22" name="CaixaDeTexto 21"/>
          <p:cNvSpPr txBox="1"/>
          <p:nvPr/>
        </p:nvSpPr>
        <p:spPr>
          <a:xfrm>
            <a:off x="1640840" y="21012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sp>
        <p:nvSpPr>
          <p:cNvPr id="23" name="Text Box 9"/>
          <p:cNvSpPr txBox="1">
            <a:spLocks noChangeArrowheads="1"/>
          </p:cNvSpPr>
          <p:nvPr/>
        </p:nvSpPr>
        <p:spPr bwMode="auto">
          <a:xfrm>
            <a:off x="7063408" y="4118663"/>
            <a:ext cx="5128592" cy="461665"/>
          </a:xfrm>
          <a:prstGeom prst="rect">
            <a:avLst/>
          </a:prstGeom>
          <a:solidFill>
            <a:schemeClr val="accent4">
              <a:lumMod val="60000"/>
              <a:lumOff val="40000"/>
            </a:schemeClr>
          </a:solidFill>
          <a:ln>
            <a:noFill/>
          </a:ln>
          <a:effectLst/>
        </p:spPr>
        <p:txBody>
          <a:bodyPr wrap="square">
            <a:spAutoFit/>
          </a:bodyPr>
          <a:lstStyle/>
          <a:p>
            <a:pPr algn="just"/>
            <a:r>
              <a:rPr lang="pt-BR" altLang="pt-BR" sz="2400" b="1" u="sng" dirty="0">
                <a:solidFill>
                  <a:srgbClr val="0033CC"/>
                </a:solidFill>
              </a:rPr>
              <a:t>Afim</a:t>
            </a:r>
            <a:r>
              <a:rPr lang="pt-BR" altLang="pt-BR" sz="2400" b="1" dirty="0"/>
              <a:t> é adjetivo e significa semelhante.</a:t>
            </a:r>
            <a:endParaRPr lang="pt-BR" altLang="pt-BR" sz="2400" b="1" dirty="0"/>
          </a:p>
        </p:txBody>
      </p:sp>
      <p:pic>
        <p:nvPicPr>
          <p:cNvPr id="4098" name="Picture 2" descr="Palava Certa-''Afim&quot; ou ''A fim&quot;? | Dicas de portugues, Palavras para  redação, Matematica fa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91" y="962142"/>
            <a:ext cx="4601598" cy="4601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Scale>
                                      <p:cBhvr>
                                        <p:cTn id="16"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7"/>
                                        </p:tgtEl>
                                        <p:attrNameLst>
                                          <p:attrName>ppt_x</p:attrName>
                                          <p:attrName>ppt_y</p:attrName>
                                        </p:attrNameLst>
                                      </p:cBhvr>
                                    </p:animMotion>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from="(-#ppt_w/2)" to="(#ppt_x)" calcmode="lin" valueType="num">
                                      <p:cBhvr>
                                        <p:cTn id="23" dur="600" fill="hold">
                                          <p:stCondLst>
                                            <p:cond delay="0"/>
                                          </p:stCondLst>
                                        </p:cTn>
                                        <p:tgtEl>
                                          <p:spTgt spid="19"/>
                                        </p:tgtEl>
                                        <p:attrNameLst>
                                          <p:attrName>ppt_x</p:attrName>
                                        </p:attrNameLst>
                                      </p:cBhvr>
                                    </p:anim>
                                    <p:anim from="0" to="-1.0" calcmode="lin" valueType="num">
                                      <p:cBhvr>
                                        <p:cTn id="24" dur="200" decel="50000" autoRev="1" fill="hold">
                                          <p:stCondLst>
                                            <p:cond delay="600"/>
                                          </p:stCondLst>
                                        </p:cTn>
                                        <p:tgtEl>
                                          <p:spTgt spid="19"/>
                                        </p:tgtEl>
                                        <p:attrNameLst>
                                          <p:attrName>xshear</p:attrName>
                                        </p:attrNameLst>
                                      </p:cBhvr>
                                    </p:anim>
                                    <p:animScale>
                                      <p:cBhvr>
                                        <p:cTn id="25" dur="200" decel="100000" autoRev="1" fill="hold">
                                          <p:stCondLst>
                                            <p:cond delay="600"/>
                                          </p:stCondLst>
                                        </p:cTn>
                                        <p:tgtEl>
                                          <p:spTgt spid="19"/>
                                        </p:tgtEl>
                                      </p:cBhvr>
                                      <p:from x="100000" y="100000"/>
                                      <p:to x="80000" y="100000"/>
                                    </p:animScale>
                                    <p:anim by="(#ppt_h/3+#ppt_w*0.1)" calcmode="lin" valueType="num">
                                      <p:cBhvr additive="sum">
                                        <p:cTn id="26" dur="200" decel="100000" autoRev="1" fill="hold">
                                          <p:stCondLst>
                                            <p:cond delay="600"/>
                                          </p:stCondLst>
                                        </p:cTn>
                                        <p:tgtEl>
                                          <p:spTgt spid="1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3"/>
                                        </p:tgtEl>
                                        <p:attrNameLst>
                                          <p:attrName>ppt_y</p:attrName>
                                        </p:attrNameLst>
                                      </p:cBhvr>
                                      <p:tavLst>
                                        <p:tav tm="0">
                                          <p:val>
                                            <p:strVal val="#ppt_y"/>
                                          </p:val>
                                        </p:tav>
                                        <p:tav tm="100000">
                                          <p:val>
                                            <p:strVal val="#ppt_y"/>
                                          </p:val>
                                        </p:tav>
                                      </p:tavLst>
                                    </p:anim>
                                    <p:anim calcmode="lin" valueType="num">
                                      <p:cBhvr>
                                        <p:cTn id="3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762575"/>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1640840" y="139788"/>
            <a:ext cx="7084318" cy="584775"/>
          </a:xfrm>
          <a:prstGeom prst="rect">
            <a:avLst/>
          </a:prstGeom>
          <a:noFill/>
        </p:spPr>
        <p:txBody>
          <a:bodyPr wrap="square">
            <a:spAutoFit/>
          </a:bodyPr>
          <a:lstStyle/>
          <a:p>
            <a:pPr algn="ctr"/>
            <a:r>
              <a:rPr lang="pt-BR" altLang="pt-BR" sz="3200" dirty="0">
                <a:latin typeface="Arial" panose="020B0604020202020204" pitchFamily="34" charset="0"/>
                <a:cs typeface="Arial" panose="020B0604020202020204" pitchFamily="34" charset="0"/>
              </a:rPr>
              <a:t>Dificuldades da Língua Portuguesa</a:t>
            </a:r>
            <a:endParaRPr lang="pt-BR" sz="3200" dirty="0">
              <a:latin typeface="Arial" panose="020B0604020202020204" pitchFamily="34" charset="0"/>
              <a:cs typeface="Arial" panose="020B0604020202020204" pitchFamily="34" charset="0"/>
            </a:endParaRPr>
          </a:p>
        </p:txBody>
      </p:sp>
      <p:pic>
        <p:nvPicPr>
          <p:cNvPr id="2052" name="Picture 4" descr="Grande Oriente do Brasil | Imagens animadas, Imagens para slides, Ponto de  interrogaçã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0399" y="1594974"/>
            <a:ext cx="3290668" cy="411333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9366391" y="4355086"/>
            <a:ext cx="1862456" cy="646331"/>
          </a:xfrm>
          <a:prstGeom prst="rect">
            <a:avLst/>
          </a:prstGeom>
          <a:noFill/>
        </p:spPr>
        <p:txBody>
          <a:bodyPr wrap="square">
            <a:spAutoFit/>
          </a:bodyPr>
          <a:lstStyle/>
          <a:p>
            <a:r>
              <a:rPr lang="pt-BR" sz="3600" b="1" i="0" dirty="0">
                <a:solidFill>
                  <a:srgbClr val="000000"/>
                </a:solidFill>
                <a:effectLst/>
                <a:latin typeface="Arial-BoldMT"/>
              </a:rPr>
              <a:t>porquê</a:t>
            </a:r>
            <a:r>
              <a:rPr lang="pt-BR" sz="3600" b="1" dirty="0">
                <a:solidFill>
                  <a:srgbClr val="000000"/>
                </a:solidFill>
                <a:latin typeface="Arial-BoldMT"/>
              </a:rPr>
              <a:t> </a:t>
            </a:r>
            <a:endParaRPr lang="pt-BR" sz="3600" dirty="0"/>
          </a:p>
        </p:txBody>
      </p:sp>
      <p:sp>
        <p:nvSpPr>
          <p:cNvPr id="10" name="CaixaDeTexto 9"/>
          <p:cNvSpPr txBox="1"/>
          <p:nvPr/>
        </p:nvSpPr>
        <p:spPr>
          <a:xfrm>
            <a:off x="1640840" y="3794557"/>
            <a:ext cx="1933353" cy="646331"/>
          </a:xfrm>
          <a:prstGeom prst="rect">
            <a:avLst/>
          </a:prstGeom>
          <a:noFill/>
        </p:spPr>
        <p:txBody>
          <a:bodyPr wrap="square">
            <a:spAutoFit/>
          </a:bodyPr>
          <a:lstStyle/>
          <a:p>
            <a:r>
              <a:rPr lang="pt-BR" sz="3600" b="1" i="0" dirty="0">
                <a:solidFill>
                  <a:srgbClr val="000000"/>
                </a:solidFill>
                <a:effectLst/>
                <a:latin typeface="Arial-BoldMT"/>
              </a:rPr>
              <a:t>porque</a:t>
            </a:r>
            <a:endParaRPr lang="pt-BR" sz="3600" dirty="0"/>
          </a:p>
        </p:txBody>
      </p:sp>
      <p:sp>
        <p:nvSpPr>
          <p:cNvPr id="12" name="CaixaDeTexto 11"/>
          <p:cNvSpPr txBox="1"/>
          <p:nvPr/>
        </p:nvSpPr>
        <p:spPr>
          <a:xfrm>
            <a:off x="910051" y="1424669"/>
            <a:ext cx="2211630" cy="646331"/>
          </a:xfrm>
          <a:prstGeom prst="rect">
            <a:avLst/>
          </a:prstGeom>
          <a:noFill/>
        </p:spPr>
        <p:txBody>
          <a:bodyPr wrap="square">
            <a:spAutoFit/>
          </a:bodyPr>
          <a:lstStyle/>
          <a:p>
            <a:r>
              <a:rPr lang="pt-BR" sz="3600" b="1" i="0" dirty="0">
                <a:solidFill>
                  <a:srgbClr val="000000"/>
                </a:solidFill>
                <a:effectLst/>
                <a:latin typeface="Arial-BoldMT"/>
              </a:rPr>
              <a:t>por que </a:t>
            </a:r>
            <a:endParaRPr lang="pt-BR" sz="3600" dirty="0"/>
          </a:p>
        </p:txBody>
      </p:sp>
      <p:sp>
        <p:nvSpPr>
          <p:cNvPr id="14" name="CaixaDeTexto 13"/>
          <p:cNvSpPr txBox="1"/>
          <p:nvPr/>
        </p:nvSpPr>
        <p:spPr>
          <a:xfrm>
            <a:off x="7397273" y="1856584"/>
            <a:ext cx="2003133" cy="646331"/>
          </a:xfrm>
          <a:prstGeom prst="rect">
            <a:avLst/>
          </a:prstGeom>
          <a:noFill/>
        </p:spPr>
        <p:txBody>
          <a:bodyPr wrap="square">
            <a:spAutoFit/>
          </a:bodyPr>
          <a:lstStyle/>
          <a:p>
            <a:r>
              <a:rPr lang="pt-BR" sz="3600" b="1" i="0" dirty="0">
                <a:solidFill>
                  <a:srgbClr val="000000"/>
                </a:solidFill>
                <a:effectLst/>
                <a:latin typeface="Arial-BoldMT"/>
              </a:rPr>
              <a:t>por quê</a:t>
            </a:r>
            <a:r>
              <a:rPr lang="pt-BR" sz="3600" dirty="0"/>
              <a:t> </a:t>
            </a:r>
            <a:endParaRPr lang="pt-BR" sz="3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 que é isso? by Gustavo Garcia | Escritavo | Escritavo"/>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7500501" y="3268829"/>
            <a:ext cx="3731777" cy="2397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830121"/>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2"/>
          <a:stretch>
            <a:fillRect/>
          </a:stretch>
        </p:blipFill>
        <p:spPr>
          <a:xfrm>
            <a:off x="9366390" y="153740"/>
            <a:ext cx="2666583" cy="1530535"/>
          </a:xfrm>
          <a:prstGeom prst="rect">
            <a:avLst/>
          </a:prstGeom>
        </p:spPr>
      </p:pic>
      <p:sp>
        <p:nvSpPr>
          <p:cNvPr id="6" name="CaixaDeTexto 5"/>
          <p:cNvSpPr txBox="1"/>
          <p:nvPr/>
        </p:nvSpPr>
        <p:spPr>
          <a:xfrm>
            <a:off x="0" y="1192075"/>
            <a:ext cx="8623495" cy="1569660"/>
          </a:xfrm>
          <a:prstGeom prst="rect">
            <a:avLst/>
          </a:prstGeom>
          <a:solidFill>
            <a:schemeClr val="accent2">
              <a:lumMod val="20000"/>
              <a:lumOff val="80000"/>
            </a:schemeClr>
          </a:solidFill>
        </p:spPr>
        <p:txBody>
          <a:bodyPr wrap="square">
            <a:spAutoFit/>
          </a:bodyPr>
          <a:lstStyle/>
          <a:p>
            <a:pPr algn="just"/>
            <a:r>
              <a:rPr lang="pt-BR" sz="2400" b="1" i="0" dirty="0">
                <a:solidFill>
                  <a:srgbClr val="003399"/>
                </a:solidFill>
                <a:effectLst/>
                <a:latin typeface="Arial" panose="020B0604020202020204" pitchFamily="34" charset="0"/>
                <a:cs typeface="Arial" panose="020B0604020202020204" pitchFamily="34" charset="0"/>
              </a:rPr>
              <a:t>Porque</a:t>
            </a:r>
            <a:r>
              <a:rPr lang="pt-BR" sz="2400" b="0" i="0" dirty="0">
                <a:solidFill>
                  <a:srgbClr val="000000"/>
                </a:solidFill>
                <a:effectLst/>
                <a:latin typeface="Arial" panose="020B0604020202020204" pitchFamily="34" charset="0"/>
                <a:cs typeface="Arial" panose="020B0604020202020204" pitchFamily="34" charset="0"/>
              </a:rPr>
              <a:t> (junto e sem acento) é usado principalmente em respostas e em explicações. </a:t>
            </a:r>
            <a:r>
              <a:rPr lang="pt-BR" sz="2400" b="0" i="0" dirty="0">
                <a:solidFill>
                  <a:srgbClr val="003399"/>
                </a:solidFill>
                <a:effectLst/>
                <a:latin typeface="Arial" panose="020B0604020202020204" pitchFamily="34" charset="0"/>
                <a:cs typeface="Arial" panose="020B0604020202020204" pitchFamily="34" charset="0"/>
              </a:rPr>
              <a:t>Indica a causa ou a explicação de alguma coisa</a:t>
            </a:r>
            <a:r>
              <a:rPr lang="pt-BR" sz="2400" b="0" i="0" dirty="0">
                <a:solidFill>
                  <a:srgbClr val="000000"/>
                </a:solidFill>
                <a:effectLst/>
                <a:latin typeface="Arial" panose="020B0604020202020204" pitchFamily="34" charset="0"/>
                <a:cs typeface="Arial" panose="020B0604020202020204" pitchFamily="34" charset="0"/>
              </a:rPr>
              <a:t>. Porque pode ser substituído por: </a:t>
            </a:r>
            <a:r>
              <a:rPr lang="pt-BR" sz="2400" b="1" i="0" dirty="0">
                <a:solidFill>
                  <a:srgbClr val="FF0000"/>
                </a:solidFill>
                <a:effectLst/>
                <a:latin typeface="Arial" panose="020B0604020202020204" pitchFamily="34" charset="0"/>
                <a:cs typeface="Arial" panose="020B0604020202020204" pitchFamily="34" charset="0"/>
              </a:rPr>
              <a:t>pois; visto que; uma vez que; por causa de que; dado que;</a:t>
            </a:r>
            <a:endParaRPr lang="pt-BR" sz="2400" b="1" dirty="0">
              <a:solidFill>
                <a:srgbClr val="FF0000"/>
              </a:solidFill>
              <a:latin typeface="Arial" panose="020B0604020202020204" pitchFamily="34" charset="0"/>
              <a:cs typeface="Arial" panose="020B0604020202020204" pitchFamily="34" charset="0"/>
            </a:endParaRPr>
          </a:p>
        </p:txBody>
      </p:sp>
      <p:sp>
        <p:nvSpPr>
          <p:cNvPr id="7" name="CaixaDeTexto 6"/>
          <p:cNvSpPr txBox="1"/>
          <p:nvPr/>
        </p:nvSpPr>
        <p:spPr>
          <a:xfrm>
            <a:off x="0" y="3429000"/>
            <a:ext cx="6471138" cy="2246769"/>
          </a:xfrm>
          <a:prstGeom prst="rect">
            <a:avLst/>
          </a:prstGeom>
          <a:solidFill>
            <a:schemeClr val="accent5">
              <a:lumMod val="40000"/>
              <a:lumOff val="60000"/>
            </a:schemeClr>
          </a:solidFill>
        </p:spPr>
        <p:txBody>
          <a:bodyPr wrap="square">
            <a:spAutoFit/>
          </a:bodyPr>
          <a:lstStyle/>
          <a:p>
            <a:pPr marL="285750" indent="-285750">
              <a:buFont typeface="Wingdings" panose="05000000000000000000" pitchFamily="2" charset="2"/>
              <a:buChar char="v"/>
            </a:pPr>
            <a:r>
              <a:rPr lang="pt-BR" sz="2000" b="0" i="0" dirty="0">
                <a:solidFill>
                  <a:srgbClr val="000000"/>
                </a:solidFill>
                <a:effectLst/>
                <a:latin typeface="ArialMT"/>
              </a:rPr>
              <a:t>Choro </a:t>
            </a:r>
            <a:r>
              <a:rPr lang="pt-BR" sz="2000" b="1" i="0" dirty="0">
                <a:solidFill>
                  <a:srgbClr val="000000"/>
                </a:solidFill>
                <a:effectLst/>
                <a:latin typeface="Arial-BoldMT"/>
              </a:rPr>
              <a:t>porque </a:t>
            </a:r>
            <a:r>
              <a:rPr lang="pt-BR" sz="2000" b="0" i="0" dirty="0">
                <a:solidFill>
                  <a:srgbClr val="000000"/>
                </a:solidFill>
                <a:effectLst/>
                <a:latin typeface="ArialMT"/>
              </a:rPr>
              <a:t>machuquei o pé.</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Ela não foi à escola </a:t>
            </a:r>
            <a:r>
              <a:rPr lang="pt-BR" sz="2000" b="1" i="0" dirty="0">
                <a:solidFill>
                  <a:srgbClr val="000000"/>
                </a:solidFill>
                <a:effectLst/>
                <a:latin typeface="Arial-BoldMT"/>
              </a:rPr>
              <a:t>porque </a:t>
            </a:r>
            <a:r>
              <a:rPr lang="pt-BR" sz="2000" b="0" i="0" dirty="0">
                <a:solidFill>
                  <a:srgbClr val="000000"/>
                </a:solidFill>
                <a:effectLst/>
                <a:latin typeface="ArialMT"/>
              </a:rPr>
              <a:t>estava chovendo.</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Substituição do porque</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Choro </a:t>
            </a:r>
            <a:r>
              <a:rPr lang="pt-BR" sz="2000" b="1" i="0" dirty="0">
                <a:solidFill>
                  <a:srgbClr val="000000"/>
                </a:solidFill>
                <a:effectLst/>
                <a:latin typeface="Arial-BoldMT"/>
              </a:rPr>
              <a:t>pois </a:t>
            </a:r>
            <a:r>
              <a:rPr lang="pt-BR" sz="2000" b="0" i="0" dirty="0">
                <a:solidFill>
                  <a:srgbClr val="000000"/>
                </a:solidFill>
                <a:effectLst/>
                <a:latin typeface="ArialMT"/>
              </a:rPr>
              <a:t>machuquei o pé.</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Choro </a:t>
            </a:r>
            <a:r>
              <a:rPr lang="pt-BR" sz="2000" b="1" i="0" dirty="0">
                <a:solidFill>
                  <a:srgbClr val="000000"/>
                </a:solidFill>
                <a:effectLst/>
                <a:latin typeface="Arial-BoldMT"/>
              </a:rPr>
              <a:t>visto que </a:t>
            </a:r>
            <a:r>
              <a:rPr lang="pt-BR" sz="2000" b="0" i="0" dirty="0">
                <a:solidFill>
                  <a:srgbClr val="000000"/>
                </a:solidFill>
                <a:effectLst/>
                <a:latin typeface="ArialMT"/>
              </a:rPr>
              <a:t>machuquei o pé.</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Ela não foi à escola </a:t>
            </a:r>
            <a:r>
              <a:rPr lang="pt-BR" sz="2000" b="1" i="0" dirty="0">
                <a:solidFill>
                  <a:srgbClr val="000000"/>
                </a:solidFill>
                <a:effectLst/>
                <a:latin typeface="Arial-BoldMT"/>
              </a:rPr>
              <a:t>pois </a:t>
            </a:r>
            <a:r>
              <a:rPr lang="pt-BR" sz="2000" b="0" i="0" dirty="0">
                <a:solidFill>
                  <a:srgbClr val="000000"/>
                </a:solidFill>
                <a:effectLst/>
                <a:latin typeface="ArialMT"/>
              </a:rPr>
              <a:t>estava chovendo.</a:t>
            </a:r>
            <a:endParaRPr lang="pt-BR" sz="2000" b="0" i="0" dirty="0">
              <a:solidFill>
                <a:srgbClr val="000000"/>
              </a:solidFill>
              <a:effectLst/>
              <a:latin typeface="ArialMT"/>
            </a:endParaRPr>
          </a:p>
          <a:p>
            <a:pPr marL="285750" indent="-285750">
              <a:buFont typeface="Wingdings" panose="05000000000000000000" pitchFamily="2" charset="2"/>
              <a:buChar char="v"/>
            </a:pPr>
            <a:r>
              <a:rPr lang="pt-BR" sz="2000" b="0" i="0" dirty="0">
                <a:solidFill>
                  <a:srgbClr val="000000"/>
                </a:solidFill>
                <a:effectLst/>
                <a:latin typeface="ArialMT"/>
              </a:rPr>
              <a:t>Ela não foi à escola </a:t>
            </a:r>
            <a:r>
              <a:rPr lang="pt-BR" sz="2000" b="1" i="0" dirty="0">
                <a:solidFill>
                  <a:srgbClr val="000000"/>
                </a:solidFill>
                <a:effectLst/>
                <a:latin typeface="Arial-BoldMT"/>
              </a:rPr>
              <a:t>uma vez </a:t>
            </a:r>
            <a:r>
              <a:rPr lang="pt-BR" sz="2000" b="0" i="0" dirty="0">
                <a:solidFill>
                  <a:srgbClr val="000000"/>
                </a:solidFill>
                <a:effectLst/>
                <a:latin typeface="ArialMT"/>
              </a:rPr>
              <a:t>que estava chovendo.</a:t>
            </a:r>
            <a:endParaRPr lang="pt-BR" sz="2000" dirty="0"/>
          </a:p>
        </p:txBody>
      </p:sp>
      <p:sp>
        <p:nvSpPr>
          <p:cNvPr id="10" name="CaixaDeTexto 9"/>
          <p:cNvSpPr txBox="1"/>
          <p:nvPr/>
        </p:nvSpPr>
        <p:spPr>
          <a:xfrm>
            <a:off x="3114648" y="224841"/>
            <a:ext cx="4116146" cy="461665"/>
          </a:xfrm>
          <a:prstGeom prst="rect">
            <a:avLst/>
          </a:prstGeom>
          <a:noFill/>
        </p:spPr>
        <p:txBody>
          <a:bodyPr wrap="square">
            <a:spAutoFit/>
          </a:bodyPr>
          <a:lstStyle/>
          <a:p>
            <a:r>
              <a:rPr lang="pt-BR" sz="2400" b="1" i="0" dirty="0">
                <a:solidFill>
                  <a:srgbClr val="000000"/>
                </a:solidFill>
                <a:effectLst/>
                <a:latin typeface="Arial-BoldMT"/>
              </a:rPr>
              <a:t>QUANDO USAR PORQUE?</a:t>
            </a:r>
            <a:endParaRPr lang="pt-B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ontabilidade, Fiscal e Tributaria - Community - Google+ | Imagem de  interrogação, Imagens para watts, Emoticons engraçado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99984" y="1578417"/>
            <a:ext cx="3104004" cy="4367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841531"/>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2"/>
          <a:stretch>
            <a:fillRect/>
          </a:stretch>
        </p:blipFill>
        <p:spPr>
          <a:xfrm>
            <a:off x="9366390" y="153740"/>
            <a:ext cx="2666583" cy="1530535"/>
          </a:xfrm>
          <a:prstGeom prst="rect">
            <a:avLst/>
          </a:prstGeom>
        </p:spPr>
      </p:pic>
      <p:sp>
        <p:nvSpPr>
          <p:cNvPr id="7" name="CaixaDeTexto 6"/>
          <p:cNvSpPr txBox="1"/>
          <p:nvPr/>
        </p:nvSpPr>
        <p:spPr>
          <a:xfrm>
            <a:off x="0" y="1091089"/>
            <a:ext cx="8145194" cy="2215991"/>
          </a:xfrm>
          <a:prstGeom prst="rect">
            <a:avLst/>
          </a:prstGeom>
          <a:solidFill>
            <a:schemeClr val="accent5">
              <a:lumMod val="40000"/>
              <a:lumOff val="60000"/>
            </a:schemeClr>
          </a:solidFill>
        </p:spPr>
        <p:txBody>
          <a:bodyPr wrap="square">
            <a:spAutoFit/>
          </a:bodyPr>
          <a:lstStyle/>
          <a:p>
            <a:pPr algn="just"/>
            <a:r>
              <a:rPr lang="pt-BR" sz="2300" b="1" i="0" dirty="0">
                <a:solidFill>
                  <a:srgbClr val="003399"/>
                </a:solidFill>
                <a:effectLst/>
                <a:latin typeface="Arial" panose="020B0604020202020204" pitchFamily="34" charset="0"/>
                <a:cs typeface="Arial" panose="020B0604020202020204" pitchFamily="34" charset="0"/>
              </a:rPr>
              <a:t>Por que (separado e sem acento) </a:t>
            </a:r>
            <a:r>
              <a:rPr lang="pt-BR" sz="2300" b="0" i="0" dirty="0">
                <a:solidFill>
                  <a:srgbClr val="000000"/>
                </a:solidFill>
                <a:effectLst/>
                <a:latin typeface="Arial" panose="020B0604020202020204" pitchFamily="34" charset="0"/>
                <a:cs typeface="Arial" panose="020B0604020202020204" pitchFamily="34" charset="0"/>
              </a:rPr>
              <a:t>pode ser usado para introduzir uma pergunta ou para estabelecer uma relação com um termo anterior da oração. </a:t>
            </a:r>
            <a:r>
              <a:rPr lang="pt-BR" sz="2300" b="1" i="0" dirty="0">
                <a:solidFill>
                  <a:srgbClr val="FF0000"/>
                </a:solidFill>
                <a:effectLst/>
                <a:latin typeface="Arial" panose="020B0604020202020204" pitchFamily="34" charset="0"/>
                <a:cs typeface="Arial" panose="020B0604020202020204" pitchFamily="34" charset="0"/>
              </a:rPr>
              <a:t>Por que interrogativo </a:t>
            </a:r>
            <a:r>
              <a:rPr lang="pt-BR" sz="2300" b="0" i="0" dirty="0">
                <a:solidFill>
                  <a:srgbClr val="000000"/>
                </a:solidFill>
                <a:effectLst/>
                <a:latin typeface="Arial" panose="020B0604020202020204" pitchFamily="34" charset="0"/>
                <a:cs typeface="Arial" panose="020B0604020202020204" pitchFamily="34" charset="0"/>
              </a:rPr>
              <a:t>Possuindo um caráter interrogativo, por que é usado para iniciar uma pergunta, podendo ser substituído por:</a:t>
            </a:r>
            <a:r>
              <a:rPr lang="pt-BR" sz="2300" dirty="0">
                <a:latin typeface="Arial" panose="020B0604020202020204" pitchFamily="34" charset="0"/>
                <a:cs typeface="Arial" panose="020B0604020202020204" pitchFamily="34" charset="0"/>
              </a:rPr>
              <a:t> </a:t>
            </a:r>
            <a:r>
              <a:rPr lang="pt-BR" sz="2300" b="1" dirty="0">
                <a:solidFill>
                  <a:srgbClr val="FF0000"/>
                </a:solidFill>
                <a:latin typeface="Arial" panose="020B0604020202020204" pitchFamily="34" charset="0"/>
                <a:cs typeface="Arial" panose="020B0604020202020204" pitchFamily="34" charset="0"/>
              </a:rPr>
              <a:t>por qual motivo</a:t>
            </a:r>
            <a:r>
              <a:rPr lang="pt-BR" sz="2300" dirty="0">
                <a:solidFill>
                  <a:srgbClr val="FF0000"/>
                </a:solidFill>
                <a:latin typeface="Arial" panose="020B0604020202020204" pitchFamily="34" charset="0"/>
                <a:cs typeface="Arial" panose="020B0604020202020204" pitchFamily="34" charset="0"/>
              </a:rPr>
              <a:t>; </a:t>
            </a:r>
            <a:r>
              <a:rPr lang="pt-BR" sz="2300" b="1" dirty="0">
                <a:solidFill>
                  <a:srgbClr val="FF0000"/>
                </a:solidFill>
                <a:latin typeface="Arial" panose="020B0604020202020204" pitchFamily="34" charset="0"/>
                <a:cs typeface="Arial" panose="020B0604020202020204" pitchFamily="34" charset="0"/>
              </a:rPr>
              <a:t>por que razão</a:t>
            </a:r>
            <a:r>
              <a:rPr lang="pt-BR" sz="2300" dirty="0">
                <a:solidFill>
                  <a:srgbClr val="FF0000"/>
                </a:solidFill>
                <a:latin typeface="Arial" panose="020B0604020202020204" pitchFamily="34" charset="0"/>
                <a:cs typeface="Arial" panose="020B0604020202020204" pitchFamily="34" charset="0"/>
              </a:rPr>
              <a:t>; </a:t>
            </a:r>
            <a:r>
              <a:rPr lang="pt-BR" sz="2300" b="1" dirty="0">
                <a:solidFill>
                  <a:srgbClr val="FF0000"/>
                </a:solidFill>
                <a:latin typeface="Arial" panose="020B0604020202020204" pitchFamily="34" charset="0"/>
                <a:cs typeface="Arial" panose="020B0604020202020204" pitchFamily="34" charset="0"/>
              </a:rPr>
              <a:t>por qual razão.</a:t>
            </a:r>
            <a:endParaRPr lang="pt-BR" sz="2300" b="1" dirty="0">
              <a:solidFill>
                <a:srgbClr val="FF0000"/>
              </a:solidFill>
              <a:latin typeface="Arial" panose="020B0604020202020204" pitchFamily="34" charset="0"/>
              <a:cs typeface="Arial" panose="020B0604020202020204" pitchFamily="34" charset="0"/>
            </a:endParaRPr>
          </a:p>
        </p:txBody>
      </p:sp>
      <p:sp>
        <p:nvSpPr>
          <p:cNvPr id="8" name="CaixaDeTexto 7"/>
          <p:cNvSpPr txBox="1"/>
          <p:nvPr/>
        </p:nvSpPr>
        <p:spPr>
          <a:xfrm>
            <a:off x="3288323" y="275001"/>
            <a:ext cx="3520440" cy="461665"/>
          </a:xfrm>
          <a:prstGeom prst="rect">
            <a:avLst/>
          </a:prstGeom>
          <a:noFill/>
        </p:spPr>
        <p:txBody>
          <a:bodyPr wrap="square">
            <a:spAutoFit/>
          </a:bodyPr>
          <a:lstStyle/>
          <a:p>
            <a:r>
              <a:rPr lang="pt-BR" sz="2400" b="1" i="0" dirty="0">
                <a:solidFill>
                  <a:srgbClr val="000000"/>
                </a:solidFill>
                <a:effectLst/>
                <a:latin typeface="Arial-BoldMT"/>
              </a:rPr>
              <a:t>Quando usar por que?</a:t>
            </a:r>
            <a:endParaRPr lang="pt-BR" sz="2400" dirty="0"/>
          </a:p>
        </p:txBody>
      </p:sp>
      <p:sp>
        <p:nvSpPr>
          <p:cNvPr id="11" name="CaixaDeTexto 10"/>
          <p:cNvSpPr txBox="1"/>
          <p:nvPr/>
        </p:nvSpPr>
        <p:spPr>
          <a:xfrm>
            <a:off x="-7034" y="3761937"/>
            <a:ext cx="6590713" cy="1631216"/>
          </a:xfrm>
          <a:prstGeom prst="rect">
            <a:avLst/>
          </a:prstGeom>
          <a:noFill/>
        </p:spPr>
        <p:txBody>
          <a:bodyPr wrap="square">
            <a:spAutoFit/>
          </a:bodyPr>
          <a:lstStyle/>
          <a:p>
            <a:pPr marL="285750" indent="-285750">
              <a:buFont typeface="Wingdings" panose="05000000000000000000" pitchFamily="2" charset="2"/>
              <a:buChar char="v"/>
            </a:pPr>
            <a:r>
              <a:rPr lang="pt-BR" sz="2000" b="1" i="0" dirty="0">
                <a:solidFill>
                  <a:srgbClr val="FF0000"/>
                </a:solidFill>
                <a:effectLst/>
                <a:latin typeface="Arial" panose="020B0604020202020204" pitchFamily="34" charset="0"/>
                <a:cs typeface="Arial" panose="020B0604020202020204" pitchFamily="34" charset="0"/>
              </a:rPr>
              <a:t>Substituição do por que (interrogativo)</a:t>
            </a:r>
            <a:endParaRPr lang="pt-BR" sz="2000" b="1" i="0" dirty="0">
              <a:solidFill>
                <a:srgbClr val="FF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motivo </a:t>
            </a:r>
            <a:r>
              <a:rPr lang="pt-BR" sz="2000" b="0" i="0" dirty="0">
                <a:solidFill>
                  <a:srgbClr val="000000"/>
                </a:solidFill>
                <a:effectLst/>
                <a:latin typeface="Arial" panose="020B0604020202020204" pitchFamily="34" charset="0"/>
                <a:cs typeface="Arial" panose="020B0604020202020204" pitchFamily="34" charset="0"/>
              </a:rPr>
              <a:t>você não foi dormir?</a:t>
            </a:r>
            <a:endParaRPr lang="pt-BR" sz="2000" b="0"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razão </a:t>
            </a:r>
            <a:r>
              <a:rPr lang="pt-BR" sz="2000" b="0" i="0" dirty="0">
                <a:solidFill>
                  <a:srgbClr val="000000"/>
                </a:solidFill>
                <a:effectLst/>
                <a:latin typeface="Arial" panose="020B0604020202020204" pitchFamily="34" charset="0"/>
                <a:cs typeface="Arial" panose="020B0604020202020204" pitchFamily="34" charset="0"/>
              </a:rPr>
              <a:t>você não foi dormir?</a:t>
            </a:r>
            <a:endParaRPr lang="pt-BR" sz="2000" b="0"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motivo </a:t>
            </a:r>
            <a:r>
              <a:rPr lang="pt-BR" sz="2000" b="0" i="0" dirty="0">
                <a:solidFill>
                  <a:srgbClr val="000000"/>
                </a:solidFill>
                <a:effectLst/>
                <a:latin typeface="Arial" panose="020B0604020202020204" pitchFamily="34" charset="0"/>
                <a:cs typeface="Arial" panose="020B0604020202020204" pitchFamily="34" charset="0"/>
              </a:rPr>
              <a:t>não posso sair com meus amigos?</a:t>
            </a:r>
            <a:endParaRPr lang="pt-BR" sz="2000" b="0"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pt-BR" sz="2000" b="1" i="0" dirty="0">
                <a:solidFill>
                  <a:srgbClr val="000000"/>
                </a:solidFill>
                <a:effectLst/>
                <a:latin typeface="Arial" panose="020B0604020202020204" pitchFamily="34" charset="0"/>
                <a:cs typeface="Arial" panose="020B0604020202020204" pitchFamily="34" charset="0"/>
              </a:rPr>
              <a:t>Por qual razão </a:t>
            </a:r>
            <a:r>
              <a:rPr lang="pt-BR" sz="2000" b="0" i="0" dirty="0">
                <a:solidFill>
                  <a:srgbClr val="000000"/>
                </a:solidFill>
                <a:effectLst/>
                <a:latin typeface="Arial" panose="020B0604020202020204" pitchFamily="34" charset="0"/>
                <a:cs typeface="Arial" panose="020B0604020202020204" pitchFamily="34" charset="0"/>
              </a:rPr>
              <a:t>não posso sair com meus amigos?</a:t>
            </a:r>
            <a:endParaRPr lang="pt-BR" sz="2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O que é isso? by Gustavo Garcia | Escritavo | Escritavo"/>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5717714" y="2165249"/>
            <a:ext cx="5908460" cy="37952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1" y="85947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2"/>
          <a:stretch>
            <a:fillRect/>
          </a:stretch>
        </p:blipFill>
        <p:spPr>
          <a:xfrm>
            <a:off x="9366391" y="138352"/>
            <a:ext cx="2603218" cy="1609483"/>
          </a:xfrm>
          <a:prstGeom prst="rect">
            <a:avLst/>
          </a:prstGeom>
        </p:spPr>
      </p:pic>
      <p:sp>
        <p:nvSpPr>
          <p:cNvPr id="6" name="CaixaDeTexto 5"/>
          <p:cNvSpPr txBox="1"/>
          <p:nvPr/>
        </p:nvSpPr>
        <p:spPr>
          <a:xfrm>
            <a:off x="0" y="1349641"/>
            <a:ext cx="6710289" cy="1631216"/>
          </a:xfrm>
          <a:prstGeom prst="rect">
            <a:avLst/>
          </a:prstGeom>
          <a:solidFill>
            <a:schemeClr val="accent5">
              <a:lumMod val="40000"/>
              <a:lumOff val="60000"/>
            </a:schemeClr>
          </a:solidFill>
        </p:spPr>
        <p:txBody>
          <a:bodyPr wrap="square">
            <a:spAutoFit/>
          </a:bodyPr>
          <a:lstStyle/>
          <a:p>
            <a:pPr algn="just"/>
            <a:r>
              <a:rPr lang="pt-BR" sz="2000" b="1" i="0" dirty="0">
                <a:solidFill>
                  <a:srgbClr val="000000"/>
                </a:solidFill>
                <a:effectLst/>
                <a:latin typeface="Arial-BoldMT"/>
              </a:rPr>
              <a:t>Por que relativo </a:t>
            </a:r>
            <a:r>
              <a:rPr lang="pt-BR" sz="2000" b="0" i="0" dirty="0">
                <a:solidFill>
                  <a:srgbClr val="000000"/>
                </a:solidFill>
                <a:effectLst/>
                <a:latin typeface="ArialMT"/>
              </a:rPr>
              <a:t>Estabelecendo uma relação com um termo antecedente, por que é usado como elo de ligação entre duas orações, podendo ser substituído por: pelo qual; pela qual; pelos quais;</a:t>
            </a:r>
            <a:r>
              <a:rPr lang="pt-BR" sz="2000" dirty="0">
                <a:solidFill>
                  <a:srgbClr val="000000"/>
                </a:solidFill>
                <a:latin typeface="ArialMT"/>
              </a:rPr>
              <a:t> </a:t>
            </a:r>
            <a:r>
              <a:rPr lang="pt-BR" sz="2000" b="0" i="0" dirty="0">
                <a:solidFill>
                  <a:srgbClr val="000000"/>
                </a:solidFill>
                <a:effectLst/>
                <a:latin typeface="ArialMT"/>
              </a:rPr>
              <a:t>pelas quais; por qual; por quais.</a:t>
            </a:r>
            <a:endParaRPr lang="pt-BR" sz="2000" dirty="0"/>
          </a:p>
        </p:txBody>
      </p:sp>
      <p:sp>
        <p:nvSpPr>
          <p:cNvPr id="7" name="CaixaDeTexto 6"/>
          <p:cNvSpPr txBox="1"/>
          <p:nvPr/>
        </p:nvSpPr>
        <p:spPr>
          <a:xfrm>
            <a:off x="-1" y="3429000"/>
            <a:ext cx="6126480" cy="2308324"/>
          </a:xfrm>
          <a:prstGeom prst="rect">
            <a:avLst/>
          </a:prstGeom>
          <a:noFill/>
        </p:spPr>
        <p:txBody>
          <a:bodyPr wrap="square">
            <a:spAutoFit/>
          </a:bodyPr>
          <a:lstStyle/>
          <a:p>
            <a:r>
              <a:rPr lang="pt-BR" sz="1800" b="0" i="0" dirty="0">
                <a:solidFill>
                  <a:srgbClr val="000000"/>
                </a:solidFill>
                <a:effectLst/>
                <a:latin typeface="ArialMT"/>
              </a:rPr>
              <a:t>Exemplos com por que (relativo)</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Não achei o caminho </a:t>
            </a:r>
            <a:r>
              <a:rPr lang="pt-BR" sz="1800" b="1" i="0" dirty="0">
                <a:solidFill>
                  <a:srgbClr val="000000"/>
                </a:solidFill>
                <a:effectLst/>
                <a:latin typeface="Arial-BoldMT"/>
              </a:rPr>
              <a:t>por que </a:t>
            </a:r>
            <a:r>
              <a:rPr lang="pt-BR" sz="1800" b="0" i="0" dirty="0">
                <a:solidFill>
                  <a:srgbClr val="000000"/>
                </a:solidFill>
                <a:effectLst/>
                <a:latin typeface="ArialMT"/>
              </a:rPr>
              <a:t>passei.</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As razões </a:t>
            </a:r>
            <a:r>
              <a:rPr lang="pt-BR" sz="1800" b="1" i="0" dirty="0">
                <a:solidFill>
                  <a:srgbClr val="000000"/>
                </a:solidFill>
                <a:effectLst/>
                <a:latin typeface="Arial-BoldMT"/>
              </a:rPr>
              <a:t>por que </a:t>
            </a:r>
            <a:r>
              <a:rPr lang="pt-BR" sz="1800" b="0" i="0" dirty="0">
                <a:solidFill>
                  <a:srgbClr val="000000"/>
                </a:solidFill>
                <a:effectLst/>
                <a:latin typeface="ArialMT"/>
              </a:rPr>
              <a:t>fui embora são pessoais.</a:t>
            </a:r>
            <a:br>
              <a:rPr lang="pt-BR" sz="1800" b="0" i="0" dirty="0">
                <a:solidFill>
                  <a:srgbClr val="000000"/>
                </a:solidFill>
                <a:effectLst/>
                <a:latin typeface="ArialMT"/>
              </a:rPr>
            </a:br>
            <a:r>
              <a:rPr lang="pt-BR" sz="1800" b="1" i="0" dirty="0">
                <a:solidFill>
                  <a:srgbClr val="FF0000"/>
                </a:solidFill>
                <a:effectLst/>
                <a:latin typeface="ArialMT"/>
              </a:rPr>
              <a:t>Substituição do por que (relativo)</a:t>
            </a:r>
            <a:endParaRPr lang="pt-BR" sz="1800" b="1" i="0" dirty="0">
              <a:solidFill>
                <a:srgbClr val="FF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Não achei o caminho </a:t>
            </a:r>
            <a:r>
              <a:rPr lang="pt-BR" sz="1800" b="1" i="0" dirty="0">
                <a:solidFill>
                  <a:srgbClr val="000000"/>
                </a:solidFill>
                <a:effectLst/>
                <a:latin typeface="Arial-BoldMT"/>
              </a:rPr>
              <a:t>pelo qual </a:t>
            </a:r>
            <a:r>
              <a:rPr lang="pt-BR" sz="1800" b="0" i="0" dirty="0">
                <a:solidFill>
                  <a:srgbClr val="000000"/>
                </a:solidFill>
                <a:effectLst/>
                <a:latin typeface="ArialMT"/>
              </a:rPr>
              <a:t>passei.</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Não achei o caminho </a:t>
            </a:r>
            <a:r>
              <a:rPr lang="pt-BR" sz="1800" b="1" i="0" dirty="0">
                <a:solidFill>
                  <a:srgbClr val="000000"/>
                </a:solidFill>
                <a:effectLst/>
                <a:latin typeface="Arial-BoldMT"/>
              </a:rPr>
              <a:t>por qual </a:t>
            </a:r>
            <a:r>
              <a:rPr lang="pt-BR" sz="1800" b="0" i="0" dirty="0">
                <a:solidFill>
                  <a:srgbClr val="000000"/>
                </a:solidFill>
                <a:effectLst/>
                <a:latin typeface="ArialMT"/>
              </a:rPr>
              <a:t>passei.</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As razões </a:t>
            </a:r>
            <a:r>
              <a:rPr lang="pt-BR" sz="1800" b="1" i="0" dirty="0">
                <a:solidFill>
                  <a:srgbClr val="000000"/>
                </a:solidFill>
                <a:effectLst/>
                <a:latin typeface="Arial-BoldMT"/>
              </a:rPr>
              <a:t>pelas quais </a:t>
            </a:r>
            <a:r>
              <a:rPr lang="pt-BR" sz="1800" b="0" i="0" dirty="0">
                <a:solidFill>
                  <a:srgbClr val="000000"/>
                </a:solidFill>
                <a:effectLst/>
                <a:latin typeface="ArialMT"/>
              </a:rPr>
              <a:t>fui embora são pessoais.</a:t>
            </a:r>
            <a:endParaRPr lang="pt-BR" sz="1800" b="0" i="0" dirty="0">
              <a:solidFill>
                <a:srgbClr val="000000"/>
              </a:solidFill>
              <a:effectLst/>
              <a:latin typeface="ArialMT"/>
            </a:endParaRPr>
          </a:p>
          <a:p>
            <a:pPr marL="285750" indent="-285750">
              <a:buFont typeface="Wingdings" panose="05000000000000000000" pitchFamily="2" charset="2"/>
              <a:buChar char="v"/>
            </a:pPr>
            <a:r>
              <a:rPr lang="pt-BR" sz="1800" b="0" i="0" dirty="0">
                <a:solidFill>
                  <a:srgbClr val="000000"/>
                </a:solidFill>
                <a:effectLst/>
                <a:latin typeface="ArialMT"/>
              </a:rPr>
              <a:t>As razões </a:t>
            </a:r>
            <a:r>
              <a:rPr lang="pt-BR" sz="1800" b="1" i="0" dirty="0">
                <a:solidFill>
                  <a:srgbClr val="000000"/>
                </a:solidFill>
                <a:effectLst/>
                <a:latin typeface="Arial-BoldMT"/>
              </a:rPr>
              <a:t>por quais </a:t>
            </a:r>
            <a:r>
              <a:rPr lang="pt-BR" sz="1800" b="0" i="0" dirty="0">
                <a:solidFill>
                  <a:srgbClr val="000000"/>
                </a:solidFill>
                <a:effectLst/>
                <a:latin typeface="ArialMT"/>
              </a:rPr>
              <a:t>fui embora são pessoais.</a:t>
            </a:r>
            <a:r>
              <a:rPr lang="pt-BR" dirty="0"/>
              <a:t> </a:t>
            </a:r>
            <a:endParaRPr lang="pt-BR" dirty="0"/>
          </a:p>
        </p:txBody>
      </p:sp>
      <p:sp>
        <p:nvSpPr>
          <p:cNvPr id="8" name="CaixaDeTexto 7"/>
          <p:cNvSpPr txBox="1"/>
          <p:nvPr/>
        </p:nvSpPr>
        <p:spPr>
          <a:xfrm>
            <a:off x="3302390" y="275001"/>
            <a:ext cx="3520440" cy="461665"/>
          </a:xfrm>
          <a:prstGeom prst="rect">
            <a:avLst/>
          </a:prstGeom>
          <a:noFill/>
        </p:spPr>
        <p:txBody>
          <a:bodyPr wrap="square">
            <a:spAutoFit/>
          </a:bodyPr>
          <a:lstStyle/>
          <a:p>
            <a:r>
              <a:rPr lang="pt-BR" sz="2400" b="1" i="0" dirty="0">
                <a:solidFill>
                  <a:srgbClr val="000000"/>
                </a:solidFill>
                <a:effectLst/>
                <a:latin typeface="Arial-BoldMT"/>
              </a:rPr>
              <a:t>Quando usar por que?</a:t>
            </a:r>
            <a:endParaRPr lang="pt-B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4947" y="776644"/>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Arial Narrow" panose="020B0606020202030204" pitchFamily="34" charset="0"/>
            </a:endParaRPr>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0" y="1092876"/>
            <a:ext cx="8637563" cy="1323439"/>
          </a:xfrm>
          <a:prstGeom prst="rect">
            <a:avLst/>
          </a:prstGeom>
          <a:solidFill>
            <a:schemeClr val="accent5">
              <a:lumMod val="40000"/>
              <a:lumOff val="60000"/>
            </a:schemeClr>
          </a:solidFill>
        </p:spPr>
        <p:txBody>
          <a:bodyPr wrap="square">
            <a:spAutoFit/>
          </a:bodyPr>
          <a:lstStyle/>
          <a:p>
            <a:pPr algn="just"/>
            <a:r>
              <a:rPr lang="pt-BR" sz="2000" b="1" i="0" dirty="0">
                <a:solidFill>
                  <a:srgbClr val="FF0000"/>
                </a:solidFill>
                <a:effectLst/>
                <a:latin typeface="Arial" panose="020B0604020202020204" pitchFamily="34" charset="0"/>
                <a:cs typeface="Arial" panose="020B0604020202020204" pitchFamily="34" charset="0"/>
              </a:rPr>
              <a:t>Porquê (junto e com acento) </a:t>
            </a:r>
            <a:r>
              <a:rPr lang="pt-BR" sz="2000" b="0" i="0" dirty="0">
                <a:solidFill>
                  <a:srgbClr val="000000"/>
                </a:solidFill>
                <a:effectLst/>
                <a:latin typeface="Arial" panose="020B0604020202020204" pitchFamily="34" charset="0"/>
                <a:cs typeface="Arial" panose="020B0604020202020204" pitchFamily="34" charset="0"/>
              </a:rPr>
              <a:t>é usado para indicar o motivo, a causa ou a razão de algo. Aparece quase sempre junto de um artigo definido (o, os) ou indefinido (um, uns), podendo também aparecer junto de um pronome ou numeral. Porquê pode ser substituído por: </a:t>
            </a:r>
            <a:r>
              <a:rPr lang="pt-BR" sz="2000" b="1" i="0" dirty="0">
                <a:solidFill>
                  <a:srgbClr val="000000"/>
                </a:solidFill>
                <a:effectLst/>
                <a:latin typeface="Arial" panose="020B0604020202020204" pitchFamily="34" charset="0"/>
                <a:cs typeface="Arial" panose="020B0604020202020204" pitchFamily="34" charset="0"/>
              </a:rPr>
              <a:t>o motivo; a causa; a razão.</a:t>
            </a:r>
            <a:endParaRPr lang="pt-BR" sz="2000" b="1" dirty="0">
              <a:latin typeface="Arial" panose="020B0604020202020204" pitchFamily="34" charset="0"/>
              <a:cs typeface="Arial" panose="020B0604020202020204" pitchFamily="34" charset="0"/>
            </a:endParaRPr>
          </a:p>
        </p:txBody>
      </p:sp>
      <p:sp>
        <p:nvSpPr>
          <p:cNvPr id="7" name="CaixaDeTexto 6"/>
          <p:cNvSpPr txBox="1"/>
          <p:nvPr/>
        </p:nvSpPr>
        <p:spPr>
          <a:xfrm>
            <a:off x="2528668" y="189256"/>
            <a:ext cx="4125350" cy="461665"/>
          </a:xfrm>
          <a:prstGeom prst="rect">
            <a:avLst/>
          </a:prstGeom>
          <a:noFill/>
        </p:spPr>
        <p:txBody>
          <a:bodyPr wrap="square">
            <a:spAutoFit/>
          </a:bodyPr>
          <a:lstStyle/>
          <a:p>
            <a:pPr algn="ctr"/>
            <a:r>
              <a:rPr lang="pt-BR" sz="2400" b="1" i="0" dirty="0">
                <a:solidFill>
                  <a:srgbClr val="000000"/>
                </a:solidFill>
                <a:effectLst/>
                <a:latin typeface="Arial" panose="020B0604020202020204" pitchFamily="34" charset="0"/>
                <a:cs typeface="Arial" panose="020B0604020202020204" pitchFamily="34" charset="0"/>
              </a:rPr>
              <a:t>Quando usar porquê?</a:t>
            </a:r>
            <a:endParaRPr lang="pt-BR" sz="2400" dirty="0">
              <a:latin typeface="Arial" panose="020B0604020202020204" pitchFamily="34" charset="0"/>
              <a:cs typeface="Arial" panose="020B0604020202020204" pitchFamily="34" charset="0"/>
            </a:endParaRPr>
          </a:p>
        </p:txBody>
      </p:sp>
      <p:sp>
        <p:nvSpPr>
          <p:cNvPr id="10" name="CaixaDeTexto 9"/>
          <p:cNvSpPr txBox="1"/>
          <p:nvPr/>
        </p:nvSpPr>
        <p:spPr>
          <a:xfrm>
            <a:off x="0" y="2672262"/>
            <a:ext cx="7877908" cy="3170099"/>
          </a:xfrm>
          <a:prstGeom prst="rect">
            <a:avLst/>
          </a:prstGeom>
          <a:noFill/>
        </p:spPr>
        <p:txBody>
          <a:bodyPr wrap="square">
            <a:spAutoFit/>
          </a:bodyPr>
          <a:lstStyle/>
          <a:p>
            <a:r>
              <a:rPr lang="pt-BR" sz="2000" b="0" i="0" dirty="0">
                <a:solidFill>
                  <a:srgbClr val="000000"/>
                </a:solidFill>
                <a:effectLst/>
                <a:latin typeface="Arial" panose="020B0604020202020204" pitchFamily="34" charset="0"/>
                <a:cs typeface="Arial" panose="020B0604020202020204" pitchFamily="34" charset="0"/>
              </a:rPr>
              <a:t>Exemplos com porquê</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Todos riam muito e ninguém me dizia o </a:t>
            </a:r>
            <a:r>
              <a:rPr lang="pt-BR" sz="2000" b="1" i="0" dirty="0">
                <a:solidFill>
                  <a:srgbClr val="000000"/>
                </a:solidFill>
                <a:effectLst/>
                <a:latin typeface="Arial" panose="020B0604020202020204" pitchFamily="34" charset="0"/>
                <a:cs typeface="Arial" panose="020B0604020202020204" pitchFamily="34" charset="0"/>
              </a:rPr>
              <a:t>porquê</a:t>
            </a:r>
            <a:r>
              <a:rPr lang="pt-BR" sz="2000" b="0" i="0" dirty="0">
                <a:solidFill>
                  <a:srgbClr val="000000"/>
                </a:solidFill>
                <a:effectLst/>
                <a:latin typeface="Arial" panose="020B0604020202020204" pitchFamily="34" charset="0"/>
                <a:cs typeface="Arial" panose="020B0604020202020204" pitchFamily="34" charset="0"/>
              </a:rPr>
              <a:t>.</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Gostaria de saber os </a:t>
            </a:r>
            <a:r>
              <a:rPr lang="pt-BR" sz="2000" b="1" i="0" dirty="0">
                <a:solidFill>
                  <a:srgbClr val="000000"/>
                </a:solidFill>
                <a:effectLst/>
                <a:latin typeface="Arial" panose="020B0604020202020204" pitchFamily="34" charset="0"/>
                <a:cs typeface="Arial" panose="020B0604020202020204" pitchFamily="34" charset="0"/>
              </a:rPr>
              <a:t>porquês </a:t>
            </a:r>
            <a:r>
              <a:rPr lang="pt-BR" sz="2000" b="0" i="0" dirty="0">
                <a:solidFill>
                  <a:srgbClr val="000000"/>
                </a:solidFill>
                <a:effectLst/>
                <a:latin typeface="Arial" panose="020B0604020202020204" pitchFamily="34" charset="0"/>
                <a:cs typeface="Arial" panose="020B0604020202020204" pitchFamily="34" charset="0"/>
              </a:rPr>
              <a:t>de ter sido mandada embora.</a:t>
            </a:r>
            <a:endParaRPr lang="pt-BR" sz="2000" b="0" i="0" dirty="0">
              <a:solidFill>
                <a:srgbClr val="000000"/>
              </a:solidFill>
              <a:effectLst/>
              <a:latin typeface="Arial" panose="020B0604020202020204" pitchFamily="34" charset="0"/>
              <a:cs typeface="Arial" panose="020B0604020202020204" pitchFamily="34" charset="0"/>
            </a:endParaRPr>
          </a:p>
          <a:p>
            <a:br>
              <a:rPr lang="pt-BR" sz="2000" b="0" i="0" dirty="0">
                <a:solidFill>
                  <a:srgbClr val="000000"/>
                </a:solidFill>
                <a:effectLst/>
                <a:latin typeface="Arial" panose="020B0604020202020204" pitchFamily="34" charset="0"/>
                <a:cs typeface="Arial" panose="020B0604020202020204" pitchFamily="34" charset="0"/>
              </a:rPr>
            </a:br>
            <a:r>
              <a:rPr lang="pt-BR" sz="2000" b="1" i="0" dirty="0">
                <a:solidFill>
                  <a:srgbClr val="FF0000"/>
                </a:solidFill>
                <a:effectLst/>
                <a:latin typeface="Arial" panose="020B0604020202020204" pitchFamily="34" charset="0"/>
                <a:cs typeface="Arial" panose="020B0604020202020204" pitchFamily="34" charset="0"/>
              </a:rPr>
              <a:t>Substituição do porquê</a:t>
            </a:r>
            <a:endParaRPr lang="pt-BR" sz="2000" b="1" i="0" dirty="0">
              <a:solidFill>
                <a:srgbClr val="FF0000"/>
              </a:solidFill>
              <a:effectLst/>
              <a:latin typeface="Arial" panose="020B0604020202020204" pitchFamily="34" charset="0"/>
              <a:cs typeface="Arial" panose="020B0604020202020204" pitchFamily="34" charset="0"/>
            </a:endParaRPr>
          </a:p>
          <a:p>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Todos riam muito e ninguém me dizia o </a:t>
            </a:r>
            <a:r>
              <a:rPr lang="pt-BR" sz="2000" b="1" i="0" dirty="0">
                <a:solidFill>
                  <a:srgbClr val="000000"/>
                </a:solidFill>
                <a:effectLst/>
                <a:latin typeface="Arial" panose="020B0604020202020204" pitchFamily="34" charset="0"/>
                <a:cs typeface="Arial" panose="020B0604020202020204" pitchFamily="34" charset="0"/>
              </a:rPr>
              <a:t>motivo</a:t>
            </a:r>
            <a:r>
              <a:rPr lang="pt-BR" sz="2000" b="0" i="0" dirty="0">
                <a:solidFill>
                  <a:srgbClr val="000000"/>
                </a:solidFill>
                <a:effectLst/>
                <a:latin typeface="Arial" panose="020B0604020202020204" pitchFamily="34" charset="0"/>
                <a:cs typeface="Arial" panose="020B0604020202020204" pitchFamily="34" charset="0"/>
              </a:rPr>
              <a:t>.</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Todos riam muito e ninguém me dizia a </a:t>
            </a:r>
            <a:r>
              <a:rPr lang="pt-BR" sz="2000" b="1" i="0" dirty="0">
                <a:solidFill>
                  <a:srgbClr val="000000"/>
                </a:solidFill>
                <a:effectLst/>
                <a:latin typeface="Arial" panose="020B0604020202020204" pitchFamily="34" charset="0"/>
                <a:cs typeface="Arial" panose="020B0604020202020204" pitchFamily="34" charset="0"/>
              </a:rPr>
              <a:t>razão</a:t>
            </a:r>
            <a:r>
              <a:rPr lang="pt-BR" sz="2000" b="0" i="0" dirty="0">
                <a:solidFill>
                  <a:srgbClr val="000000"/>
                </a:solidFill>
                <a:effectLst/>
                <a:latin typeface="Arial" panose="020B0604020202020204" pitchFamily="34" charset="0"/>
                <a:cs typeface="Arial" panose="020B0604020202020204" pitchFamily="34" charset="0"/>
              </a:rPr>
              <a:t>.</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Gostaria de saber os </a:t>
            </a:r>
            <a:r>
              <a:rPr lang="pt-BR" sz="2000" b="1" i="0" dirty="0">
                <a:solidFill>
                  <a:srgbClr val="000000"/>
                </a:solidFill>
                <a:effectLst/>
                <a:latin typeface="Arial" panose="020B0604020202020204" pitchFamily="34" charset="0"/>
                <a:cs typeface="Arial" panose="020B0604020202020204" pitchFamily="34" charset="0"/>
              </a:rPr>
              <a:t>motivos </a:t>
            </a:r>
            <a:r>
              <a:rPr lang="pt-BR" sz="2000" b="0" i="0" dirty="0">
                <a:solidFill>
                  <a:srgbClr val="000000"/>
                </a:solidFill>
                <a:effectLst/>
                <a:latin typeface="Arial" panose="020B0604020202020204" pitchFamily="34" charset="0"/>
                <a:cs typeface="Arial" panose="020B0604020202020204" pitchFamily="34" charset="0"/>
              </a:rPr>
              <a:t>de ter sido mandada embora.</a:t>
            </a:r>
            <a:br>
              <a:rPr lang="pt-BR" sz="2000" b="0" i="0" dirty="0">
                <a:solidFill>
                  <a:srgbClr val="000000"/>
                </a:solidFill>
                <a:effectLst/>
                <a:latin typeface="Arial" panose="020B0604020202020204" pitchFamily="34" charset="0"/>
                <a:cs typeface="Arial" panose="020B0604020202020204" pitchFamily="34" charset="0"/>
              </a:rPr>
            </a:br>
            <a:r>
              <a:rPr lang="pt-BR" sz="2000" b="0" i="0" dirty="0">
                <a:solidFill>
                  <a:srgbClr val="000000"/>
                </a:solidFill>
                <a:effectLst/>
                <a:latin typeface="Arial" panose="020B0604020202020204" pitchFamily="34" charset="0"/>
                <a:cs typeface="Arial" panose="020B0604020202020204" pitchFamily="34" charset="0"/>
              </a:rPr>
              <a:t>Gostaria de saber as </a:t>
            </a:r>
            <a:r>
              <a:rPr lang="pt-BR" sz="2000" b="1" i="0" dirty="0">
                <a:solidFill>
                  <a:srgbClr val="000000"/>
                </a:solidFill>
                <a:effectLst/>
                <a:latin typeface="Arial" panose="020B0604020202020204" pitchFamily="34" charset="0"/>
                <a:cs typeface="Arial" panose="020B0604020202020204" pitchFamily="34" charset="0"/>
              </a:rPr>
              <a:t>causas </a:t>
            </a:r>
            <a:r>
              <a:rPr lang="pt-BR" sz="2000" b="0" i="0" dirty="0">
                <a:solidFill>
                  <a:srgbClr val="000000"/>
                </a:solidFill>
                <a:effectLst/>
                <a:latin typeface="Arial" panose="020B0604020202020204" pitchFamily="34" charset="0"/>
                <a:cs typeface="Arial" panose="020B0604020202020204" pitchFamily="34" charset="0"/>
              </a:rPr>
              <a:t>de ter sido mandada embora.</a:t>
            </a:r>
            <a:r>
              <a:rPr lang="pt-BR" sz="2000"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pic>
        <p:nvPicPr>
          <p:cNvPr id="11" name="Picture 4" descr="Grande Oriente do Brasil | Imagens animadas, Imagens para slides, Ponto de  interrogaçã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39008" y="2003782"/>
            <a:ext cx="3290668" cy="4113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1">
            <a:extLst>
              <a:ext uri="{BEBA8EAE-BF5A-486C-A8C5-ECC9F3942E4B}">
                <a14:imgProps xmlns:a14="http://schemas.microsoft.com/office/drawing/2010/main">
                  <a14:imgLayer r:embed="rId2">
                    <a14:imgEffect>
                      <a14:brightnessContrast bright="10000" contrast="8000"/>
                    </a14:imgEffect>
                  </a14:imgLayer>
                </a14:imgProps>
              </a:ext>
              <a:ext uri="{28A0092B-C50C-407E-A947-70E740481C1C}">
                <a14:useLocalDpi xmlns:a14="http://schemas.microsoft.com/office/drawing/2010/main" val="0"/>
              </a:ext>
            </a:extLst>
          </a:blip>
          <a:srcRect l="23096" t="30494" r="19087"/>
          <a:stretch>
            <a:fillRect/>
          </a:stretch>
        </p:blipFill>
        <p:spPr bwMode="auto">
          <a:xfrm>
            <a:off x="0" y="4509083"/>
            <a:ext cx="12233662" cy="2348918"/>
          </a:xfrm>
          <a:prstGeom prst="rect">
            <a:avLst/>
          </a:prstGeom>
          <a:noFill/>
          <a:ln>
            <a:noFill/>
          </a:ln>
        </p:spPr>
      </p:pic>
      <p:sp>
        <p:nvSpPr>
          <p:cNvPr id="7" name="Retângulo 6"/>
          <p:cNvSpPr/>
          <p:nvPr/>
        </p:nvSpPr>
        <p:spPr>
          <a:xfrm>
            <a:off x="2665471" y="3508575"/>
            <a:ext cx="6902719" cy="584775"/>
          </a:xfrm>
          <a:prstGeom prst="rect">
            <a:avLst/>
          </a:prstGeom>
        </p:spPr>
        <p:txBody>
          <a:bodyPr wrap="square">
            <a:spAutoFit/>
          </a:bodyPr>
          <a:lstStyle/>
          <a:p>
            <a:pPr lvl="0" algn="ctr">
              <a:spcAft>
                <a:spcPts val="400"/>
              </a:spcAft>
            </a:pPr>
            <a:r>
              <a:rPr lang="pt-BR" sz="32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rPr>
              <a:t>CONCORDÂNCIA VERBAL</a:t>
            </a:r>
            <a:endParaRPr lang="pt-BR" sz="3200" b="1" dirty="0">
              <a:ln w="22225">
                <a:solidFill>
                  <a:schemeClr val="accent2"/>
                </a:solidFill>
                <a:prstDash val="solid"/>
              </a:ln>
              <a:solidFill>
                <a:schemeClr val="accent2">
                  <a:lumMod val="40000"/>
                  <a:lumOff val="60000"/>
                </a:schemeClr>
              </a:solidFill>
              <a:latin typeface="Tahoma" panose="020B0604030504040204" pitchFamily="34" charset="0"/>
              <a:ea typeface="Tahoma" panose="020B0604030504040204" pitchFamily="34" charset="0"/>
            </a:endParaRPr>
          </a:p>
        </p:txBody>
      </p:sp>
      <p:pic>
        <p:nvPicPr>
          <p:cNvPr id="11" name="image4.png"/>
          <p:cNvPicPr/>
          <p:nvPr/>
        </p:nvPicPr>
        <p:blipFill>
          <a:blip r:embed="rId3"/>
          <a:srcRect/>
          <a:stretch>
            <a:fillRect/>
          </a:stretch>
        </p:blipFill>
        <p:spPr>
          <a:xfrm>
            <a:off x="725714" y="460353"/>
            <a:ext cx="2693616" cy="1888565"/>
          </a:xfrm>
          <a:prstGeom prst="rect">
            <a:avLst/>
          </a:prstGeom>
        </p:spPr>
      </p:pic>
      <p:pic>
        <p:nvPicPr>
          <p:cNvPr id="13" name="image4.png"/>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pic>
        <p:nvPicPr>
          <p:cNvPr id="102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478480" y="2471953"/>
            <a:ext cx="2593717" cy="2745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92" y="2471953"/>
            <a:ext cx="2745249" cy="2745249"/>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4242844" y="2759432"/>
            <a:ext cx="3520440" cy="461665"/>
          </a:xfrm>
          <a:prstGeom prst="rect">
            <a:avLst/>
          </a:prstGeom>
          <a:noFill/>
        </p:spPr>
        <p:txBody>
          <a:bodyPr wrap="square">
            <a:spAutoFit/>
          </a:bodyPr>
          <a:lstStyle/>
          <a:p>
            <a:pPr algn="ctr"/>
            <a:r>
              <a:rPr lang="pt-BR" sz="2400" b="1" i="0" dirty="0">
                <a:solidFill>
                  <a:srgbClr val="003399"/>
                </a:solidFill>
                <a:effectLst/>
                <a:latin typeface="Arial-BoldMT"/>
              </a:rPr>
              <a:t>AULA 05</a:t>
            </a:r>
            <a:endParaRPr lang="pt-BR" sz="2400" dirty="0">
              <a:solidFill>
                <a:srgbClr val="0033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9"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FUNÇÕES E USO DA LINGUAGEM</a:t>
            </a:r>
            <a:endParaRPr lang="pt-BR" altLang="ko-KR" sz="3000" b="1" dirty="0">
              <a:solidFill>
                <a:srgbClr val="002060"/>
              </a:solidFill>
              <a:cs typeface="Arial" panose="020B0604020202020204" pitchFamily="34" charset="0"/>
            </a:endParaRPr>
          </a:p>
        </p:txBody>
      </p:sp>
      <p:sp>
        <p:nvSpPr>
          <p:cNvPr id="8" name="CaixaDeTexto 7"/>
          <p:cNvSpPr txBox="1"/>
          <p:nvPr/>
        </p:nvSpPr>
        <p:spPr>
          <a:xfrm>
            <a:off x="0" y="1106018"/>
            <a:ext cx="8348870" cy="1323439"/>
          </a:xfrm>
          <a:prstGeom prst="rect">
            <a:avLst/>
          </a:prstGeom>
          <a:solidFill>
            <a:schemeClr val="accent6">
              <a:lumMod val="20000"/>
              <a:lumOff val="80000"/>
            </a:schemeClr>
          </a:solidFill>
        </p:spPr>
        <p:txBody>
          <a:bodyPr wrap="square">
            <a:spAutoFit/>
          </a:bodyPr>
          <a:lstStyle/>
          <a:p>
            <a:pPr algn="just"/>
            <a:r>
              <a:rPr lang="pt-BR" sz="2000" dirty="0">
                <a:latin typeface="Arial" panose="020B0604020202020204" pitchFamily="34" charset="0"/>
                <a:cs typeface="Arial" panose="020B0604020202020204" pitchFamily="34" charset="0"/>
              </a:rPr>
              <a:t>As funções da linguagem são formas de utilização da linguagem segundo a </a:t>
            </a:r>
            <a:r>
              <a:rPr lang="pt-BR" sz="2000" b="1" dirty="0">
                <a:solidFill>
                  <a:srgbClr val="FF0000"/>
                </a:solidFill>
                <a:latin typeface="Arial" panose="020B0604020202020204" pitchFamily="34" charset="0"/>
                <a:cs typeface="Arial" panose="020B0604020202020204" pitchFamily="34" charset="0"/>
              </a:rPr>
              <a:t>intenção do falante</a:t>
            </a:r>
            <a:r>
              <a:rPr lang="pt-BR" sz="2000" dirty="0">
                <a:latin typeface="Arial" panose="020B0604020202020204" pitchFamily="34" charset="0"/>
                <a:cs typeface="Arial" panose="020B0604020202020204" pitchFamily="34" charset="0"/>
              </a:rPr>
              <a:t>. Elas são classificadas em seis tipos: </a:t>
            </a:r>
            <a:r>
              <a:rPr lang="pt-BR" sz="2000" b="1" dirty="0">
                <a:solidFill>
                  <a:srgbClr val="000099"/>
                </a:solidFill>
                <a:latin typeface="Arial" panose="020B0604020202020204" pitchFamily="34" charset="0"/>
                <a:cs typeface="Arial" panose="020B0604020202020204" pitchFamily="34" charset="0"/>
              </a:rPr>
              <a:t>função referencial, função emotiva, função poética, função fática, função conativa e função metalinguística.</a:t>
            </a:r>
            <a:endParaRPr lang="pt-BR" sz="2000" b="1" dirty="0">
              <a:solidFill>
                <a:srgbClr val="000099"/>
              </a:solidFill>
              <a:latin typeface="Arial" panose="020B0604020202020204" pitchFamily="34" charset="0"/>
              <a:cs typeface="Arial" panose="020B0604020202020204" pitchFamily="34" charset="0"/>
            </a:endParaRPr>
          </a:p>
        </p:txBody>
      </p:sp>
      <p:sp>
        <p:nvSpPr>
          <p:cNvPr id="10" name="CaixaDeTexto 9"/>
          <p:cNvSpPr txBox="1"/>
          <p:nvPr/>
        </p:nvSpPr>
        <p:spPr>
          <a:xfrm>
            <a:off x="6096000" y="3936330"/>
            <a:ext cx="6096000" cy="1631216"/>
          </a:xfrm>
          <a:prstGeom prst="rect">
            <a:avLst/>
          </a:prstGeom>
          <a:solidFill>
            <a:schemeClr val="accent6">
              <a:lumMod val="20000"/>
              <a:lumOff val="80000"/>
            </a:schemeClr>
          </a:solidFill>
        </p:spPr>
        <p:txBody>
          <a:bodyPr wrap="square">
            <a:spAutoFit/>
          </a:bodyPr>
          <a:lstStyle/>
          <a:p>
            <a:pPr algn="just"/>
            <a:r>
              <a:rPr lang="pt-BR" sz="2000" dirty="0">
                <a:latin typeface="Arial" panose="020B0604020202020204" pitchFamily="34" charset="0"/>
                <a:cs typeface="Arial" panose="020B0604020202020204" pitchFamily="34" charset="0"/>
              </a:rPr>
              <a:t>Cada uma desempenha um papel relacionado com os elementos presentes na comunicação. </a:t>
            </a:r>
            <a:r>
              <a:rPr lang="pt-BR" sz="2000" b="1" dirty="0">
                <a:solidFill>
                  <a:srgbClr val="FF0000"/>
                </a:solidFill>
                <a:latin typeface="Arial" panose="020B0604020202020204" pitchFamily="34" charset="0"/>
                <a:cs typeface="Arial" panose="020B0604020202020204" pitchFamily="34" charset="0"/>
              </a:rPr>
              <a:t>Embora haja uma função que predomine, </a:t>
            </a:r>
            <a:r>
              <a:rPr lang="pt-BR" sz="2000" b="1" dirty="0">
                <a:solidFill>
                  <a:srgbClr val="000099"/>
                </a:solidFill>
                <a:latin typeface="Arial" panose="020B0604020202020204" pitchFamily="34" charset="0"/>
                <a:cs typeface="Arial" panose="020B0604020202020204" pitchFamily="34" charset="0"/>
              </a:rPr>
              <a:t>vários tipos de linguagem podem estar presentes num mesmo texto.</a:t>
            </a:r>
            <a:endParaRPr lang="pt-BR" sz="2000" b="1" dirty="0">
              <a:solidFill>
                <a:srgbClr val="000099"/>
              </a:solidFill>
              <a:latin typeface="Arial" panose="020B0604020202020204" pitchFamily="34" charset="0"/>
              <a:cs typeface="Arial" panose="020B0604020202020204" pitchFamily="34" charset="0"/>
            </a:endParaRPr>
          </a:p>
        </p:txBody>
      </p:sp>
      <p:pic>
        <p:nvPicPr>
          <p:cNvPr id="11" name="Picture 4" descr="conversa_sotiris-0doLpjG9dTh4_beta - Clínica Sotiri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9813" y="2627497"/>
            <a:ext cx="5554639" cy="312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p:cNvSpPr txBox="1">
            <a:spLocks noChangeArrowheads="1"/>
          </p:cNvSpPr>
          <p:nvPr/>
        </p:nvSpPr>
        <p:spPr bwMode="auto">
          <a:xfrm>
            <a:off x="1703388" y="115889"/>
            <a:ext cx="5760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b="1" dirty="0">
                <a:solidFill>
                  <a:schemeClr val="bg1"/>
                </a:solidFill>
                <a:latin typeface="Calibri" panose="020F0502020204030204" pitchFamily="34" charset="0"/>
              </a:rPr>
              <a:t>LÍNGUA PORTUGUESA,  8º Ano do Ensino Fundamental</a:t>
            </a:r>
            <a:endParaRPr lang="pt-BR" b="1" dirty="0">
              <a:solidFill>
                <a:schemeClr val="bg1"/>
              </a:solidFill>
              <a:latin typeface="Calibri" panose="020F0502020204030204" pitchFamily="34" charset="0"/>
            </a:endParaRPr>
          </a:p>
          <a:p>
            <a:r>
              <a:rPr lang="pt-BR" dirty="0">
                <a:solidFill>
                  <a:schemeClr val="bg1"/>
                </a:solidFill>
                <a:latin typeface="Calibri" panose="020F0502020204030204" pitchFamily="34" charset="0"/>
              </a:rPr>
              <a:t>Concordância  verbal</a:t>
            </a:r>
            <a:endParaRPr lang="pt-BR" dirty="0">
              <a:solidFill>
                <a:schemeClr val="bg1"/>
              </a:solidFill>
              <a:latin typeface="Calibri" panose="020F0502020204030204" pitchFamily="34" charset="0"/>
            </a:endParaRPr>
          </a:p>
        </p:txBody>
      </p:sp>
      <p:sp>
        <p:nvSpPr>
          <p:cNvPr id="18435" name="CaixaDeTexto 9"/>
          <p:cNvSpPr txBox="1">
            <a:spLocks noChangeArrowheads="1"/>
          </p:cNvSpPr>
          <p:nvPr/>
        </p:nvSpPr>
        <p:spPr bwMode="auto">
          <a:xfrm>
            <a:off x="2279651" y="1269554"/>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algn="ctr" eaLnBrk="1" hangingPunct="1"/>
            <a:r>
              <a:rPr lang="pt-BR"/>
              <a:t> </a:t>
            </a:r>
            <a:endParaRPr lang="pt-BR"/>
          </a:p>
        </p:txBody>
      </p:sp>
      <p:sp>
        <p:nvSpPr>
          <p:cNvPr id="18436" name="CaixaDeTexto 6"/>
          <p:cNvSpPr txBox="1">
            <a:spLocks noChangeArrowheads="1"/>
          </p:cNvSpPr>
          <p:nvPr/>
        </p:nvSpPr>
        <p:spPr bwMode="auto">
          <a:xfrm>
            <a:off x="3000376" y="1196529"/>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eaLnBrk="1" hangingPunct="1"/>
            <a:endParaRPr lang="pt-BR"/>
          </a:p>
        </p:txBody>
      </p:sp>
      <p:sp>
        <p:nvSpPr>
          <p:cNvPr id="18437" name="CaixaDeTexto 8"/>
          <p:cNvSpPr txBox="1">
            <a:spLocks noChangeArrowheads="1"/>
          </p:cNvSpPr>
          <p:nvPr/>
        </p:nvSpPr>
        <p:spPr bwMode="auto">
          <a:xfrm>
            <a:off x="2495551" y="1156841"/>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b="1"/>
          </a:p>
          <a:p>
            <a:pPr algn="ctr" eaLnBrk="1" hangingPunct="1"/>
            <a:endParaRPr lang="pt-BR" sz="2000" b="1"/>
          </a:p>
        </p:txBody>
      </p:sp>
      <p:sp>
        <p:nvSpPr>
          <p:cNvPr id="18438" name="CaixaDeTexto 9"/>
          <p:cNvSpPr txBox="1">
            <a:spLocks noChangeArrowheads="1"/>
          </p:cNvSpPr>
          <p:nvPr/>
        </p:nvSpPr>
        <p:spPr bwMode="auto">
          <a:xfrm>
            <a:off x="2495550" y="1917254"/>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b="1" i="1">
              <a:solidFill>
                <a:srgbClr val="002060"/>
              </a:solidFill>
            </a:endParaRPr>
          </a:p>
        </p:txBody>
      </p:sp>
      <p:sp>
        <p:nvSpPr>
          <p:cNvPr id="18439" name="CaixaDeTexto 12"/>
          <p:cNvSpPr txBox="1">
            <a:spLocks noChangeArrowheads="1"/>
          </p:cNvSpPr>
          <p:nvPr/>
        </p:nvSpPr>
        <p:spPr bwMode="auto">
          <a:xfrm>
            <a:off x="2855914" y="1269554"/>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i="1"/>
          </a:p>
          <a:p>
            <a:pPr algn="ctr" eaLnBrk="1" hangingPunct="1"/>
            <a:endParaRPr lang="pt-BR" sz="2400"/>
          </a:p>
        </p:txBody>
      </p:sp>
      <p:graphicFrame>
        <p:nvGraphicFramePr>
          <p:cNvPr id="11" name="Diagrama 10"/>
          <p:cNvGraphicFramePr/>
          <p:nvPr/>
        </p:nvGraphicFramePr>
        <p:xfrm>
          <a:off x="776630" y="1270143"/>
          <a:ext cx="7956551" cy="50750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Rectangle 4"/>
          <p:cNvSpPr/>
          <p:nvPr/>
        </p:nvSpPr>
        <p:spPr>
          <a:xfrm flipV="1">
            <a:off x="0" y="748538"/>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6"/>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3"/>
          <p:cNvSpPr txBox="1">
            <a:spLocks noChangeArrowheads="1"/>
          </p:cNvSpPr>
          <p:nvPr/>
        </p:nvSpPr>
        <p:spPr bwMode="auto">
          <a:xfrm>
            <a:off x="1703388" y="115889"/>
            <a:ext cx="5976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b="1" dirty="0">
                <a:solidFill>
                  <a:schemeClr val="bg1"/>
                </a:solidFill>
                <a:latin typeface="Calibri" panose="020F0502020204030204" pitchFamily="34" charset="0"/>
              </a:rPr>
              <a:t>LÍNGUA PORTUGUESA,  8º Ano do Ensino Fundamental</a:t>
            </a:r>
            <a:endParaRPr lang="pt-BR" b="1" dirty="0">
              <a:solidFill>
                <a:schemeClr val="bg1"/>
              </a:solidFill>
              <a:latin typeface="Calibri" panose="020F0502020204030204" pitchFamily="34" charset="0"/>
            </a:endParaRPr>
          </a:p>
          <a:p>
            <a:r>
              <a:rPr lang="pt-BR" dirty="0">
                <a:solidFill>
                  <a:schemeClr val="bg1"/>
                </a:solidFill>
                <a:latin typeface="Calibri" panose="020F0502020204030204" pitchFamily="34" charset="0"/>
              </a:rPr>
              <a:t>Concordância  verbal</a:t>
            </a:r>
            <a:endParaRPr lang="pt-BR" dirty="0">
              <a:solidFill>
                <a:schemeClr val="bg1"/>
              </a:solidFill>
              <a:latin typeface="Calibri" panose="020F0502020204030204" pitchFamily="34" charset="0"/>
            </a:endParaRPr>
          </a:p>
        </p:txBody>
      </p:sp>
      <p:sp>
        <p:nvSpPr>
          <p:cNvPr id="19459" name="CaixaDeTexto 9"/>
          <p:cNvSpPr txBox="1">
            <a:spLocks noChangeArrowheads="1"/>
          </p:cNvSpPr>
          <p:nvPr/>
        </p:nvSpPr>
        <p:spPr bwMode="auto">
          <a:xfrm>
            <a:off x="2279651" y="1125538"/>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algn="ctr" eaLnBrk="1" hangingPunct="1"/>
            <a:r>
              <a:rPr lang="pt-BR"/>
              <a:t> </a:t>
            </a:r>
            <a:endParaRPr lang="pt-BR"/>
          </a:p>
        </p:txBody>
      </p:sp>
      <p:sp>
        <p:nvSpPr>
          <p:cNvPr id="19460"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eaLnBrk="1" hangingPunct="1"/>
            <a:endParaRPr lang="pt-BR"/>
          </a:p>
        </p:txBody>
      </p:sp>
      <p:sp>
        <p:nvSpPr>
          <p:cNvPr id="19461" name="CaixaDeTexto 8"/>
          <p:cNvSpPr txBox="1">
            <a:spLocks noChangeArrowheads="1"/>
          </p:cNvSpPr>
          <p:nvPr/>
        </p:nvSpPr>
        <p:spPr bwMode="auto">
          <a:xfrm>
            <a:off x="2495551" y="101282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b="1"/>
          </a:p>
          <a:p>
            <a:pPr algn="ctr" eaLnBrk="1" hangingPunct="1"/>
            <a:endParaRPr lang="pt-BR" sz="2000" b="1"/>
          </a:p>
        </p:txBody>
      </p:sp>
      <p:sp>
        <p:nvSpPr>
          <p:cNvPr id="19462"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b="1" i="1">
              <a:solidFill>
                <a:srgbClr val="002060"/>
              </a:solidFill>
            </a:endParaRPr>
          </a:p>
        </p:txBody>
      </p:sp>
      <p:sp>
        <p:nvSpPr>
          <p:cNvPr id="19463" name="CaixaDeTexto 12"/>
          <p:cNvSpPr txBox="1">
            <a:spLocks noChangeArrowheads="1"/>
          </p:cNvSpPr>
          <p:nvPr/>
        </p:nvSpPr>
        <p:spPr bwMode="auto">
          <a:xfrm>
            <a:off x="2855914" y="1125538"/>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i="1"/>
          </a:p>
          <a:p>
            <a:pPr algn="ctr" eaLnBrk="1" hangingPunct="1"/>
            <a:endParaRPr lang="pt-BR" sz="2400"/>
          </a:p>
        </p:txBody>
      </p:sp>
      <p:graphicFrame>
        <p:nvGraphicFramePr>
          <p:cNvPr id="11" name="Diagrama 10"/>
          <p:cNvGraphicFramePr/>
          <p:nvPr/>
        </p:nvGraphicFramePr>
        <p:xfrm>
          <a:off x="587101" y="762219"/>
          <a:ext cx="8316914" cy="54696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9465" name="CaixaDeTexto 11"/>
          <p:cNvSpPr txBox="1">
            <a:spLocks noChangeArrowheads="1"/>
          </p:cNvSpPr>
          <p:nvPr/>
        </p:nvSpPr>
        <p:spPr bwMode="auto">
          <a:xfrm>
            <a:off x="9118877" y="2132300"/>
            <a:ext cx="260384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sz="2200" dirty="0"/>
              <a:t>Nesse caso, não haverá uma preferência de forma, dependerá da escolha do autor.O importante é saber que gramaticalmente as duas formas estão corretas.</a:t>
            </a:r>
            <a:endParaRPr lang="pt-BR" sz="2200" dirty="0"/>
          </a:p>
        </p:txBody>
      </p:sp>
      <p:pic>
        <p:nvPicPr>
          <p:cNvPr id="10" name="Imagem 9"/>
          <p:cNvPicPr>
            <a:picLocks noChangeAspect="1"/>
          </p:cNvPicPr>
          <p:nvPr/>
        </p:nvPicPr>
        <p:blipFill>
          <a:blip r:embed="rId6"/>
          <a:stretch>
            <a:fillRect/>
          </a:stretch>
        </p:blipFill>
        <p:spPr>
          <a:xfrm>
            <a:off x="9366391" y="138352"/>
            <a:ext cx="2603218" cy="1609483"/>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3"/>
          <p:cNvSpPr txBox="1">
            <a:spLocks noChangeArrowheads="1"/>
          </p:cNvSpPr>
          <p:nvPr/>
        </p:nvSpPr>
        <p:spPr bwMode="auto">
          <a:xfrm>
            <a:off x="1703388" y="115889"/>
            <a:ext cx="5760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b="1" dirty="0">
                <a:solidFill>
                  <a:schemeClr val="bg1"/>
                </a:solidFill>
                <a:latin typeface="Calibri" panose="020F0502020204030204" pitchFamily="34" charset="0"/>
              </a:rPr>
              <a:t>LÍNGUA PORTUGUESA,  8º Ano do Ensino Fundamental</a:t>
            </a:r>
            <a:endParaRPr lang="pt-BR" b="1" dirty="0">
              <a:solidFill>
                <a:schemeClr val="bg1"/>
              </a:solidFill>
              <a:latin typeface="Calibri" panose="020F0502020204030204" pitchFamily="34" charset="0"/>
            </a:endParaRPr>
          </a:p>
          <a:p>
            <a:r>
              <a:rPr lang="pt-BR" dirty="0">
                <a:solidFill>
                  <a:schemeClr val="bg1"/>
                </a:solidFill>
                <a:latin typeface="Calibri" panose="020F0502020204030204" pitchFamily="34" charset="0"/>
              </a:rPr>
              <a:t>Concordância  verbal</a:t>
            </a:r>
            <a:endParaRPr lang="pt-BR" dirty="0">
              <a:solidFill>
                <a:schemeClr val="bg1"/>
              </a:solidFill>
              <a:latin typeface="Calibri" panose="020F0502020204030204" pitchFamily="34" charset="0"/>
            </a:endParaRPr>
          </a:p>
        </p:txBody>
      </p:sp>
      <p:sp>
        <p:nvSpPr>
          <p:cNvPr id="26627" name="CaixaDeTexto 9"/>
          <p:cNvSpPr txBox="1">
            <a:spLocks noChangeArrowheads="1"/>
          </p:cNvSpPr>
          <p:nvPr/>
        </p:nvSpPr>
        <p:spPr bwMode="auto">
          <a:xfrm>
            <a:off x="2279651" y="105251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algn="ctr" eaLnBrk="1" hangingPunct="1"/>
            <a:r>
              <a:rPr lang="pt-BR"/>
              <a:t> </a:t>
            </a:r>
            <a:endParaRPr lang="pt-BR"/>
          </a:p>
        </p:txBody>
      </p:sp>
      <p:sp>
        <p:nvSpPr>
          <p:cNvPr id="26628" name="CaixaDeTexto 6"/>
          <p:cNvSpPr txBox="1">
            <a:spLocks noChangeArrowheads="1"/>
          </p:cNvSpPr>
          <p:nvPr/>
        </p:nvSpPr>
        <p:spPr bwMode="auto">
          <a:xfrm>
            <a:off x="3000376" y="1052513"/>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eaLnBrk="1" hangingPunct="1"/>
            <a:endParaRPr lang="pt-BR"/>
          </a:p>
        </p:txBody>
      </p:sp>
      <p:sp>
        <p:nvSpPr>
          <p:cNvPr id="26629" name="CaixaDeTexto 8"/>
          <p:cNvSpPr txBox="1">
            <a:spLocks noChangeArrowheads="1"/>
          </p:cNvSpPr>
          <p:nvPr/>
        </p:nvSpPr>
        <p:spPr bwMode="auto">
          <a:xfrm>
            <a:off x="2638426" y="1146175"/>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b="1"/>
          </a:p>
          <a:p>
            <a:pPr algn="ctr" eaLnBrk="1" hangingPunct="1"/>
            <a:endParaRPr lang="pt-BR" sz="2000" b="1"/>
          </a:p>
        </p:txBody>
      </p:sp>
      <p:sp>
        <p:nvSpPr>
          <p:cNvPr id="26630" name="CaixaDeTexto 9"/>
          <p:cNvSpPr txBox="1">
            <a:spLocks noChangeArrowheads="1"/>
          </p:cNvSpPr>
          <p:nvPr/>
        </p:nvSpPr>
        <p:spPr bwMode="auto">
          <a:xfrm>
            <a:off x="2495550" y="17732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b="1" i="1">
              <a:solidFill>
                <a:srgbClr val="002060"/>
              </a:solidFill>
            </a:endParaRPr>
          </a:p>
        </p:txBody>
      </p:sp>
      <p:sp>
        <p:nvSpPr>
          <p:cNvPr id="26631" name="CaixaDeTexto 8"/>
          <p:cNvSpPr txBox="1">
            <a:spLocks noChangeArrowheads="1"/>
          </p:cNvSpPr>
          <p:nvPr/>
        </p:nvSpPr>
        <p:spPr bwMode="auto">
          <a:xfrm>
            <a:off x="1951246" y="950238"/>
            <a:ext cx="927334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sz="2200" b="1" dirty="0"/>
              <a:t>É correto dizer:</a:t>
            </a:r>
            <a:endParaRPr lang="pt-BR" sz="2200" b="1" dirty="0"/>
          </a:p>
          <a:p>
            <a:pPr eaLnBrk="1" hangingPunct="1"/>
            <a:endParaRPr lang="pt-BR" sz="2200" b="1" dirty="0"/>
          </a:p>
          <a:p>
            <a:pPr eaLnBrk="1" hangingPunct="1"/>
            <a:r>
              <a:rPr lang="pt-BR" sz="2200" i="1" dirty="0">
                <a:solidFill>
                  <a:srgbClr val="FF0000"/>
                </a:solidFill>
              </a:rPr>
              <a:t>Os Estados Unidos conseguiu aumentar as importações?</a:t>
            </a:r>
            <a:endParaRPr lang="pt-BR" sz="2200" i="1" dirty="0">
              <a:solidFill>
                <a:srgbClr val="FF0000"/>
              </a:solidFill>
            </a:endParaRPr>
          </a:p>
          <a:p>
            <a:pPr eaLnBrk="1" hangingPunct="1"/>
            <a:r>
              <a:rPr lang="pt-BR" sz="2200" i="1" dirty="0">
                <a:solidFill>
                  <a:srgbClr val="FF0000"/>
                </a:solidFill>
              </a:rPr>
              <a:t>ou</a:t>
            </a:r>
            <a:endParaRPr lang="pt-BR" sz="2200" i="1" dirty="0">
              <a:solidFill>
                <a:srgbClr val="FF0000"/>
              </a:solidFill>
            </a:endParaRPr>
          </a:p>
          <a:p>
            <a:pPr eaLnBrk="1" hangingPunct="1"/>
            <a:r>
              <a:rPr lang="pt-BR" sz="2200" i="1" dirty="0">
                <a:solidFill>
                  <a:srgbClr val="FF0000"/>
                </a:solidFill>
              </a:rPr>
              <a:t>Os Estados Unidos conseguiram aumentar as importações?</a:t>
            </a:r>
            <a:endParaRPr lang="pt-BR" sz="2200" i="1" dirty="0">
              <a:solidFill>
                <a:srgbClr val="FF0000"/>
              </a:solidFill>
            </a:endParaRPr>
          </a:p>
          <a:p>
            <a:pPr eaLnBrk="1" hangingPunct="1"/>
            <a:endParaRPr lang="pt-BR" sz="2200" dirty="0"/>
          </a:p>
          <a:p>
            <a:pPr eaLnBrk="1" hangingPunct="1"/>
            <a:r>
              <a:rPr lang="pt-BR" sz="2200" b="1" dirty="0"/>
              <a:t>Sujeito representado por nome próprio no plural: </a:t>
            </a:r>
            <a:r>
              <a:rPr lang="pt-BR" sz="2200" i="1" u="sng" dirty="0"/>
              <a:t>Verbo no plural, se o nome próprio admitir artigo no plural.</a:t>
            </a:r>
            <a:endParaRPr lang="pt-BR" sz="2200" i="1" u="sng" dirty="0"/>
          </a:p>
          <a:p>
            <a:pPr eaLnBrk="1" hangingPunct="1"/>
            <a:endParaRPr lang="pt-BR" sz="2200" i="1" u="sng" dirty="0"/>
          </a:p>
          <a:p>
            <a:pPr eaLnBrk="1" hangingPunct="1"/>
            <a:r>
              <a:rPr lang="pt-BR" sz="2200" dirty="0"/>
              <a:t>Portanto, a resposta a pergunta é: </a:t>
            </a:r>
            <a:r>
              <a:rPr lang="pt-BR" sz="2200" u="sng" dirty="0"/>
              <a:t>“ Os Estados Unidos conseguiram...”</a:t>
            </a:r>
            <a:endParaRPr lang="pt-BR" sz="2200" u="sng" dirty="0"/>
          </a:p>
          <a:p>
            <a:pPr eaLnBrk="1" hangingPunct="1"/>
            <a:endParaRPr lang="pt-BR" sz="2200" u="sng" dirty="0"/>
          </a:p>
          <a:p>
            <a:pPr eaLnBrk="1" hangingPunct="1"/>
            <a:r>
              <a:rPr lang="pt-BR" sz="2200" dirty="0"/>
              <a:t>Caso não houvesse usado o artigo, diríamos “Estados Unidos conseguiu...”</a:t>
            </a:r>
            <a:endParaRPr lang="pt-BR" sz="2200" dirty="0"/>
          </a:p>
        </p:txBody>
      </p:sp>
      <p:pic>
        <p:nvPicPr>
          <p:cNvPr id="13" name="Picture 2" descr="File:Empire State Building all.jpg"/>
          <p:cNvPicPr>
            <a:picLocks noChangeAspect="1" noChangeArrowheads="1"/>
          </p:cNvPicPr>
          <p:nvPr/>
        </p:nvPicPr>
        <p:blipFill rotWithShape="1">
          <a:blip r:embed="rId1" cstate="print"/>
          <a:srcRect b="1191"/>
          <a:stretch>
            <a:fillRect/>
          </a:stretch>
        </p:blipFill>
        <p:spPr bwMode="auto">
          <a:xfrm>
            <a:off x="0" y="0"/>
            <a:ext cx="1717553" cy="6213217"/>
          </a:xfrm>
          <a:prstGeom prst="rect">
            <a:avLst/>
          </a:prstGeom>
          <a:noFill/>
        </p:spPr>
      </p:pic>
      <p:pic>
        <p:nvPicPr>
          <p:cNvPr id="11" name="Imagem 10"/>
          <p:cNvPicPr>
            <a:picLocks noChangeAspect="1"/>
          </p:cNvPicPr>
          <p:nvPr/>
        </p:nvPicPr>
        <p:blipFill>
          <a:blip r:embed="rId2"/>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aixaDeTexto 9"/>
          <p:cNvSpPr txBox="1">
            <a:spLocks noChangeArrowheads="1"/>
          </p:cNvSpPr>
          <p:nvPr/>
        </p:nvSpPr>
        <p:spPr bwMode="auto">
          <a:xfrm>
            <a:off x="1179720" y="900251"/>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algn="ctr" eaLnBrk="1" hangingPunct="1"/>
            <a:r>
              <a:rPr lang="pt-BR"/>
              <a:t> </a:t>
            </a:r>
            <a:endParaRPr lang="pt-BR"/>
          </a:p>
        </p:txBody>
      </p:sp>
      <p:sp>
        <p:nvSpPr>
          <p:cNvPr id="28676" name="CaixaDeTexto 6"/>
          <p:cNvSpPr txBox="1">
            <a:spLocks noChangeArrowheads="1"/>
          </p:cNvSpPr>
          <p:nvPr/>
        </p:nvSpPr>
        <p:spPr bwMode="auto">
          <a:xfrm>
            <a:off x="1900445" y="827226"/>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eaLnBrk="1" hangingPunct="1"/>
            <a:endParaRPr lang="pt-BR"/>
          </a:p>
        </p:txBody>
      </p:sp>
      <p:sp>
        <p:nvSpPr>
          <p:cNvPr id="28677" name="CaixaDeTexto 8"/>
          <p:cNvSpPr txBox="1">
            <a:spLocks noChangeArrowheads="1"/>
          </p:cNvSpPr>
          <p:nvPr/>
        </p:nvSpPr>
        <p:spPr bwMode="auto">
          <a:xfrm>
            <a:off x="1538495" y="920888"/>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b="1"/>
          </a:p>
          <a:p>
            <a:pPr algn="ctr" eaLnBrk="1" hangingPunct="1"/>
            <a:endParaRPr lang="pt-BR" sz="2000" b="1"/>
          </a:p>
        </p:txBody>
      </p:sp>
      <p:sp>
        <p:nvSpPr>
          <p:cNvPr id="28678" name="CaixaDeTexto 9"/>
          <p:cNvSpPr txBox="1">
            <a:spLocks noChangeArrowheads="1"/>
          </p:cNvSpPr>
          <p:nvPr/>
        </p:nvSpPr>
        <p:spPr bwMode="auto">
          <a:xfrm>
            <a:off x="1395619" y="1547951"/>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b="1" i="1">
              <a:solidFill>
                <a:srgbClr val="002060"/>
              </a:solidFill>
            </a:endParaRPr>
          </a:p>
        </p:txBody>
      </p:sp>
      <p:sp>
        <p:nvSpPr>
          <p:cNvPr id="28679" name="CaixaDeTexto 8"/>
          <p:cNvSpPr txBox="1">
            <a:spLocks noChangeArrowheads="1"/>
          </p:cNvSpPr>
          <p:nvPr/>
        </p:nvSpPr>
        <p:spPr bwMode="auto">
          <a:xfrm>
            <a:off x="1324182" y="364470"/>
            <a:ext cx="525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sz="2400" b="1" dirty="0"/>
              <a:t>Concordância do verbo </a:t>
            </a:r>
            <a:r>
              <a:rPr lang="pt-BR" sz="2400" b="1" i="1" u="sng" dirty="0"/>
              <a:t>SER</a:t>
            </a:r>
            <a:endParaRPr lang="pt-BR" sz="2400" b="1" i="1" u="sng" dirty="0"/>
          </a:p>
        </p:txBody>
      </p:sp>
      <p:sp>
        <p:nvSpPr>
          <p:cNvPr id="28680" name="CaixaDeTexto 10"/>
          <p:cNvSpPr txBox="1">
            <a:spLocks noChangeArrowheads="1"/>
          </p:cNvSpPr>
          <p:nvPr/>
        </p:nvSpPr>
        <p:spPr bwMode="auto">
          <a:xfrm>
            <a:off x="0" y="1131231"/>
            <a:ext cx="7345363" cy="830263"/>
          </a:xfrm>
          <a:prstGeom prst="rect">
            <a:avLst/>
          </a:prstGeom>
          <a:solidFill>
            <a:schemeClr val="bg2"/>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sz="2400" dirty="0"/>
              <a:t>O verbo de ligação </a:t>
            </a:r>
            <a:r>
              <a:rPr lang="pt-BR" sz="2400" i="1" dirty="0"/>
              <a:t>SER</a:t>
            </a:r>
            <a:r>
              <a:rPr lang="pt-BR" sz="2400" dirty="0"/>
              <a:t> pode concordar com o sujeito ou predicativo:</a:t>
            </a:r>
            <a:endParaRPr lang="pt-BR" sz="2400" dirty="0"/>
          </a:p>
        </p:txBody>
      </p:sp>
      <p:graphicFrame>
        <p:nvGraphicFramePr>
          <p:cNvPr id="13" name="Diagrama 12"/>
          <p:cNvGraphicFramePr/>
          <p:nvPr/>
        </p:nvGraphicFramePr>
        <p:xfrm>
          <a:off x="617490" y="2771665"/>
          <a:ext cx="6072336" cy="29681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0" name="Imagem 9"/>
          <p:cNvPicPr>
            <a:picLocks noChangeAspect="1"/>
          </p:cNvPicPr>
          <p:nvPr/>
        </p:nvPicPr>
        <p:blipFill>
          <a:blip r:embed="rId6"/>
          <a:stretch>
            <a:fillRect/>
          </a:stretch>
        </p:blipFill>
        <p:spPr>
          <a:xfrm>
            <a:off x="9366391" y="138352"/>
            <a:ext cx="2603218" cy="16094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aixaDeTexto 9"/>
          <p:cNvSpPr txBox="1">
            <a:spLocks noChangeArrowheads="1"/>
          </p:cNvSpPr>
          <p:nvPr/>
        </p:nvSpPr>
        <p:spPr bwMode="auto">
          <a:xfrm>
            <a:off x="941182" y="423172"/>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algn="ctr" eaLnBrk="1" hangingPunct="1"/>
            <a:r>
              <a:rPr lang="pt-BR"/>
              <a:t> </a:t>
            </a:r>
            <a:endParaRPr lang="pt-BR"/>
          </a:p>
        </p:txBody>
      </p:sp>
      <p:sp>
        <p:nvSpPr>
          <p:cNvPr id="30724" name="CaixaDeTexto 6"/>
          <p:cNvSpPr txBox="1">
            <a:spLocks noChangeArrowheads="1"/>
          </p:cNvSpPr>
          <p:nvPr/>
        </p:nvSpPr>
        <p:spPr bwMode="auto">
          <a:xfrm>
            <a:off x="1661907" y="350147"/>
            <a:ext cx="626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p>
          <a:p>
            <a:pPr eaLnBrk="1" hangingPunct="1"/>
            <a:endParaRPr lang="pt-BR"/>
          </a:p>
        </p:txBody>
      </p:sp>
      <p:sp>
        <p:nvSpPr>
          <p:cNvPr id="30725" name="CaixaDeTexto 8"/>
          <p:cNvSpPr txBox="1">
            <a:spLocks noChangeArrowheads="1"/>
          </p:cNvSpPr>
          <p:nvPr/>
        </p:nvSpPr>
        <p:spPr bwMode="auto">
          <a:xfrm>
            <a:off x="1299957" y="443809"/>
            <a:ext cx="7345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sz="2400" b="1"/>
          </a:p>
          <a:p>
            <a:pPr algn="ctr" eaLnBrk="1" hangingPunct="1"/>
            <a:endParaRPr lang="pt-BR" sz="2000" b="1"/>
          </a:p>
        </p:txBody>
      </p:sp>
      <p:sp>
        <p:nvSpPr>
          <p:cNvPr id="30726" name="CaixaDeTexto 9"/>
          <p:cNvSpPr txBox="1">
            <a:spLocks noChangeArrowheads="1"/>
          </p:cNvSpPr>
          <p:nvPr/>
        </p:nvSpPr>
        <p:spPr bwMode="auto">
          <a:xfrm>
            <a:off x="1157081" y="1070872"/>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b="1" i="1">
              <a:solidFill>
                <a:srgbClr val="002060"/>
              </a:solidFill>
            </a:endParaRPr>
          </a:p>
        </p:txBody>
      </p:sp>
      <p:sp>
        <p:nvSpPr>
          <p:cNvPr id="4" name="Placa 3"/>
          <p:cNvSpPr/>
          <p:nvPr/>
        </p:nvSpPr>
        <p:spPr>
          <a:xfrm>
            <a:off x="437052" y="350146"/>
            <a:ext cx="8763930" cy="769937"/>
          </a:xfrm>
          <a:prstGeom prst="plaqu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pt-BR" sz="2400" dirty="0">
              <a:latin typeface="Arial" panose="020B0604020202020204" pitchFamily="34" charset="0"/>
              <a:cs typeface="Arial" panose="020B0604020202020204" pitchFamily="34" charset="0"/>
            </a:endParaRPr>
          </a:p>
        </p:txBody>
      </p:sp>
      <p:sp>
        <p:nvSpPr>
          <p:cNvPr id="30728" name="CaixaDeTexto 4"/>
          <p:cNvSpPr txBox="1">
            <a:spLocks noChangeArrowheads="1"/>
          </p:cNvSpPr>
          <p:nvPr/>
        </p:nvSpPr>
        <p:spPr bwMode="auto">
          <a:xfrm>
            <a:off x="1134548" y="516040"/>
            <a:ext cx="69850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sz="2400" dirty="0"/>
              <a:t>Concordância com verbos impessoais</a:t>
            </a:r>
            <a:endParaRPr lang="pt-BR" sz="2400" dirty="0"/>
          </a:p>
        </p:txBody>
      </p:sp>
      <p:sp>
        <p:nvSpPr>
          <p:cNvPr id="6" name="CaixaDeTexto 5"/>
          <p:cNvSpPr txBox="1"/>
          <p:nvPr/>
        </p:nvSpPr>
        <p:spPr>
          <a:xfrm>
            <a:off x="0" y="1393130"/>
            <a:ext cx="8763930" cy="2554545"/>
          </a:xfrm>
          <a:prstGeom prst="rect">
            <a:avLst/>
          </a:prstGeom>
          <a:noFill/>
        </p:spPr>
        <p:txBody>
          <a:bodyPr wrap="square">
            <a:spAutoFit/>
          </a:bodyPr>
          <a:lstStyle/>
          <a:p>
            <a:pPr>
              <a:defRPr/>
            </a:pPr>
            <a:r>
              <a:rPr lang="pt-BR" sz="2000" dirty="0">
                <a:latin typeface="Arial" panose="020B0604020202020204" pitchFamily="34" charset="0"/>
                <a:cs typeface="Arial" panose="020B0604020202020204" pitchFamily="34" charset="0"/>
              </a:rPr>
              <a:t>Os verbos impessoais, por não apresentarem sujeito, ficam na 3ª pessoa do singular.</a:t>
            </a:r>
            <a:endParaRPr lang="pt-BR" sz="2000" dirty="0">
              <a:latin typeface="Arial" panose="020B0604020202020204" pitchFamily="34" charset="0"/>
              <a:cs typeface="Arial" panose="020B0604020202020204" pitchFamily="34" charset="0"/>
            </a:endParaRPr>
          </a:p>
          <a:p>
            <a:pPr>
              <a:defRPr/>
            </a:pPr>
            <a:r>
              <a:rPr lang="pt-BR" sz="2000" dirty="0">
                <a:latin typeface="Arial" panose="020B0604020202020204" pitchFamily="34" charset="0"/>
                <a:cs typeface="Arial" panose="020B0604020202020204" pitchFamily="34" charset="0"/>
              </a:rPr>
              <a:t>São impessoais:</a:t>
            </a:r>
            <a:endParaRPr lang="pt-BR" sz="2000" dirty="0">
              <a:latin typeface="Arial" panose="020B0604020202020204" pitchFamily="34" charset="0"/>
              <a:cs typeface="Arial" panose="020B0604020202020204" pitchFamily="34" charset="0"/>
            </a:endParaRPr>
          </a:p>
          <a:p>
            <a:pPr>
              <a:defRPr/>
            </a:pPr>
            <a:endParaRPr lang="pt-BR" sz="2000" dirty="0">
              <a:latin typeface="Arial" panose="020B0604020202020204" pitchFamily="34" charset="0"/>
              <a:cs typeface="Arial" panose="020B0604020202020204" pitchFamily="34" charset="0"/>
            </a:endParaRPr>
          </a:p>
          <a:p>
            <a:pPr marL="342900" indent="-342900">
              <a:buFontTx/>
              <a:buAutoNum type="alphaLcParenR"/>
              <a:defRPr/>
            </a:pPr>
            <a:r>
              <a:rPr lang="pt-BR" sz="2000" dirty="0">
                <a:latin typeface="Arial" panose="020B0604020202020204" pitchFamily="34" charset="0"/>
                <a:cs typeface="Arial" panose="020B0604020202020204" pitchFamily="34" charset="0"/>
              </a:rPr>
              <a:t>Os verbos que indicam fenômenos da natureza</a:t>
            </a:r>
            <a:endParaRPr lang="pt-BR" sz="2000" dirty="0">
              <a:latin typeface="Arial" panose="020B0604020202020204" pitchFamily="34" charset="0"/>
              <a:cs typeface="Arial" panose="020B0604020202020204" pitchFamily="34" charset="0"/>
            </a:endParaRPr>
          </a:p>
          <a:p>
            <a:pPr marL="342900" indent="-342900">
              <a:buFontTx/>
              <a:buAutoNum type="alphaLcParenR"/>
              <a:defRPr/>
            </a:pPr>
            <a:endParaRPr lang="pt-BR" sz="2000" dirty="0">
              <a:latin typeface="Arial" panose="020B0604020202020204" pitchFamily="34" charset="0"/>
              <a:cs typeface="Arial" panose="020B0604020202020204" pitchFamily="34" charset="0"/>
            </a:endParaRPr>
          </a:p>
          <a:p>
            <a:pPr>
              <a:defRPr/>
            </a:pPr>
            <a:r>
              <a:rPr lang="pt-BR" sz="2000" b="1" dirty="0">
                <a:latin typeface="Arial" panose="020B0604020202020204" pitchFamily="34" charset="0"/>
                <a:cs typeface="Arial" panose="020B0604020202020204" pitchFamily="34" charset="0"/>
              </a:rPr>
              <a:t>  Choveu </a:t>
            </a:r>
            <a:r>
              <a:rPr lang="pt-BR" sz="2000" dirty="0">
                <a:latin typeface="Arial" panose="020B0604020202020204" pitchFamily="34" charset="0"/>
                <a:cs typeface="Arial" panose="020B0604020202020204" pitchFamily="34" charset="0"/>
              </a:rPr>
              <a:t>o mês inteiro.</a:t>
            </a:r>
            <a:endParaRPr lang="pt-BR" sz="2000" dirty="0">
              <a:latin typeface="Arial" panose="020B0604020202020204" pitchFamily="34" charset="0"/>
              <a:cs typeface="Arial" panose="020B0604020202020204" pitchFamily="34" charset="0"/>
            </a:endParaRPr>
          </a:p>
          <a:p>
            <a:pPr>
              <a:defRPr/>
            </a:pPr>
            <a:endParaRPr lang="pt-BR" sz="2000" dirty="0">
              <a:latin typeface="Arial" panose="020B0604020202020204" pitchFamily="34" charset="0"/>
              <a:cs typeface="Arial" panose="020B0604020202020204" pitchFamily="34" charset="0"/>
            </a:endParaRPr>
          </a:p>
        </p:txBody>
      </p:sp>
      <p:pic>
        <p:nvPicPr>
          <p:cNvPr id="15" name="Imagem 14"/>
          <p:cNvPicPr>
            <a:picLocks noChangeAspect="1"/>
          </p:cNvPicPr>
          <p:nvPr/>
        </p:nvPicPr>
        <p:blipFill>
          <a:blip r:embed="rId1"/>
          <a:stretch>
            <a:fillRect/>
          </a:stretch>
        </p:blipFill>
        <p:spPr>
          <a:xfrm>
            <a:off x="9366391" y="138352"/>
            <a:ext cx="2603218" cy="1609483"/>
          </a:xfrm>
          <a:prstGeom prst="rect">
            <a:avLst/>
          </a:prstGeom>
        </p:spPr>
      </p:pic>
      <p:sp>
        <p:nvSpPr>
          <p:cNvPr id="17" name="CaixaDeTexto 16"/>
          <p:cNvSpPr txBox="1"/>
          <p:nvPr/>
        </p:nvSpPr>
        <p:spPr>
          <a:xfrm>
            <a:off x="4846637" y="3348954"/>
            <a:ext cx="7345363" cy="2554545"/>
          </a:xfrm>
          <a:prstGeom prst="rect">
            <a:avLst/>
          </a:prstGeom>
          <a:noFill/>
        </p:spPr>
        <p:txBody>
          <a:bodyPr wrap="square">
            <a:spAutoFit/>
          </a:bodyPr>
          <a:lstStyle/>
          <a:p>
            <a:pPr>
              <a:defRPr/>
            </a:pPr>
            <a:r>
              <a:rPr lang="pt-BR" sz="2000" dirty="0">
                <a:latin typeface="Arial" panose="020B0604020202020204" pitchFamily="34" charset="0"/>
                <a:cs typeface="Arial" panose="020B0604020202020204" pitchFamily="34" charset="0"/>
              </a:rPr>
              <a:t>b) O verbo haver com o sentido de “existir”:</a:t>
            </a:r>
            <a:endParaRPr lang="pt-BR" sz="2000" dirty="0">
              <a:latin typeface="Arial" panose="020B0604020202020204" pitchFamily="34" charset="0"/>
              <a:cs typeface="Arial" panose="020B0604020202020204" pitchFamily="34" charset="0"/>
            </a:endParaRPr>
          </a:p>
          <a:p>
            <a:pPr>
              <a:defRPr/>
            </a:pPr>
            <a:endParaRPr lang="pt-BR" sz="2000" dirty="0">
              <a:latin typeface="Arial" panose="020B0604020202020204" pitchFamily="34" charset="0"/>
              <a:cs typeface="Arial" panose="020B0604020202020204" pitchFamily="34" charset="0"/>
            </a:endParaRPr>
          </a:p>
          <a:p>
            <a:pPr>
              <a:defRPr/>
            </a:pPr>
            <a:r>
              <a:rPr lang="pt-BR" sz="2000" b="1" dirty="0">
                <a:latin typeface="Arial" panose="020B0604020202020204" pitchFamily="34" charset="0"/>
                <a:cs typeface="Arial" panose="020B0604020202020204" pitchFamily="34" charset="0"/>
              </a:rPr>
              <a:t>Há</a:t>
            </a:r>
            <a:r>
              <a:rPr lang="pt-BR" sz="2000" dirty="0">
                <a:latin typeface="Arial" panose="020B0604020202020204" pitchFamily="34" charset="0"/>
                <a:cs typeface="Arial" panose="020B0604020202020204" pitchFamily="34" charset="0"/>
              </a:rPr>
              <a:t> caixas vazias e plásticos no pátio da escola. </a:t>
            </a:r>
            <a:endParaRPr lang="pt-BR" sz="2000" dirty="0">
              <a:latin typeface="Arial" panose="020B0604020202020204" pitchFamily="34" charset="0"/>
              <a:cs typeface="Arial" panose="020B0604020202020204" pitchFamily="34" charset="0"/>
            </a:endParaRPr>
          </a:p>
          <a:p>
            <a:pPr>
              <a:defRPr/>
            </a:pPr>
            <a:endParaRPr lang="pt-BR" sz="2000" dirty="0">
              <a:latin typeface="Arial" panose="020B0604020202020204" pitchFamily="34" charset="0"/>
              <a:cs typeface="Arial" panose="020B0604020202020204" pitchFamily="34" charset="0"/>
            </a:endParaRPr>
          </a:p>
          <a:p>
            <a:pPr>
              <a:defRPr/>
            </a:pPr>
            <a:r>
              <a:rPr lang="pt-BR" sz="2000" dirty="0">
                <a:latin typeface="Arial" panose="020B0604020202020204" pitchFamily="34" charset="0"/>
                <a:cs typeface="Arial" panose="020B0604020202020204" pitchFamily="34" charset="0"/>
              </a:rPr>
              <a:t>c) Os verbos </a:t>
            </a:r>
            <a:r>
              <a:rPr lang="pt-BR" sz="2000" b="1" i="1" dirty="0">
                <a:latin typeface="Arial" panose="020B0604020202020204" pitchFamily="34" charset="0"/>
                <a:cs typeface="Arial" panose="020B0604020202020204" pitchFamily="34" charset="0"/>
              </a:rPr>
              <a:t>haver</a:t>
            </a:r>
            <a:r>
              <a:rPr lang="pt-BR" sz="2000" dirty="0">
                <a:latin typeface="Arial" panose="020B0604020202020204" pitchFamily="34" charset="0"/>
                <a:cs typeface="Arial" panose="020B0604020202020204" pitchFamily="34" charset="0"/>
              </a:rPr>
              <a:t> e </a:t>
            </a:r>
            <a:r>
              <a:rPr lang="pt-BR" sz="2000" b="1" i="1" dirty="0">
                <a:latin typeface="Arial" panose="020B0604020202020204" pitchFamily="34" charset="0"/>
                <a:cs typeface="Arial" panose="020B0604020202020204" pitchFamily="34" charset="0"/>
              </a:rPr>
              <a:t>fazer</a:t>
            </a:r>
            <a:r>
              <a:rPr lang="pt-BR" sz="2000" dirty="0">
                <a:latin typeface="Arial" panose="020B0604020202020204" pitchFamily="34" charset="0"/>
                <a:cs typeface="Arial" panose="020B0604020202020204" pitchFamily="34" charset="0"/>
              </a:rPr>
              <a:t> indicando tempo:</a:t>
            </a:r>
            <a:endParaRPr lang="pt-BR" sz="2000" dirty="0">
              <a:latin typeface="Arial" panose="020B0604020202020204" pitchFamily="34" charset="0"/>
              <a:cs typeface="Arial" panose="020B0604020202020204" pitchFamily="34" charset="0"/>
            </a:endParaRPr>
          </a:p>
          <a:p>
            <a:pPr>
              <a:defRPr/>
            </a:pPr>
            <a:r>
              <a:rPr lang="pt-BR" sz="2000" dirty="0">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a:p>
            <a:pPr>
              <a:defRPr/>
            </a:pPr>
            <a:r>
              <a:rPr lang="pt-BR" sz="2000" b="1" dirty="0">
                <a:latin typeface="Arial" panose="020B0604020202020204" pitchFamily="34" charset="0"/>
                <a:cs typeface="Arial" panose="020B0604020202020204" pitchFamily="34" charset="0"/>
              </a:rPr>
              <a:t>Há</a:t>
            </a:r>
            <a:r>
              <a:rPr lang="pt-BR" sz="2000" dirty="0">
                <a:latin typeface="Arial" panose="020B0604020202020204" pitchFamily="34" charset="0"/>
                <a:cs typeface="Arial" panose="020B0604020202020204" pitchFamily="34" charset="0"/>
              </a:rPr>
              <a:t> uma semana que não vou à escola.</a:t>
            </a:r>
            <a:endParaRPr lang="pt-BR" sz="2000" dirty="0">
              <a:latin typeface="Arial" panose="020B0604020202020204" pitchFamily="34" charset="0"/>
              <a:cs typeface="Arial" panose="020B0604020202020204" pitchFamily="34" charset="0"/>
            </a:endParaRPr>
          </a:p>
          <a:p>
            <a:pPr>
              <a:defRPr/>
            </a:pPr>
            <a:r>
              <a:rPr lang="pt-BR" sz="2000" b="1" dirty="0">
                <a:latin typeface="Arial" panose="020B0604020202020204" pitchFamily="34" charset="0"/>
                <a:cs typeface="Arial" panose="020B0604020202020204" pitchFamily="34" charset="0"/>
              </a:rPr>
              <a:t>Faz</a:t>
            </a:r>
            <a:r>
              <a:rPr lang="pt-BR" sz="2000" dirty="0">
                <a:latin typeface="Arial" panose="020B0604020202020204" pitchFamily="34" charset="0"/>
                <a:cs typeface="Arial" panose="020B0604020202020204" pitchFamily="34" charset="0"/>
              </a:rPr>
              <a:t> uma hora que ele saiu.</a:t>
            </a:r>
            <a:endParaRPr lang="pt-BR" sz="2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etras Que Voam Fora De Um Livro Aberto Ilustração Stock - Ilustração de  letras, livro: 53429116"/>
          <p:cNvPicPr>
            <a:picLocks noChangeAspect="1" noChangeArrowheads="1"/>
          </p:cNvPicPr>
          <p:nvPr/>
        </p:nvPicPr>
        <p:blipFill rotWithShape="1">
          <a:blip r:embed="rId1">
            <a:extLst>
              <a:ext uri="{28A0092B-C50C-407E-A947-70E740481C1C}">
                <a14:useLocalDpi xmlns:a14="http://schemas.microsoft.com/office/drawing/2010/main" val="0"/>
              </a:ext>
            </a:extLst>
          </a:blip>
          <a:srcRect l="6938" t="5351" r="7654" b="13600"/>
          <a:stretch>
            <a:fillRect/>
          </a:stretch>
        </p:blipFill>
        <p:spPr bwMode="auto">
          <a:xfrm>
            <a:off x="8166795" y="2810602"/>
            <a:ext cx="4025205" cy="3052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d People Shaking Hands On White Stock Illustration - Illustration of  partnership, person: 353436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3" y="1900117"/>
            <a:ext cx="4025205" cy="4025205"/>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2663318" y="3634445"/>
            <a:ext cx="6449651" cy="1323439"/>
          </a:xfrm>
          <a:prstGeom prst="rect">
            <a:avLst/>
          </a:prstGeom>
        </p:spPr>
        <p:txBody>
          <a:bodyPr wrap="square">
            <a:spAutoFit/>
          </a:bodyPr>
          <a:lstStyle/>
          <a:p>
            <a:pPr lvl="0" algn="ctr">
              <a:spcAft>
                <a:spcPts val="400"/>
              </a:spcAft>
            </a:pPr>
            <a:r>
              <a:rPr lang="pt-BR" sz="4000" b="1" dirty="0">
                <a:ln w="22225">
                  <a:solidFill>
                    <a:schemeClr val="accent2"/>
                  </a:solidFill>
                  <a:prstDash val="solid"/>
                </a:ln>
                <a:solidFill>
                  <a:srgbClr val="000099"/>
                </a:solidFill>
                <a:latin typeface="Tahoma" panose="020B0604030504040204" pitchFamily="34" charset="0"/>
                <a:ea typeface="Tahoma" panose="020B0604030504040204" pitchFamily="34" charset="0"/>
              </a:rPr>
              <a:t>CONCORDÂNCIA NOMINAL</a:t>
            </a:r>
            <a:endParaRPr lang="pt-BR" sz="4000" b="1" dirty="0">
              <a:ln w="22225">
                <a:solidFill>
                  <a:schemeClr val="accent2"/>
                </a:solidFill>
                <a:prstDash val="solid"/>
              </a:ln>
              <a:solidFill>
                <a:srgbClr val="000099"/>
              </a:solidFill>
              <a:latin typeface="Tahoma" panose="020B0604030504040204" pitchFamily="34" charset="0"/>
              <a:ea typeface="Tahoma" panose="020B0604030504040204" pitchFamily="34" charset="0"/>
            </a:endParaRPr>
          </a:p>
        </p:txBody>
      </p:sp>
      <p:pic>
        <p:nvPicPr>
          <p:cNvPr id="11" name="image4.png"/>
          <p:cNvPicPr/>
          <p:nvPr/>
        </p:nvPicPr>
        <p:blipFill>
          <a:blip r:embed="rId3"/>
          <a:srcRect/>
          <a:stretch>
            <a:fillRect/>
          </a:stretch>
        </p:blipFill>
        <p:spPr>
          <a:xfrm>
            <a:off x="186871" y="130015"/>
            <a:ext cx="2654300" cy="1770102"/>
          </a:xfrm>
          <a:prstGeom prst="rect">
            <a:avLst/>
          </a:prstGeom>
        </p:spPr>
      </p:pic>
      <p:pic>
        <p:nvPicPr>
          <p:cNvPr id="13" name="image4.png"/>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sp>
        <p:nvSpPr>
          <p:cNvPr id="8" name="CaixaDeTexto 7"/>
          <p:cNvSpPr txBox="1"/>
          <p:nvPr/>
        </p:nvSpPr>
        <p:spPr>
          <a:xfrm>
            <a:off x="2345984" y="2667007"/>
            <a:ext cx="7084318" cy="584775"/>
          </a:xfrm>
          <a:prstGeom prst="rect">
            <a:avLst/>
          </a:prstGeom>
          <a:noFill/>
        </p:spPr>
        <p:txBody>
          <a:bodyPr wrap="square">
            <a:spAutoFit/>
          </a:bodyPr>
          <a:lstStyle/>
          <a:p>
            <a:pPr algn="ctr"/>
            <a:r>
              <a:rPr lang="pt-BR" sz="3200" b="1" dirty="0">
                <a:solidFill>
                  <a:srgbClr val="000099"/>
                </a:solidFill>
                <a:latin typeface="Arial" panose="020B0604020202020204" pitchFamily="34" charset="0"/>
                <a:cs typeface="Arial" panose="020B0604020202020204" pitchFamily="34" charset="0"/>
              </a:rPr>
              <a:t>AULA 06</a:t>
            </a:r>
            <a:endParaRPr lang="pt-BR" sz="3200" b="1" dirty="0">
              <a:solidFill>
                <a:srgbClr val="000099"/>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13" name="Rectangle 4"/>
          <p:cNvSpPr/>
          <p:nvPr/>
        </p:nvSpPr>
        <p:spPr>
          <a:xfrm flipV="1">
            <a:off x="0" y="762575"/>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ixaDeTexto 13"/>
          <p:cNvSpPr txBox="1"/>
          <p:nvPr/>
        </p:nvSpPr>
        <p:spPr>
          <a:xfrm>
            <a:off x="1640840" y="139788"/>
            <a:ext cx="7084318" cy="584775"/>
          </a:xfrm>
          <a:prstGeom prst="rect">
            <a:avLst/>
          </a:prstGeom>
          <a:noFill/>
        </p:spPr>
        <p:txBody>
          <a:bodyPr wrap="square">
            <a:spAutoFit/>
          </a:bodyPr>
          <a:lstStyle/>
          <a:p>
            <a:pPr algn="ctr"/>
            <a:r>
              <a:rPr lang="pt-BR" sz="3200" b="1" dirty="0">
                <a:solidFill>
                  <a:srgbClr val="000099"/>
                </a:solidFill>
                <a:latin typeface="Arial" panose="020B0604020202020204" pitchFamily="34" charset="0"/>
                <a:cs typeface="Arial" panose="020B0604020202020204" pitchFamily="34" charset="0"/>
              </a:rPr>
              <a:t>CONCORDÂNCIA NOMINAL</a:t>
            </a:r>
            <a:endParaRPr lang="pt-BR" sz="3200" b="1" dirty="0">
              <a:solidFill>
                <a:srgbClr val="000099"/>
              </a:solidFill>
              <a:latin typeface="Arial" panose="020B0604020202020204" pitchFamily="34" charset="0"/>
              <a:cs typeface="Arial" panose="020B0604020202020204" pitchFamily="34" charset="0"/>
            </a:endParaRPr>
          </a:p>
        </p:txBody>
      </p:sp>
      <p:sp>
        <p:nvSpPr>
          <p:cNvPr id="15" name="CaixaDeTexto 14"/>
          <p:cNvSpPr txBox="1"/>
          <p:nvPr/>
        </p:nvSpPr>
        <p:spPr>
          <a:xfrm>
            <a:off x="0" y="1270781"/>
            <a:ext cx="7965880" cy="954107"/>
          </a:xfrm>
          <a:prstGeom prst="rect">
            <a:avLst/>
          </a:prstGeom>
          <a:solidFill>
            <a:schemeClr val="accent6">
              <a:lumMod val="40000"/>
              <a:lumOff val="60000"/>
            </a:schemeClr>
          </a:solidFill>
        </p:spPr>
        <p:txBody>
          <a:bodyPr wrap="square">
            <a:spAutoFit/>
          </a:bodyPr>
          <a:lstStyle/>
          <a:p>
            <a:pPr algn="just"/>
            <a:r>
              <a:rPr lang="pt-BR" sz="2800" dirty="0">
                <a:latin typeface="Times New Roman" panose="02020603050405020304" pitchFamily="18" charset="0"/>
                <a:cs typeface="Times New Roman" panose="02020603050405020304" pitchFamily="18" charset="0"/>
              </a:rPr>
              <a:t>Concordância nominal é a relação que se estabelece entre as classes de palavras (nomes).</a:t>
            </a:r>
            <a:endParaRPr lang="pt-BR" sz="2800" dirty="0">
              <a:latin typeface="Times New Roman" panose="02020603050405020304" pitchFamily="18" charset="0"/>
              <a:cs typeface="Times New Roman" panose="02020603050405020304" pitchFamily="18" charset="0"/>
            </a:endParaRPr>
          </a:p>
        </p:txBody>
      </p:sp>
      <p:sp>
        <p:nvSpPr>
          <p:cNvPr id="17" name="CaixaDeTexto 16"/>
          <p:cNvSpPr txBox="1"/>
          <p:nvPr/>
        </p:nvSpPr>
        <p:spPr>
          <a:xfrm>
            <a:off x="4444092" y="3385365"/>
            <a:ext cx="7747908" cy="954107"/>
          </a:xfrm>
          <a:prstGeom prst="rect">
            <a:avLst/>
          </a:prstGeom>
          <a:solidFill>
            <a:schemeClr val="accent6">
              <a:lumMod val="40000"/>
              <a:lumOff val="60000"/>
            </a:schemeClr>
          </a:solidFill>
        </p:spPr>
        <p:txBody>
          <a:bodyPr wrap="square">
            <a:spAutoFit/>
          </a:bodyPr>
          <a:lstStyle/>
          <a:p>
            <a:pPr algn="just"/>
            <a:r>
              <a:rPr lang="pt-BR" sz="2800" dirty="0">
                <a:latin typeface="Times New Roman" panose="02020603050405020304" pitchFamily="18" charset="0"/>
                <a:cs typeface="Times New Roman" panose="02020603050405020304" pitchFamily="18" charset="0"/>
              </a:rPr>
              <a:t>É o que faz com que substantivos concordem com pronomes, numerais e adjetivos, entre outros.</a:t>
            </a:r>
            <a:endParaRPr lang="pt-BR" sz="2800" dirty="0">
              <a:latin typeface="Times New Roman" panose="02020603050405020304" pitchFamily="18" charset="0"/>
              <a:cs typeface="Times New Roman" panose="02020603050405020304" pitchFamily="18" charset="0"/>
            </a:endParaRPr>
          </a:p>
        </p:txBody>
      </p:sp>
      <p:pic>
        <p:nvPicPr>
          <p:cNvPr id="2052" name="Picture 4" descr="Amigos 3D ilustração stock. Ilustração de amigos - 311976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4" y="2599879"/>
            <a:ext cx="3495546" cy="3495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8" name="CaixaDeTexto 7"/>
          <p:cNvSpPr txBox="1"/>
          <p:nvPr/>
        </p:nvSpPr>
        <p:spPr>
          <a:xfrm>
            <a:off x="0" y="1232002"/>
            <a:ext cx="8286751" cy="584775"/>
          </a:xfrm>
          <a:prstGeom prst="rect">
            <a:avLst/>
          </a:prstGeom>
          <a:solidFill>
            <a:schemeClr val="accent6">
              <a:lumMod val="40000"/>
              <a:lumOff val="60000"/>
            </a:schemeClr>
          </a:solidFill>
        </p:spPr>
        <p:txBody>
          <a:bodyPr wrap="square">
            <a:spAutoFit/>
          </a:bodyPr>
          <a:lstStyle/>
          <a:p>
            <a:pPr algn="l" fontAlgn="base"/>
            <a:r>
              <a:rPr lang="pt-BR" sz="3200" b="1" i="0" dirty="0">
                <a:effectLst/>
                <a:latin typeface="Times New Roman" panose="02020603050405020304" pitchFamily="18" charset="0"/>
                <a:cs typeface="Times New Roman" panose="02020603050405020304" pitchFamily="18" charset="0"/>
              </a:rPr>
              <a:t>Regras de Concordância Nominal</a:t>
            </a:r>
            <a:endParaRPr lang="pt-BR" sz="3200" b="1" i="0" dirty="0">
              <a:effectLst/>
              <a:latin typeface="Times New Roman" panose="02020603050405020304" pitchFamily="18" charset="0"/>
              <a:cs typeface="Times New Roman" panose="02020603050405020304" pitchFamily="18" charset="0"/>
            </a:endParaRPr>
          </a:p>
        </p:txBody>
      </p:sp>
      <p:sp>
        <p:nvSpPr>
          <p:cNvPr id="12" name="CaixaDeTexto 11"/>
          <p:cNvSpPr txBox="1"/>
          <p:nvPr/>
        </p:nvSpPr>
        <p:spPr>
          <a:xfrm>
            <a:off x="270398" y="2209678"/>
            <a:ext cx="11422603" cy="3416320"/>
          </a:xfrm>
          <a:prstGeom prst="rect">
            <a:avLst/>
          </a:prstGeom>
          <a:noFill/>
        </p:spPr>
        <p:txBody>
          <a:bodyPr wrap="square">
            <a:spAutoFit/>
          </a:bodyPr>
          <a:lstStyle/>
          <a:p>
            <a:r>
              <a:rPr lang="pt-BR" sz="2400" b="1" dirty="0">
                <a:latin typeface="Times New Roman" panose="02020603050405020304" pitchFamily="18" charset="0"/>
                <a:cs typeface="Times New Roman" panose="02020603050405020304" pitchFamily="18" charset="0"/>
              </a:rPr>
              <a:t>Adjetivo e um substantivo</a:t>
            </a:r>
            <a:endParaRPr lang="pt-BR" sz="2400" b="1" dirty="0">
              <a:latin typeface="Times New Roman" panose="02020603050405020304" pitchFamily="18" charset="0"/>
              <a:cs typeface="Times New Roman" panose="02020603050405020304" pitchFamily="18" charset="0"/>
            </a:endParaRPr>
          </a:p>
          <a:p>
            <a:r>
              <a:rPr lang="pt-BR" sz="2400" b="1" dirty="0">
                <a:latin typeface="Times New Roman" panose="02020603050405020304" pitchFamily="18" charset="0"/>
                <a:cs typeface="Times New Roman" panose="02020603050405020304" pitchFamily="18" charset="0"/>
              </a:rPr>
              <a:t>O adjetivo deve concordar em gênero e número com o substantivo.</a:t>
            </a:r>
            <a:endParaRPr lang="pt-BR" sz="2400" b="1"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Exemplo: Que pintura bonita!</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b="1" dirty="0">
                <a:latin typeface="Times New Roman" panose="02020603050405020304" pitchFamily="18" charset="0"/>
                <a:cs typeface="Times New Roman" panose="02020603050405020304" pitchFamily="18" charset="0"/>
              </a:rPr>
              <a:t>Quando há mais do que um substantivo, o adjetivo deve concordar com aquele que está mais próximo</a:t>
            </a:r>
            <a:r>
              <a:rPr lang="pt-BR" sz="2400" dirty="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Exemplo: Que bonita pintura e poema!</a:t>
            </a:r>
            <a:endParaRPr lang="pt-BR" sz="2400" dirty="0">
              <a:latin typeface="Times New Roman" panose="02020603050405020304" pitchFamily="18" charset="0"/>
              <a:cs typeface="Times New Roman" panose="02020603050405020304" pitchFamily="18" charset="0"/>
            </a:endParaRPr>
          </a:p>
        </p:txBody>
      </p:sp>
      <p:sp>
        <p:nvSpPr>
          <p:cNvPr id="13" name="Rectangle 4"/>
          <p:cNvSpPr/>
          <p:nvPr/>
        </p:nvSpPr>
        <p:spPr>
          <a:xfrm flipV="1">
            <a:off x="0" y="762575"/>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ixaDeTexto 13"/>
          <p:cNvSpPr txBox="1"/>
          <p:nvPr/>
        </p:nvSpPr>
        <p:spPr>
          <a:xfrm>
            <a:off x="1640840" y="139788"/>
            <a:ext cx="7084318" cy="584775"/>
          </a:xfrm>
          <a:prstGeom prst="rect">
            <a:avLst/>
          </a:prstGeom>
          <a:noFill/>
        </p:spPr>
        <p:txBody>
          <a:bodyPr wrap="square">
            <a:spAutoFit/>
          </a:bodyPr>
          <a:lstStyle/>
          <a:p>
            <a:pPr algn="ctr"/>
            <a:r>
              <a:rPr lang="pt-BR" sz="3200" b="1" dirty="0">
                <a:solidFill>
                  <a:srgbClr val="000099"/>
                </a:solidFill>
                <a:latin typeface="Arial" panose="020B0604020202020204" pitchFamily="34" charset="0"/>
                <a:cs typeface="Arial" panose="020B0604020202020204" pitchFamily="34" charset="0"/>
              </a:rPr>
              <a:t>CONCORDÂNCIA NOMINAL</a:t>
            </a:r>
            <a:endParaRPr lang="pt-BR" sz="3200" b="1" dirty="0">
              <a:solidFill>
                <a:srgbClr val="000099"/>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514350" y="358318"/>
            <a:ext cx="2392136" cy="584775"/>
          </a:xfrm>
          <a:prstGeom prst="rect">
            <a:avLst/>
          </a:prstGeom>
          <a:noFill/>
        </p:spPr>
        <p:txBody>
          <a:bodyPr wrap="square">
            <a:spAutoFit/>
          </a:bodyPr>
          <a:lstStyle/>
          <a:p>
            <a:r>
              <a:rPr lang="pt-BR" sz="3200" dirty="0">
                <a:latin typeface="Times New Roman" panose="02020603050405020304" pitchFamily="18" charset="0"/>
                <a:cs typeface="Times New Roman" panose="02020603050405020304" pitchFamily="18" charset="0"/>
              </a:rPr>
              <a:t>Expressões</a:t>
            </a:r>
            <a:endParaRPr lang="pt-BR" sz="3200" dirty="0">
              <a:latin typeface="Times New Roman" panose="02020603050405020304" pitchFamily="18" charset="0"/>
              <a:cs typeface="Times New Roman" panose="02020603050405020304" pitchFamily="18" charset="0"/>
            </a:endParaRPr>
          </a:p>
        </p:txBody>
      </p:sp>
      <p:sp>
        <p:nvSpPr>
          <p:cNvPr id="8" name="CaixaDeTexto 7"/>
          <p:cNvSpPr txBox="1"/>
          <p:nvPr/>
        </p:nvSpPr>
        <p:spPr>
          <a:xfrm>
            <a:off x="628650" y="1413063"/>
            <a:ext cx="11677650" cy="4031873"/>
          </a:xfrm>
          <a:prstGeom prst="rect">
            <a:avLst/>
          </a:prstGeom>
          <a:noFill/>
        </p:spPr>
        <p:txBody>
          <a:bodyPr wrap="square">
            <a:spAutoFit/>
          </a:bodyPr>
          <a:lstStyle/>
          <a:p>
            <a:r>
              <a:rPr lang="pt-BR" sz="3200" b="1" dirty="0">
                <a:latin typeface="Times New Roman" panose="02020603050405020304" pitchFamily="18" charset="0"/>
                <a:cs typeface="Times New Roman" panose="02020603050405020304" pitchFamily="18" charset="0"/>
              </a:rPr>
              <a:t>Anexo</a:t>
            </a:r>
            <a:endParaRPr lang="pt-BR" sz="3200" b="1"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A palavra "anexo" deve concordar em gênero e número com o substantivo.</a:t>
            </a:r>
            <a:endParaRPr lang="pt-BR" sz="2800" dirty="0">
              <a:latin typeface="Times New Roman" panose="02020603050405020304" pitchFamily="18" charset="0"/>
              <a:cs typeface="Times New Roman" panose="02020603050405020304" pitchFamily="18" charset="0"/>
            </a:endParaRP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Segue anexo o recibo.</a:t>
            </a: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Segue anexa a fatura.</a:t>
            </a:r>
            <a:endParaRPr lang="pt-BR" sz="2800" dirty="0">
              <a:latin typeface="Times New Roman" panose="02020603050405020304" pitchFamily="18" charset="0"/>
              <a:cs typeface="Times New Roman" panose="02020603050405020304" pitchFamily="18" charset="0"/>
            </a:endParaRPr>
          </a:p>
          <a:p>
            <a:endParaRPr lang="pt-BR" sz="2800" dirty="0">
              <a:latin typeface="Times New Roman" panose="02020603050405020304" pitchFamily="18" charset="0"/>
              <a:cs typeface="Times New Roman" panose="02020603050405020304" pitchFamily="18" charset="0"/>
            </a:endParaRPr>
          </a:p>
          <a:p>
            <a:r>
              <a:rPr lang="pt-BR" sz="2800" b="1" dirty="0">
                <a:solidFill>
                  <a:srgbClr val="FF0000"/>
                </a:solidFill>
                <a:latin typeface="Times New Roman" panose="02020603050405020304" pitchFamily="18" charset="0"/>
                <a:cs typeface="Times New Roman" panose="02020603050405020304" pitchFamily="18" charset="0"/>
              </a:rPr>
              <a:t>Mas, a expressão "em anexo" </a:t>
            </a:r>
            <a:r>
              <a:rPr lang="pt-BR" sz="2800" b="1" dirty="0">
                <a:solidFill>
                  <a:srgbClr val="000099"/>
                </a:solidFill>
                <a:latin typeface="Times New Roman" panose="02020603050405020304" pitchFamily="18" charset="0"/>
                <a:cs typeface="Times New Roman" panose="02020603050405020304" pitchFamily="18" charset="0"/>
              </a:rPr>
              <a:t>não varia.</a:t>
            </a:r>
            <a:endParaRPr lang="pt-BR" sz="2800" b="1" dirty="0">
              <a:solidFill>
                <a:srgbClr val="000099"/>
              </a:solidFill>
              <a:latin typeface="Times New Roman" panose="02020603050405020304" pitchFamily="18" charset="0"/>
              <a:cs typeface="Times New Roman" panose="02020603050405020304" pitchFamily="18" charset="0"/>
            </a:endParaRPr>
          </a:p>
          <a:p>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Segue em anexo a fatura.</a:t>
            </a:r>
            <a:endParaRPr lang="pt-BR" sz="2800" dirty="0">
              <a:latin typeface="Times New Roman" panose="02020603050405020304" pitchFamily="18" charset="0"/>
              <a:cs typeface="Times New Roman" panose="02020603050405020304" pitchFamily="18" charset="0"/>
            </a:endParaRPr>
          </a:p>
        </p:txBody>
      </p:sp>
      <p:pic>
        <p:nvPicPr>
          <p:cNvPr id="7170" name="Picture 2" descr="boneco branco template - Pesquisa Google | Gráficos 3d, Screen beans, Luz e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957" y="2332986"/>
            <a:ext cx="4088861" cy="4088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7" name="CaixaDeTexto 6"/>
          <p:cNvSpPr txBox="1"/>
          <p:nvPr/>
        </p:nvSpPr>
        <p:spPr>
          <a:xfrm>
            <a:off x="222390" y="1101235"/>
            <a:ext cx="7802341" cy="4154984"/>
          </a:xfrm>
          <a:prstGeom prst="rect">
            <a:avLst/>
          </a:prstGeom>
          <a:noFill/>
        </p:spPr>
        <p:txBody>
          <a:bodyPr wrap="square">
            <a:spAutoFit/>
          </a:bodyPr>
          <a:lstStyle/>
          <a:p>
            <a:r>
              <a:rPr lang="pt-BR" sz="2400" b="1" dirty="0">
                <a:solidFill>
                  <a:srgbClr val="000099"/>
                </a:solidFill>
                <a:latin typeface="Times New Roman" panose="02020603050405020304" pitchFamily="18" charset="0"/>
                <a:cs typeface="Times New Roman" panose="02020603050405020304" pitchFamily="18" charset="0"/>
              </a:rPr>
              <a:t>3.1. Nos casos em que há número ordinais antes do substantivo, o substantivo pode ser usado tanto no singular como no plural.</a:t>
            </a:r>
            <a:endParaRPr lang="pt-BR" sz="2400" b="1" dirty="0">
              <a:solidFill>
                <a:srgbClr val="000099"/>
              </a:solidFill>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A segunda e a terceira casa.</a:t>
            </a:r>
            <a:endParaRPr lang="pt-BR"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A segunda e a terceira casas.</a:t>
            </a:r>
            <a:endParaRPr lang="pt-BR" sz="2400" dirty="0">
              <a:solidFill>
                <a:srgbClr val="FF0000"/>
              </a:solidFill>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b="1" dirty="0">
                <a:solidFill>
                  <a:srgbClr val="000099"/>
                </a:solidFill>
                <a:latin typeface="Times New Roman" panose="02020603050405020304" pitchFamily="18" charset="0"/>
                <a:cs typeface="Times New Roman" panose="02020603050405020304" pitchFamily="18" charset="0"/>
              </a:rPr>
              <a:t>3.2. Nos casos em que há número ordinais depois do substantivo, o substantivo deve ser usado no plural.</a:t>
            </a:r>
            <a:endParaRPr lang="pt-BR" sz="2400" b="1" dirty="0">
              <a:solidFill>
                <a:srgbClr val="000099"/>
              </a:solidFill>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As casas segunda e terceira.</a:t>
            </a:r>
            <a:endParaRPr lang="pt-BR" sz="2400" dirty="0">
              <a:solidFill>
                <a:srgbClr val="FF0000"/>
              </a:solidFill>
              <a:latin typeface="Times New Roman" panose="02020603050405020304" pitchFamily="18" charset="0"/>
              <a:cs typeface="Times New Roman" panose="02020603050405020304" pitchFamily="18" charset="0"/>
            </a:endParaRPr>
          </a:p>
        </p:txBody>
      </p:sp>
      <p:sp>
        <p:nvSpPr>
          <p:cNvPr id="11" name="CaixaDeTexto 10"/>
          <p:cNvSpPr txBox="1"/>
          <p:nvPr/>
        </p:nvSpPr>
        <p:spPr>
          <a:xfrm>
            <a:off x="222390" y="339898"/>
            <a:ext cx="6123214" cy="523220"/>
          </a:xfrm>
          <a:prstGeom prst="rect">
            <a:avLst/>
          </a:prstGeom>
          <a:noFill/>
        </p:spPr>
        <p:txBody>
          <a:bodyPr wrap="square">
            <a:spAutoFit/>
          </a:bodyPr>
          <a:lstStyle/>
          <a:p>
            <a:r>
              <a:rPr lang="pt-BR" sz="2800" b="1" dirty="0">
                <a:latin typeface="Times New Roman" panose="02020603050405020304" pitchFamily="18" charset="0"/>
                <a:cs typeface="Times New Roman" panose="02020603050405020304" pitchFamily="18" charset="0"/>
              </a:rPr>
              <a:t>Números ordinais</a:t>
            </a:r>
            <a:endParaRPr lang="pt-BR" sz="2800" b="1" dirty="0">
              <a:latin typeface="Times New Roman" panose="02020603050405020304" pitchFamily="18" charset="0"/>
              <a:cs typeface="Times New Roman" panose="02020603050405020304" pitchFamily="18" charset="0"/>
            </a:endParaRPr>
          </a:p>
        </p:txBody>
      </p:sp>
      <p:pic>
        <p:nvPicPr>
          <p:cNvPr id="4099" name="Picture 3" descr="Pin de Poliana da em Matemáticas | Aulas de matemática, Matemática, Ensino  funda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731" y="2204357"/>
            <a:ext cx="3190958" cy="290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pic>
        <p:nvPicPr>
          <p:cNvPr id="2050" name="Picture 2" descr="O QUE SÃO FUNÇÕES DA LINGUAGEM? | Função da linguagem, Dicas de ensino,  Planos de estudo en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83" y="943093"/>
            <a:ext cx="3447184" cy="5048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versa_sotiris-0doLpjG9dTh4_beta - Clínica Sotiri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75653" y="1805953"/>
            <a:ext cx="7381460" cy="4152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FUNÇÕES E USO DA LINGUAGEM</a:t>
            </a:r>
            <a:endParaRPr lang="pt-BR" altLang="ko-KR" sz="3000" b="1" dirty="0">
              <a:solidFill>
                <a:srgbClr val="002060"/>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514350" y="404250"/>
            <a:ext cx="2392136" cy="584775"/>
          </a:xfrm>
          <a:prstGeom prst="rect">
            <a:avLst/>
          </a:prstGeom>
          <a:noFill/>
        </p:spPr>
        <p:txBody>
          <a:bodyPr wrap="square">
            <a:spAutoFit/>
          </a:bodyPr>
          <a:lstStyle/>
          <a:p>
            <a:r>
              <a:rPr lang="pt-BR" sz="3200" dirty="0">
                <a:latin typeface="Times New Roman" panose="02020603050405020304" pitchFamily="18" charset="0"/>
                <a:cs typeface="Times New Roman" panose="02020603050405020304" pitchFamily="18" charset="0"/>
              </a:rPr>
              <a:t>Expressões</a:t>
            </a:r>
            <a:endParaRPr lang="pt-BR" sz="3200"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514350" y="1266041"/>
            <a:ext cx="9429750" cy="4031873"/>
          </a:xfrm>
          <a:prstGeom prst="rect">
            <a:avLst/>
          </a:prstGeom>
          <a:noFill/>
        </p:spPr>
        <p:txBody>
          <a:bodyPr wrap="square">
            <a:spAutoFit/>
          </a:bodyPr>
          <a:lstStyle/>
          <a:p>
            <a:r>
              <a:rPr lang="pt-BR" sz="3200" b="1" dirty="0">
                <a:latin typeface="Times New Roman" panose="02020603050405020304" pitchFamily="18" charset="0"/>
                <a:cs typeface="Times New Roman" panose="02020603050405020304" pitchFamily="18" charset="0"/>
              </a:rPr>
              <a:t>Bastante(s)</a:t>
            </a:r>
            <a:endParaRPr lang="pt-BR" sz="3200" b="1" dirty="0">
              <a:latin typeface="Times New Roman" panose="02020603050405020304" pitchFamily="18" charset="0"/>
              <a:cs typeface="Times New Roman" panose="02020603050405020304" pitchFamily="18" charset="0"/>
            </a:endParaRPr>
          </a:p>
          <a:p>
            <a:endParaRPr lang="pt-BR" sz="3200" b="1"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Quando tem a </a:t>
            </a:r>
            <a:r>
              <a:rPr lang="pt-BR" sz="2400" b="1" dirty="0">
                <a:solidFill>
                  <a:srgbClr val="000099"/>
                </a:solidFill>
                <a:latin typeface="Times New Roman" panose="02020603050405020304" pitchFamily="18" charset="0"/>
                <a:cs typeface="Times New Roman" panose="02020603050405020304" pitchFamily="18" charset="0"/>
              </a:rPr>
              <a:t>função de adjetivo</a:t>
            </a:r>
            <a:r>
              <a:rPr lang="pt-BR" sz="2400" dirty="0">
                <a:latin typeface="Times New Roman" panose="02020603050405020304" pitchFamily="18" charset="0"/>
                <a:cs typeface="Times New Roman" panose="02020603050405020304" pitchFamily="18" charset="0"/>
              </a:rPr>
              <a:t>, a palavra "bastante" deve </a:t>
            </a:r>
            <a:r>
              <a:rPr lang="pt-BR" sz="2400" b="1" dirty="0">
                <a:solidFill>
                  <a:srgbClr val="FF0000"/>
                </a:solidFill>
                <a:latin typeface="Times New Roman" panose="02020603050405020304" pitchFamily="18" charset="0"/>
                <a:cs typeface="Times New Roman" panose="02020603050405020304" pitchFamily="18" charset="0"/>
              </a:rPr>
              <a:t>concordar em gênero e número com o substantivo</a:t>
            </a:r>
            <a:r>
              <a:rPr lang="pt-BR" sz="2400" dirty="0">
                <a:latin typeface="Times New Roman" panose="02020603050405020304" pitchFamily="18" charset="0"/>
                <a:cs typeface="Times New Roman" panose="02020603050405020304" pitchFamily="18" charset="0"/>
              </a:rPr>
              <a:t>.</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Exemplo: Recebemos bastantes telefonemas.</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Quando tem a </a:t>
            </a:r>
            <a:r>
              <a:rPr lang="pt-BR" sz="2400" b="1" dirty="0">
                <a:solidFill>
                  <a:srgbClr val="000099"/>
                </a:solidFill>
                <a:latin typeface="Times New Roman" panose="02020603050405020304" pitchFamily="18" charset="0"/>
                <a:cs typeface="Times New Roman" panose="02020603050405020304" pitchFamily="18" charset="0"/>
              </a:rPr>
              <a:t>função de advérbio</a:t>
            </a:r>
            <a:r>
              <a:rPr lang="pt-BR" sz="2400" dirty="0">
                <a:latin typeface="Times New Roman" panose="02020603050405020304" pitchFamily="18" charset="0"/>
                <a:cs typeface="Times New Roman" panose="02020603050405020304" pitchFamily="18" charset="0"/>
              </a:rPr>
              <a:t>, a palavra "bastante" </a:t>
            </a:r>
            <a:r>
              <a:rPr lang="pt-BR" sz="2400" dirty="0">
                <a:solidFill>
                  <a:srgbClr val="FF0000"/>
                </a:solidFill>
                <a:latin typeface="Times New Roman" panose="02020603050405020304" pitchFamily="18" charset="0"/>
                <a:cs typeface="Times New Roman" panose="02020603050405020304" pitchFamily="18" charset="0"/>
              </a:rPr>
              <a:t>não varia.</a:t>
            </a:r>
            <a:endParaRPr lang="pt-BR" sz="2400" dirty="0">
              <a:solidFill>
                <a:srgbClr val="FF0000"/>
              </a:solidFill>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Eles cantam bastante bem.</a:t>
            </a:r>
            <a:endParaRPr lang="pt-BR" sz="2400" dirty="0">
              <a:latin typeface="Times New Roman" panose="02020603050405020304" pitchFamily="18" charset="0"/>
              <a:cs typeface="Times New Roman" panose="02020603050405020304" pitchFamily="18" charset="0"/>
            </a:endParaRPr>
          </a:p>
        </p:txBody>
      </p:sp>
      <p:pic>
        <p:nvPicPr>
          <p:cNvPr id="1026" name="Picture 2" descr="bastante Logotipo | Ferramenta de design de logotipo grátis de texto  flamejante"/>
          <p:cNvPicPr>
            <a:picLocks noChangeAspect="1" noChangeArrowheads="1"/>
          </p:cNvPicPr>
          <p:nvPr/>
        </p:nvPicPr>
        <p:blipFill rotWithShape="1">
          <a:blip r:embed="rId2">
            <a:extLst>
              <a:ext uri="{28A0092B-C50C-407E-A947-70E740481C1C}">
                <a14:useLocalDpi xmlns:a14="http://schemas.microsoft.com/office/drawing/2010/main" val="0"/>
              </a:ext>
            </a:extLst>
          </a:blip>
          <a:srcRect b="13088"/>
          <a:stretch>
            <a:fillRect/>
          </a:stretch>
        </p:blipFill>
        <p:spPr bwMode="auto">
          <a:xfrm>
            <a:off x="3201761" y="287292"/>
            <a:ext cx="4967848" cy="14605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416762" y="184958"/>
            <a:ext cx="2392136" cy="584775"/>
          </a:xfrm>
          <a:prstGeom prst="rect">
            <a:avLst/>
          </a:prstGeom>
          <a:noFill/>
        </p:spPr>
        <p:txBody>
          <a:bodyPr wrap="square">
            <a:spAutoFit/>
          </a:bodyPr>
          <a:lstStyle/>
          <a:p>
            <a:r>
              <a:rPr lang="pt-BR" sz="3200" b="1" dirty="0">
                <a:solidFill>
                  <a:schemeClr val="accent6">
                    <a:lumMod val="50000"/>
                  </a:schemeClr>
                </a:solidFill>
                <a:latin typeface="Times New Roman" panose="02020603050405020304" pitchFamily="18" charset="0"/>
                <a:cs typeface="Times New Roman" panose="02020603050405020304" pitchFamily="18" charset="0"/>
              </a:rPr>
              <a:t>Expressões</a:t>
            </a:r>
            <a:endParaRPr lang="pt-B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416762" y="723127"/>
            <a:ext cx="8852041" cy="3477875"/>
          </a:xfrm>
          <a:prstGeom prst="rect">
            <a:avLst/>
          </a:prstGeom>
          <a:noFill/>
        </p:spPr>
        <p:txBody>
          <a:bodyPr wrap="square">
            <a:spAutoFit/>
          </a:bodyPr>
          <a:lstStyle/>
          <a:p>
            <a:r>
              <a:rPr lang="pt-BR" sz="2800" b="1" dirty="0">
                <a:solidFill>
                  <a:srgbClr val="000099"/>
                </a:solidFill>
                <a:latin typeface="Times New Roman" panose="02020603050405020304" pitchFamily="18" charset="0"/>
                <a:cs typeface="Times New Roman" panose="02020603050405020304" pitchFamily="18" charset="0"/>
              </a:rPr>
              <a:t>Meio</a:t>
            </a:r>
            <a:endParaRPr lang="pt-BR" sz="2800" b="1" dirty="0">
              <a:solidFill>
                <a:srgbClr val="000099"/>
              </a:solidFill>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Quando tem a </a:t>
            </a:r>
            <a:r>
              <a:rPr lang="pt-BR" sz="2400" b="1" dirty="0">
                <a:solidFill>
                  <a:srgbClr val="FF0000"/>
                </a:solidFill>
                <a:latin typeface="Times New Roman" panose="02020603050405020304" pitchFamily="18" charset="0"/>
                <a:cs typeface="Times New Roman" panose="02020603050405020304" pitchFamily="18" charset="0"/>
              </a:rPr>
              <a:t>função de adjetivo</a:t>
            </a:r>
            <a:r>
              <a:rPr lang="pt-BR" sz="2400" dirty="0">
                <a:latin typeface="Times New Roman" panose="02020603050405020304" pitchFamily="18" charset="0"/>
                <a:cs typeface="Times New Roman" panose="02020603050405020304" pitchFamily="18" charset="0"/>
              </a:rPr>
              <a:t>, a palavra "meio" deve concordar em gênero e número com o substantivo.</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Exemplos:</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Atrasado, tomou meio copo de leite e saiu correndo.</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Atrasado, tomou meia xícara de leite e saiu correndo.</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p:txBody>
      </p:sp>
      <p:sp>
        <p:nvSpPr>
          <p:cNvPr id="10" name="CaixaDeTexto 9"/>
          <p:cNvSpPr txBox="1"/>
          <p:nvPr/>
        </p:nvSpPr>
        <p:spPr>
          <a:xfrm>
            <a:off x="392269" y="3523454"/>
            <a:ext cx="11577340" cy="2369880"/>
          </a:xfrm>
          <a:prstGeom prst="rect">
            <a:avLst/>
          </a:prstGeom>
          <a:noFill/>
        </p:spPr>
        <p:txBody>
          <a:bodyPr wrap="square">
            <a:spAutoFit/>
          </a:bodyPr>
          <a:lstStyle/>
          <a:p>
            <a:r>
              <a:rPr lang="pt-BR" sz="2800" b="1" dirty="0">
                <a:solidFill>
                  <a:srgbClr val="000099"/>
                </a:solidFill>
                <a:latin typeface="Times New Roman" panose="02020603050405020304" pitchFamily="18" charset="0"/>
                <a:cs typeface="Times New Roman" panose="02020603050405020304" pitchFamily="18" charset="0"/>
              </a:rPr>
              <a:t>Meio</a:t>
            </a:r>
            <a:endParaRPr lang="pt-BR" sz="2800" b="1" dirty="0">
              <a:solidFill>
                <a:srgbClr val="000099"/>
              </a:solidFill>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Quando tem a </a:t>
            </a:r>
            <a:r>
              <a:rPr lang="pt-BR" sz="2400" b="1" dirty="0">
                <a:solidFill>
                  <a:srgbClr val="FF0000"/>
                </a:solidFill>
                <a:latin typeface="Times New Roman" panose="02020603050405020304" pitchFamily="18" charset="0"/>
                <a:cs typeface="Times New Roman" panose="02020603050405020304" pitchFamily="18" charset="0"/>
              </a:rPr>
              <a:t>função de advérbio</a:t>
            </a:r>
            <a:r>
              <a:rPr lang="pt-BR" sz="2400" dirty="0">
                <a:latin typeface="Times New Roman" panose="02020603050405020304" pitchFamily="18" charset="0"/>
                <a:cs typeface="Times New Roman" panose="02020603050405020304" pitchFamily="18" charset="0"/>
              </a:rPr>
              <a:t>, a palavra "meio" não varia.</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Exemplo:</a:t>
            </a:r>
            <a:endParaRPr lang="pt-BR" sz="2400" dirty="0">
              <a:latin typeface="Times New Roman" panose="02020603050405020304" pitchFamily="18" charset="0"/>
              <a:cs typeface="Times New Roman" panose="02020603050405020304" pitchFamily="18" charset="0"/>
            </a:endParaRPr>
          </a:p>
          <a:p>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Ele é meio maluco.</a:t>
            </a:r>
            <a:endParaRPr lang="pt-BR"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Ela é meio maluca.</a:t>
            </a:r>
            <a:endParaRPr lang="pt-BR"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222391" y="1163060"/>
            <a:ext cx="2392136" cy="584775"/>
          </a:xfrm>
          <a:prstGeom prst="rect">
            <a:avLst/>
          </a:prstGeom>
          <a:noFill/>
        </p:spPr>
        <p:txBody>
          <a:bodyPr wrap="square">
            <a:spAutoFit/>
          </a:bodyPr>
          <a:lstStyle/>
          <a:p>
            <a:r>
              <a:rPr lang="pt-BR" sz="3200" b="1" dirty="0">
                <a:solidFill>
                  <a:schemeClr val="accent6">
                    <a:lumMod val="50000"/>
                  </a:schemeClr>
                </a:solidFill>
                <a:latin typeface="Times New Roman" panose="02020603050405020304" pitchFamily="18" charset="0"/>
                <a:cs typeface="Times New Roman" panose="02020603050405020304" pitchFamily="18" charset="0"/>
              </a:rPr>
              <a:t>Expressões</a:t>
            </a:r>
            <a:endParaRPr lang="pt-B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CaixaDeTexto 6"/>
          <p:cNvSpPr txBox="1"/>
          <p:nvPr/>
        </p:nvSpPr>
        <p:spPr>
          <a:xfrm>
            <a:off x="222392" y="1866330"/>
            <a:ext cx="7582666" cy="4031873"/>
          </a:xfrm>
          <a:prstGeom prst="rect">
            <a:avLst/>
          </a:prstGeom>
          <a:noFill/>
        </p:spPr>
        <p:txBody>
          <a:bodyPr wrap="square">
            <a:spAutoFit/>
          </a:bodyPr>
          <a:lstStyle/>
          <a:p>
            <a:r>
              <a:rPr lang="pt-BR" sz="3200" b="1" dirty="0">
                <a:latin typeface="Times New Roman" panose="02020603050405020304" pitchFamily="18" charset="0"/>
                <a:cs typeface="Times New Roman" panose="02020603050405020304" pitchFamily="18" charset="0"/>
              </a:rPr>
              <a:t>Menos</a:t>
            </a:r>
            <a:endParaRPr lang="pt-BR" sz="3200" b="1" dirty="0">
              <a:latin typeface="Times New Roman" panose="02020603050405020304" pitchFamily="18" charset="0"/>
              <a:cs typeface="Times New Roman" panose="02020603050405020304" pitchFamily="18" charset="0"/>
            </a:endParaRPr>
          </a:p>
          <a:p>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A palavra "menos" não varia.</a:t>
            </a:r>
            <a:endParaRPr lang="pt-BR" sz="3200" dirty="0">
              <a:latin typeface="Times New Roman" panose="02020603050405020304" pitchFamily="18" charset="0"/>
              <a:cs typeface="Times New Roman" panose="02020603050405020304" pitchFamily="18" charset="0"/>
            </a:endParaRPr>
          </a:p>
          <a:p>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Exemplos:</a:t>
            </a:r>
            <a:endParaRPr lang="pt-BR" sz="3200" dirty="0">
              <a:latin typeface="Times New Roman" panose="02020603050405020304" pitchFamily="18" charset="0"/>
              <a:cs typeface="Times New Roman" panose="02020603050405020304" pitchFamily="18" charset="0"/>
            </a:endParaRPr>
          </a:p>
          <a:p>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Hoje, tenho menos alunos.</a:t>
            </a:r>
            <a:endParaRPr lang="pt-BR"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Hoje, tenho menos alunas.</a:t>
            </a:r>
            <a:endParaRPr lang="pt-BR" sz="3200" dirty="0">
              <a:latin typeface="Times New Roman" panose="02020603050405020304" pitchFamily="18" charset="0"/>
              <a:cs typeface="Times New Roman" panose="02020603050405020304" pitchFamily="18" charset="0"/>
            </a:endParaRPr>
          </a:p>
        </p:txBody>
      </p:sp>
      <p:sp>
        <p:nvSpPr>
          <p:cNvPr id="11" name="Rectangle 4"/>
          <p:cNvSpPr/>
          <p:nvPr/>
        </p:nvSpPr>
        <p:spPr>
          <a:xfrm flipV="1">
            <a:off x="0" y="762575"/>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ixaDeTexto 11"/>
          <p:cNvSpPr txBox="1"/>
          <p:nvPr/>
        </p:nvSpPr>
        <p:spPr>
          <a:xfrm>
            <a:off x="1640840" y="139788"/>
            <a:ext cx="7084318" cy="584775"/>
          </a:xfrm>
          <a:prstGeom prst="rect">
            <a:avLst/>
          </a:prstGeom>
          <a:noFill/>
        </p:spPr>
        <p:txBody>
          <a:bodyPr wrap="square">
            <a:spAutoFit/>
          </a:bodyPr>
          <a:lstStyle/>
          <a:p>
            <a:pPr algn="ctr"/>
            <a:r>
              <a:rPr lang="pt-BR" sz="3200" b="1" dirty="0">
                <a:solidFill>
                  <a:srgbClr val="000099"/>
                </a:solidFill>
                <a:latin typeface="Arial" panose="020B0604020202020204" pitchFamily="34" charset="0"/>
                <a:cs typeface="Arial" panose="020B0604020202020204" pitchFamily="34" charset="0"/>
              </a:rPr>
              <a:t>CONCORDÂNCIA NOMINAL</a:t>
            </a:r>
            <a:endParaRPr lang="pt-BR" sz="3200" b="1" dirty="0">
              <a:solidFill>
                <a:srgbClr val="000099"/>
              </a:solidFill>
              <a:latin typeface="Arial" panose="020B0604020202020204" pitchFamily="34" charset="0"/>
              <a:cs typeface="Arial" panose="020B0604020202020204" pitchFamily="34" charset="0"/>
            </a:endParaRPr>
          </a:p>
        </p:txBody>
      </p:sp>
      <p:pic>
        <p:nvPicPr>
          <p:cNvPr id="8196" name="Picture 4" descr="Sinais básicos matemáticas de adição e subtração com uma barra | Ícone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116" y="2329957"/>
            <a:ext cx="2780210" cy="2780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222391" y="358318"/>
            <a:ext cx="2392136" cy="584775"/>
          </a:xfrm>
          <a:prstGeom prst="rect">
            <a:avLst/>
          </a:prstGeom>
          <a:noFill/>
        </p:spPr>
        <p:txBody>
          <a:bodyPr wrap="square">
            <a:spAutoFit/>
          </a:bodyPr>
          <a:lstStyle/>
          <a:p>
            <a:r>
              <a:rPr lang="pt-BR" sz="3200" b="1" dirty="0">
                <a:solidFill>
                  <a:schemeClr val="accent6">
                    <a:lumMod val="50000"/>
                  </a:schemeClr>
                </a:solidFill>
                <a:latin typeface="Times New Roman" panose="02020603050405020304" pitchFamily="18" charset="0"/>
                <a:cs typeface="Times New Roman" panose="02020603050405020304" pitchFamily="18" charset="0"/>
              </a:rPr>
              <a:t>Expressões</a:t>
            </a:r>
            <a:endParaRPr lang="pt-B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8" name="CaixaDeTexto 7"/>
          <p:cNvSpPr txBox="1"/>
          <p:nvPr/>
        </p:nvSpPr>
        <p:spPr>
          <a:xfrm>
            <a:off x="162520" y="1546130"/>
            <a:ext cx="10129923" cy="1938992"/>
          </a:xfrm>
          <a:prstGeom prst="rect">
            <a:avLst/>
          </a:prstGeom>
          <a:noFill/>
        </p:spPr>
        <p:txBody>
          <a:bodyPr wrap="square">
            <a:spAutoFit/>
          </a:bodyPr>
          <a:lstStyle/>
          <a:p>
            <a:pPr algn="just"/>
            <a:r>
              <a:rPr lang="pt-BR" sz="3000" b="1" dirty="0">
                <a:latin typeface="Times New Roman" panose="02020603050405020304" pitchFamily="18" charset="0"/>
                <a:cs typeface="Times New Roman" panose="02020603050405020304" pitchFamily="18" charset="0"/>
              </a:rPr>
              <a:t>É proibido, é bom, é necessário</a:t>
            </a:r>
            <a:endParaRPr lang="pt-BR" sz="3000" b="1" dirty="0">
              <a:latin typeface="Times New Roman" panose="02020603050405020304" pitchFamily="18" charset="0"/>
              <a:cs typeface="Times New Roman" panose="02020603050405020304" pitchFamily="18" charset="0"/>
            </a:endParaRPr>
          </a:p>
          <a:p>
            <a:pPr algn="just"/>
            <a:r>
              <a:rPr lang="pt-BR" sz="3000" dirty="0">
                <a:latin typeface="Times New Roman" panose="02020603050405020304" pitchFamily="18" charset="0"/>
                <a:cs typeface="Times New Roman" panose="02020603050405020304" pitchFamily="18" charset="0"/>
              </a:rPr>
              <a:t>As expressões "é proibido, é bom, é necessário" não variam, a não ser que sejam acompanhadas por determinantes que as modifiquem.</a:t>
            </a:r>
            <a:endParaRPr lang="pt-BR" sz="3000" dirty="0">
              <a:latin typeface="Times New Roman" panose="02020603050405020304" pitchFamily="18" charset="0"/>
              <a:cs typeface="Times New Roman" panose="02020603050405020304" pitchFamily="18" charset="0"/>
            </a:endParaRPr>
          </a:p>
        </p:txBody>
      </p:sp>
      <p:sp>
        <p:nvSpPr>
          <p:cNvPr id="10" name="CaixaDeTexto 9"/>
          <p:cNvSpPr txBox="1"/>
          <p:nvPr/>
        </p:nvSpPr>
        <p:spPr>
          <a:xfrm>
            <a:off x="710292" y="4417668"/>
            <a:ext cx="3878037" cy="1384995"/>
          </a:xfrm>
          <a:prstGeom prst="rect">
            <a:avLst/>
          </a:prstGeom>
          <a:noFill/>
        </p:spPr>
        <p:txBody>
          <a:bodyPr wrap="square">
            <a:spAutoFit/>
          </a:bodyPr>
          <a:lstStyle/>
          <a:p>
            <a:r>
              <a:rPr lang="pt-BR" sz="2800" dirty="0">
                <a:latin typeface="Times New Roman" panose="02020603050405020304" pitchFamily="18" charset="0"/>
                <a:cs typeface="Times New Roman" panose="02020603050405020304" pitchFamily="18" charset="0"/>
              </a:rPr>
              <a:t>É proibido entrada.</a:t>
            </a: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É proibida a entrada.</a:t>
            </a: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Verdura é bom.</a:t>
            </a:r>
            <a:endParaRPr lang="pt-BR" sz="2800"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4729457" y="3460979"/>
            <a:ext cx="4814975" cy="1384995"/>
          </a:xfrm>
          <a:prstGeom prst="rect">
            <a:avLst/>
          </a:prstGeom>
          <a:noFill/>
        </p:spPr>
        <p:txBody>
          <a:bodyPr wrap="square">
            <a:spAutoFit/>
          </a:bodyPr>
          <a:lstStyle/>
          <a:p>
            <a:r>
              <a:rPr lang="pt-BR" sz="2800" dirty="0">
                <a:latin typeface="Times New Roman" panose="02020603050405020304" pitchFamily="18" charset="0"/>
                <a:cs typeface="Times New Roman" panose="02020603050405020304" pitchFamily="18" charset="0"/>
              </a:rPr>
              <a:t>A verdura é boa.</a:t>
            </a: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Paciência é necessário.</a:t>
            </a: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A paciência é necessária.</a:t>
            </a:r>
            <a:endParaRPr lang="pt-BR" sz="2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91" y="3567469"/>
            <a:ext cx="1700398" cy="17003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13252" y="1796"/>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Arial Narrow" panose="020B0606020202030204" pitchFamily="34" charset="0"/>
            </a:endParaRPr>
          </a:p>
        </p:txBody>
      </p:sp>
      <p:pic>
        <p:nvPicPr>
          <p:cNvPr id="4" name="Imagem 3"/>
          <p:cNvPicPr/>
          <p:nvPr/>
        </p:nvPicPr>
        <p:blipFill rotWithShape="1">
          <a:blip r:embed="rId1">
            <a:extLst>
              <a:ext uri="{BEBA8EAE-BF5A-486C-A8C5-ECC9F3942E4B}">
                <a14:imgProps xmlns:a14="http://schemas.microsoft.com/office/drawing/2010/main">
                  <a14:imgLayer r:embed="rId2">
                    <a14:imgEffect>
                      <a14:brightnessContrast bright="10000" contrast="8000"/>
                    </a14:imgEffect>
                  </a14:imgLayer>
                </a14:imgProps>
              </a:ext>
              <a:ext uri="{28A0092B-C50C-407E-A947-70E740481C1C}">
                <a14:useLocalDpi xmlns:a14="http://schemas.microsoft.com/office/drawing/2010/main" val="0"/>
              </a:ext>
            </a:extLst>
          </a:blip>
          <a:srcRect l="23096" t="30494" r="19087"/>
          <a:stretch>
            <a:fillRect/>
          </a:stretch>
        </p:blipFill>
        <p:spPr bwMode="auto">
          <a:xfrm>
            <a:off x="0" y="4509083"/>
            <a:ext cx="12233662" cy="2348918"/>
          </a:xfrm>
          <a:prstGeom prst="rect">
            <a:avLst/>
          </a:prstGeom>
          <a:noFill/>
          <a:ln>
            <a:noFill/>
          </a:ln>
        </p:spPr>
      </p:pic>
      <p:pic>
        <p:nvPicPr>
          <p:cNvPr id="11" name="image4.png"/>
          <p:cNvPicPr/>
          <p:nvPr/>
        </p:nvPicPr>
        <p:blipFill>
          <a:blip r:embed="rId3"/>
          <a:srcRect/>
          <a:stretch>
            <a:fillRect/>
          </a:stretch>
        </p:blipFill>
        <p:spPr>
          <a:xfrm>
            <a:off x="725714" y="460353"/>
            <a:ext cx="2693616" cy="1888565"/>
          </a:xfrm>
          <a:prstGeom prst="rect">
            <a:avLst/>
          </a:prstGeom>
        </p:spPr>
      </p:pic>
      <p:pic>
        <p:nvPicPr>
          <p:cNvPr id="13" name="image4.png"/>
          <p:cNvPicPr/>
          <p:nvPr/>
        </p:nvPicPr>
        <p:blipFill>
          <a:blip r:embed="rId4">
            <a:biLevel thresh="50000"/>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10827658" y="5925322"/>
            <a:ext cx="1219200" cy="855072"/>
          </a:xfrm>
          <a:prstGeom prst="rect">
            <a:avLst/>
          </a:prstGeom>
        </p:spPr>
      </p:pic>
      <p:graphicFrame>
        <p:nvGraphicFramePr>
          <p:cNvPr id="20" name="Tabela 19"/>
          <p:cNvGraphicFramePr>
            <a:graphicFrameLocks noGrp="1"/>
          </p:cNvGraphicFramePr>
          <p:nvPr/>
        </p:nvGraphicFramePr>
        <p:xfrm>
          <a:off x="3847393" y="366965"/>
          <a:ext cx="7923695" cy="1981952"/>
        </p:xfrm>
        <a:graphic>
          <a:graphicData uri="http://schemas.openxmlformats.org/drawingml/2006/table">
            <a:tbl>
              <a:tblPr firstRow="1" firstCol="1" bandRow="1">
                <a:tableStyleId>{5C22544A-7EE6-4342-B048-85BDC9FD1C3A}</a:tableStyleId>
              </a:tblPr>
              <a:tblGrid>
                <a:gridCol w="1718520"/>
                <a:gridCol w="2277452"/>
                <a:gridCol w="1151594"/>
                <a:gridCol w="142267"/>
                <a:gridCol w="1167935"/>
                <a:gridCol w="1465927"/>
              </a:tblGrid>
              <a:tr h="495488">
                <a:tc>
                  <a:txBody>
                    <a:bodyPr/>
                    <a:lstStyle/>
                    <a:p>
                      <a:pPr algn="l">
                        <a:spcAft>
                          <a:spcPts val="100"/>
                        </a:spcAft>
                      </a:pPr>
                      <a:r>
                        <a:rPr lang="pt-BR" sz="2000" b="1" dirty="0">
                          <a:effectLst/>
                          <a:latin typeface="Arial Narrow" panose="020B0606020202030204" pitchFamily="34" charset="0"/>
                        </a:rPr>
                        <a:t>Curso </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5">
                  <a:txBody>
                    <a:bodyPr/>
                    <a:lstStyle/>
                    <a:p>
                      <a:pPr algn="l">
                        <a:spcAft>
                          <a:spcPts val="100"/>
                        </a:spcAft>
                      </a:pPr>
                      <a:r>
                        <a:rPr lang="pt-BR" sz="2000" b="1" dirty="0">
                          <a:effectLst/>
                          <a:latin typeface="Arial Narrow" panose="020B0606020202030204" pitchFamily="34" charset="0"/>
                        </a:rPr>
                        <a:t>Gestão de Recursos Humanos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hMerge="1">
                  <a:tcPr/>
                </a:tc>
                <a:tc hMerge="1">
                  <a:tcPr/>
                </a:tc>
                <a:tc hMerge="1">
                  <a:tcPr/>
                </a:tc>
                <a:tc hMerge="1">
                  <a:tcPr/>
                </a:tc>
              </a:tr>
              <a:tr h="495488">
                <a:tc>
                  <a:txBody>
                    <a:bodyPr/>
                    <a:lstStyle/>
                    <a:p>
                      <a:pPr algn="l">
                        <a:spcAft>
                          <a:spcPts val="100"/>
                        </a:spcAft>
                      </a:pPr>
                      <a:r>
                        <a:rPr lang="pt-BR" sz="2000" b="1" dirty="0">
                          <a:effectLst/>
                          <a:latin typeface="Arial Narrow" panose="020B0606020202030204" pitchFamily="34" charset="0"/>
                        </a:rPr>
                        <a:t>Disciplina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1600" b="1" kern="1200" dirty="0">
                          <a:solidFill>
                            <a:schemeClr val="dk1"/>
                          </a:solidFill>
                          <a:effectLst/>
                          <a:latin typeface="Arial Narrow" panose="020B0606020202030204" pitchFamily="34" charset="0"/>
                          <a:ea typeface="+mn-ea"/>
                          <a:cs typeface="+mn-cs"/>
                        </a:rPr>
                        <a:t>PORTUGUÊS PARA FINS PROFISSIONAIS</a:t>
                      </a:r>
                      <a:endParaRPr lang="pt-BR" sz="16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a:txBody>
                    <a:bodyPr/>
                    <a:lstStyle/>
                    <a:p>
                      <a:pPr marL="0" algn="l" defTabSz="914400" rtl="0" eaLnBrk="1" latinLnBrk="0" hangingPunct="1">
                        <a:spcAft>
                          <a:spcPts val="100"/>
                        </a:spcAft>
                      </a:pPr>
                      <a:r>
                        <a:rPr lang="pt-BR" sz="2000" b="1" kern="1200" dirty="0">
                          <a:solidFill>
                            <a:schemeClr val="bg1"/>
                          </a:solidFill>
                          <a:effectLst/>
                          <a:latin typeface="Arial Narrow" panose="020B0606020202030204" pitchFamily="34" charset="0"/>
                          <a:ea typeface="+mn-ea"/>
                          <a:cs typeface="+mn-cs"/>
                        </a:rPr>
                        <a:t>Período:</a:t>
                      </a:r>
                      <a:endParaRPr lang="pt-BR" sz="2000" b="1" kern="1200" dirty="0">
                        <a:solidFill>
                          <a:schemeClr val="bg1"/>
                        </a:solidFill>
                        <a:effectLst/>
                        <a:latin typeface="Arial Narrow" panose="020B0606020202030204" pitchFamily="34" charset="0"/>
                        <a:ea typeface="+mn-ea"/>
                        <a:cs typeface="+mn-cs"/>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1º Período</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Professor(a):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4">
                  <a:txBody>
                    <a:bodyPr/>
                    <a:lstStyle/>
                    <a:p>
                      <a:pPr algn="l">
                        <a:spcAft>
                          <a:spcPts val="100"/>
                        </a:spcAft>
                      </a:pPr>
                      <a:r>
                        <a:rPr lang="pt-BR" sz="2000" b="1" dirty="0">
                          <a:effectLst/>
                          <a:latin typeface="Arial Narrow" panose="020B0606020202030204" pitchFamily="34" charset="0"/>
                          <a:ea typeface="Tahoma" panose="020B0604030504040204" pitchFamily="34" charset="0"/>
                        </a:rPr>
                        <a:t>Jonas Santana Cavalcanti</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c hMerge="1">
                  <a:tcPr/>
                </a:tc>
                <a:tc>
                  <a:txBody>
                    <a:bodyPr/>
                    <a:lstStyle/>
                    <a:p>
                      <a:pPr algn="l">
                        <a:spcAft>
                          <a:spcPts val="100"/>
                        </a:spcAft>
                      </a:pP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r>
              <a:tr h="495488">
                <a:tc>
                  <a:txBody>
                    <a:bodyPr/>
                    <a:lstStyle/>
                    <a:p>
                      <a:pPr algn="l">
                        <a:spcAft>
                          <a:spcPts val="100"/>
                        </a:spcAft>
                      </a:pPr>
                      <a:r>
                        <a:rPr lang="pt-BR" sz="2000" b="1" dirty="0">
                          <a:effectLst/>
                          <a:latin typeface="Arial Narrow" panose="020B0606020202030204" pitchFamily="34" charset="0"/>
                        </a:rPr>
                        <a:t>Carga horária:</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a:txBody>
                    <a:bodyPr/>
                    <a:lstStyle/>
                    <a:p>
                      <a:pPr algn="l">
                        <a:spcAft>
                          <a:spcPts val="100"/>
                        </a:spcAft>
                      </a:pPr>
                      <a:r>
                        <a:rPr lang="pt-BR" sz="2000" b="1" dirty="0">
                          <a:effectLst/>
                          <a:latin typeface="Arial Narrow" panose="020B0606020202030204" pitchFamily="34" charset="0"/>
                        </a:rPr>
                        <a:t>60 horas</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a:txBody>
                    <a:bodyPr/>
                    <a:lstStyle/>
                    <a:p>
                      <a:pPr algn="l">
                        <a:spcAft>
                          <a:spcPts val="100"/>
                        </a:spcAft>
                      </a:pPr>
                      <a:r>
                        <a:rPr lang="pt-BR" sz="2000" b="1" dirty="0">
                          <a:solidFill>
                            <a:schemeClr val="bg1"/>
                          </a:solidFill>
                          <a:effectLst/>
                          <a:latin typeface="Arial Narrow" panose="020B0606020202030204" pitchFamily="34" charset="0"/>
                        </a:rPr>
                        <a:t>Turma:</a:t>
                      </a:r>
                      <a:endParaRPr lang="pt-BR" sz="2000" b="1" dirty="0">
                        <a:solidFill>
                          <a:schemeClr val="bg1"/>
                        </a:solidFill>
                        <a:effectLst/>
                        <a:latin typeface="Arial Narrow" panose="020B0606020202030204" pitchFamily="34" charset="0"/>
                        <a:ea typeface="Tahoma" panose="020B0604030504040204" pitchFamily="34" charset="0"/>
                      </a:endParaRPr>
                    </a:p>
                  </a:txBody>
                  <a:tcPr marL="68580" marR="68580" marT="0" marB="0" anchor="ctr">
                    <a:solidFill>
                      <a:srgbClr val="085BA0"/>
                    </a:solidFill>
                  </a:tcPr>
                </a:tc>
                <a:tc gridSpan="3">
                  <a:txBody>
                    <a:bodyPr/>
                    <a:lstStyle/>
                    <a:p>
                      <a:pPr algn="l">
                        <a:spcAft>
                          <a:spcPts val="100"/>
                        </a:spcAft>
                      </a:pPr>
                      <a:r>
                        <a:rPr lang="pt-BR" sz="2000" b="1" dirty="0" err="1">
                          <a:effectLst/>
                          <a:latin typeface="Arial Narrow" panose="020B0606020202030204" pitchFamily="34" charset="0"/>
                        </a:rPr>
                        <a:t>GRH1</a:t>
                      </a:r>
                      <a:endParaRPr lang="pt-BR" sz="2000" b="1" dirty="0">
                        <a:effectLst/>
                        <a:latin typeface="Arial Narrow" panose="020B0606020202030204" pitchFamily="34" charset="0"/>
                        <a:ea typeface="Tahoma" panose="020B0604030504040204" pitchFamily="34" charset="0"/>
                      </a:endParaRPr>
                    </a:p>
                  </a:txBody>
                  <a:tcPr marL="68580" marR="68580" marT="0" marB="0" anchor="ctr">
                    <a:solidFill>
                      <a:schemeClr val="bg1">
                        <a:lumMod val="85000"/>
                      </a:schemeClr>
                    </a:solidFill>
                  </a:tcPr>
                </a:tc>
                <a:tc hMerge="1">
                  <a:tcPr/>
                </a:tc>
                <a:tc hMerge="1">
                  <a:tcPr/>
                </a:tc>
              </a:tr>
            </a:tbl>
          </a:graphicData>
        </a:graphic>
      </p:graphicFrame>
      <p:pic>
        <p:nvPicPr>
          <p:cNvPr id="102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20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mem, leitura, livro, chão, silueta - Baixar PNG/SVG Transparen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714" y="2570835"/>
            <a:ext cx="2745249" cy="2745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esão Textual – Guia Estu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7393" y="2714086"/>
            <a:ext cx="5147342" cy="2745249"/>
          </a:xfrm>
          <a:prstGeom prst="rect">
            <a:avLst/>
          </a:prstGeom>
          <a:noFill/>
          <a:extLst>
            <a:ext uri="{909E8E84-426E-40DD-AFC4-6F175D3DCCD1}">
              <a14:hiddenFill xmlns:a14="http://schemas.microsoft.com/office/drawing/2010/main">
                <a:solidFill>
                  <a:srgbClr val="FFFFFF"/>
                </a:solidFill>
              </a14:hiddenFill>
            </a:ext>
          </a:extLst>
        </p:spPr>
      </p:pic>
      <p:sp>
        <p:nvSpPr>
          <p:cNvPr id="12" name="직사각형 3"/>
          <p:cNvSpPr/>
          <p:nvPr/>
        </p:nvSpPr>
        <p:spPr>
          <a:xfrm>
            <a:off x="8994735" y="3866915"/>
            <a:ext cx="2537098"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AULA 08</a:t>
            </a:r>
            <a:endParaRPr lang="pt-BR" altLang="ko-KR" sz="3000" b="1" dirty="0">
              <a:solidFill>
                <a:srgbClr val="002060"/>
              </a:solidFill>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3"/>
          <p:cNvSpPr txBox="1">
            <a:spLocks noChangeArrowheads="1"/>
          </p:cNvSpPr>
          <p:nvPr/>
        </p:nvSpPr>
        <p:spPr bwMode="auto">
          <a:xfrm>
            <a:off x="1690136" y="179973"/>
            <a:ext cx="5040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solidFill>
                  <a:schemeClr val="bg1"/>
                </a:solidFill>
                <a:latin typeface="Calibri" panose="020F0502020204030204" pitchFamily="34" charset="0"/>
              </a:rPr>
              <a:t>Língua Portuguesa, 1º Ano</a:t>
            </a:r>
            <a:endParaRPr lang="pt-BR" altLang="pt-BR" b="1">
              <a:solidFill>
                <a:schemeClr val="bg1"/>
              </a:solidFill>
              <a:latin typeface="Calibri" panose="020F0502020204030204" pitchFamily="34" charset="0"/>
            </a:endParaRPr>
          </a:p>
          <a:p>
            <a:pPr eaLnBrk="1" hangingPunct="1"/>
            <a:r>
              <a:rPr lang="pt-BR" altLang="pt-BR">
                <a:solidFill>
                  <a:schemeClr val="bg1"/>
                </a:solidFill>
                <a:latin typeface="Calibri" panose="020F0502020204030204" pitchFamily="34" charset="0"/>
              </a:rPr>
              <a:t>Coesão Textual</a:t>
            </a:r>
            <a:endParaRPr lang="pt-BR" altLang="pt-BR">
              <a:solidFill>
                <a:schemeClr val="bg1"/>
              </a:solidFill>
              <a:latin typeface="Calibri" panose="020F0502020204030204" pitchFamily="34" charset="0"/>
            </a:endParaRPr>
          </a:p>
        </p:txBody>
      </p:sp>
      <p:sp>
        <p:nvSpPr>
          <p:cNvPr id="4099" name="CaixaDeTexto 2"/>
          <p:cNvSpPr txBox="1">
            <a:spLocks noChangeArrowheads="1"/>
          </p:cNvSpPr>
          <p:nvPr/>
        </p:nvSpPr>
        <p:spPr bwMode="auto">
          <a:xfrm>
            <a:off x="0" y="1328186"/>
            <a:ext cx="7991060" cy="1384995"/>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pt-BR" altLang="pt-BR" sz="2800" dirty="0">
                <a:solidFill>
                  <a:srgbClr val="000000"/>
                </a:solidFill>
                <a:latin typeface="Times New Roman" panose="02020603050405020304" pitchFamily="18" charset="0"/>
                <a:cs typeface="Times New Roman" panose="02020603050405020304" pitchFamily="18" charset="0"/>
              </a:rPr>
              <a:t>Ao produzimos um texto, desejamos nos comunicar com nossos leitores, nossos interlocutores, transmitir-lhes informações e modificar seu comportamento.</a:t>
            </a:r>
            <a:r>
              <a:rPr lang="pt-BR" altLang="pt-BR" sz="2800" dirty="0">
                <a:solidFill>
                  <a:srgbClr val="000000"/>
                </a:solidFill>
                <a:latin typeface="Times New Roman" panose="02020603050405020304" pitchFamily="18" charset="0"/>
                <a:cs typeface="Times New Roman" panose="02020603050405020304" pitchFamily="18" charset="0"/>
                <a:hlinkClick r:id="rId1"/>
              </a:rPr>
              <a:t>(1)</a:t>
            </a:r>
            <a:endParaRPr lang="pt-BR" altLang="pt-BR" sz="2800" dirty="0">
              <a:solidFill>
                <a:srgbClr val="000000"/>
              </a:solidFill>
              <a:latin typeface="Times New Roman" panose="02020603050405020304" pitchFamily="18" charset="0"/>
              <a:cs typeface="Times New Roman" panose="02020603050405020304" pitchFamily="18" charset="0"/>
            </a:endParaRPr>
          </a:p>
        </p:txBody>
      </p:sp>
      <p:sp>
        <p:nvSpPr>
          <p:cNvPr id="8" name="Rectangle 4"/>
          <p:cNvSpPr/>
          <p:nvPr/>
        </p:nvSpPr>
        <p:spPr>
          <a:xfrm>
            <a:off x="1" y="834472"/>
            <a:ext cx="7991060" cy="45719"/>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Arial Narrow" panose="020B0606020202030204" pitchFamily="34" charset="0"/>
            </a:endParaRPr>
          </a:p>
        </p:txBody>
      </p:sp>
      <p:pic>
        <p:nvPicPr>
          <p:cNvPr id="9" name="Imagem 8"/>
          <p:cNvPicPr>
            <a:picLocks noChangeAspect="1"/>
          </p:cNvPicPr>
          <p:nvPr/>
        </p:nvPicPr>
        <p:blipFill>
          <a:blip r:embed="rId2"/>
          <a:stretch>
            <a:fillRect/>
          </a:stretch>
        </p:blipFill>
        <p:spPr>
          <a:xfrm>
            <a:off x="9366391" y="138352"/>
            <a:ext cx="2603218" cy="1609483"/>
          </a:xfrm>
          <a:prstGeom prst="rect">
            <a:avLst/>
          </a:prstGeom>
        </p:spPr>
      </p:pic>
      <p:sp>
        <p:nvSpPr>
          <p:cNvPr id="11" name="직사각형 3"/>
          <p:cNvSpPr/>
          <p:nvPr/>
        </p:nvSpPr>
        <p:spPr>
          <a:xfrm>
            <a:off x="-1" y="193374"/>
            <a:ext cx="7991060"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O TEXTO</a:t>
            </a:r>
            <a:endParaRPr lang="pt-BR" altLang="ko-KR" sz="3000" b="1" dirty="0">
              <a:solidFill>
                <a:srgbClr val="002060"/>
              </a:solidFill>
              <a:cs typeface="Arial" panose="020B0604020202020204" pitchFamily="34" charset="0"/>
            </a:endParaRPr>
          </a:p>
        </p:txBody>
      </p:sp>
      <p:sp>
        <p:nvSpPr>
          <p:cNvPr id="13" name="CaixaDeTexto 12"/>
          <p:cNvSpPr txBox="1"/>
          <p:nvPr/>
        </p:nvSpPr>
        <p:spPr>
          <a:xfrm>
            <a:off x="-1" y="3170078"/>
            <a:ext cx="7991061" cy="2246769"/>
          </a:xfrm>
          <a:prstGeom prst="rect">
            <a:avLst/>
          </a:prstGeom>
          <a:solidFill>
            <a:schemeClr val="accent4">
              <a:lumMod val="40000"/>
              <a:lumOff val="60000"/>
            </a:schemeClr>
          </a:solidFill>
        </p:spPr>
        <p:txBody>
          <a:bodyPr wrap="square">
            <a:spAutoFit/>
          </a:bodyPr>
          <a:lstStyle/>
          <a:p>
            <a:pPr algn="just"/>
            <a:r>
              <a:rPr lang="pt-BR" sz="2800" dirty="0">
                <a:latin typeface="Times New Roman" panose="02020603050405020304" pitchFamily="18" charset="0"/>
                <a:cs typeface="Times New Roman" panose="02020603050405020304" pitchFamily="18" charset="0"/>
              </a:rPr>
              <a:t>Por essa razão, é importante lembrar que o texto não pode ser um aglomerado de frases sem conexão. Ele precisa apresentar textualidade, ou seja, ser bem estruturado, ter palavras, frases e ideias articuladas entre si.(1) </a:t>
            </a:r>
            <a:endParaRPr lang="pt-B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10" name="직사각형 3"/>
          <p:cNvSpPr/>
          <p:nvPr/>
        </p:nvSpPr>
        <p:spPr>
          <a:xfrm>
            <a:off x="215642" y="888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COESÃO E COERÊNCIA </a:t>
            </a:r>
            <a:endParaRPr lang="pt-BR" altLang="ko-KR" sz="3000" b="1" dirty="0">
              <a:solidFill>
                <a:srgbClr val="002060"/>
              </a:solidFill>
              <a:cs typeface="Arial" panose="020B0604020202020204" pitchFamily="34" charset="0"/>
            </a:endParaRPr>
          </a:p>
        </p:txBody>
      </p:sp>
      <p:sp>
        <p:nvSpPr>
          <p:cNvPr id="2" name="Retângulo: Cantos Arredondados 1"/>
          <p:cNvSpPr/>
          <p:nvPr/>
        </p:nvSpPr>
        <p:spPr>
          <a:xfrm>
            <a:off x="0" y="2475608"/>
            <a:ext cx="1350498" cy="7640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dirty="0">
                <a:latin typeface="Times New Roman" panose="02020603050405020304" pitchFamily="18" charset="0"/>
                <a:cs typeface="Times New Roman" panose="02020603050405020304" pitchFamily="18" charset="0"/>
              </a:rPr>
              <a:t>TEXTO</a:t>
            </a:r>
            <a:endParaRPr lang="pt-BR" sz="2400" b="1" dirty="0">
              <a:latin typeface="Times New Roman" panose="02020603050405020304" pitchFamily="18" charset="0"/>
              <a:cs typeface="Times New Roman" panose="02020603050405020304" pitchFamily="18" charset="0"/>
            </a:endParaRPr>
          </a:p>
        </p:txBody>
      </p:sp>
      <p:sp>
        <p:nvSpPr>
          <p:cNvPr id="7" name="Retângulo: Cantos Arredondados 6"/>
          <p:cNvSpPr/>
          <p:nvPr/>
        </p:nvSpPr>
        <p:spPr>
          <a:xfrm>
            <a:off x="1997612" y="4083184"/>
            <a:ext cx="1483723" cy="8475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200" b="1" dirty="0">
                <a:latin typeface="Times New Roman" panose="02020603050405020304" pitchFamily="18" charset="0"/>
                <a:cs typeface="Times New Roman" panose="02020603050405020304" pitchFamily="18" charset="0"/>
              </a:rPr>
              <a:t>Coerência</a:t>
            </a:r>
            <a:endParaRPr lang="pt-BR" sz="2200" b="1" dirty="0">
              <a:latin typeface="Times New Roman" panose="02020603050405020304" pitchFamily="18" charset="0"/>
              <a:cs typeface="Times New Roman" panose="02020603050405020304" pitchFamily="18" charset="0"/>
            </a:endParaRPr>
          </a:p>
        </p:txBody>
      </p:sp>
      <p:sp>
        <p:nvSpPr>
          <p:cNvPr id="8" name="Retângulo: Cantos Arredondados 7"/>
          <p:cNvSpPr/>
          <p:nvPr/>
        </p:nvSpPr>
        <p:spPr>
          <a:xfrm>
            <a:off x="4193734" y="2415323"/>
            <a:ext cx="1468508" cy="9370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sz="2200" b="1" dirty="0">
                <a:latin typeface="Times New Roman" panose="02020603050405020304" pitchFamily="18" charset="0"/>
                <a:cs typeface="Times New Roman" panose="02020603050405020304" pitchFamily="18" charset="0"/>
              </a:rPr>
              <a:t>Coesão</a:t>
            </a:r>
            <a:endParaRPr lang="pt-BR" sz="2200" b="1" dirty="0">
              <a:latin typeface="Times New Roman" panose="02020603050405020304" pitchFamily="18" charset="0"/>
              <a:cs typeface="Times New Roman" panose="02020603050405020304" pitchFamily="18" charset="0"/>
            </a:endParaRPr>
          </a:p>
        </p:txBody>
      </p:sp>
      <p:sp>
        <p:nvSpPr>
          <p:cNvPr id="11" name="Retângulo: Cantos Arredondados 10"/>
          <p:cNvSpPr/>
          <p:nvPr/>
        </p:nvSpPr>
        <p:spPr>
          <a:xfrm>
            <a:off x="4193734" y="5178055"/>
            <a:ext cx="1902266" cy="10158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200" dirty="0">
                <a:latin typeface="Times New Roman" panose="02020603050405020304" pitchFamily="18" charset="0"/>
                <a:cs typeface="Times New Roman" panose="02020603050405020304" pitchFamily="18" charset="0"/>
              </a:rPr>
              <a:t>Atua no campo das ideias</a:t>
            </a:r>
            <a:endParaRPr lang="pt-BR" sz="2200" dirty="0">
              <a:latin typeface="Times New Roman" panose="02020603050405020304" pitchFamily="18" charset="0"/>
              <a:cs typeface="Times New Roman" panose="02020603050405020304" pitchFamily="18" charset="0"/>
            </a:endParaRPr>
          </a:p>
        </p:txBody>
      </p:sp>
      <p:sp>
        <p:nvSpPr>
          <p:cNvPr id="12" name="Retângulo: Cantos Arredondados 11"/>
          <p:cNvSpPr/>
          <p:nvPr/>
        </p:nvSpPr>
        <p:spPr>
          <a:xfrm>
            <a:off x="4193734" y="4102944"/>
            <a:ext cx="1902266" cy="8475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2200" dirty="0">
                <a:latin typeface="Times New Roman" panose="02020603050405020304" pitchFamily="18" charset="0"/>
                <a:cs typeface="Times New Roman" panose="02020603050405020304" pitchFamily="18" charset="0"/>
              </a:rPr>
              <a:t>Sequência </a:t>
            </a:r>
            <a:endParaRPr lang="pt-BR" sz="2200" dirty="0">
              <a:latin typeface="Times New Roman" panose="02020603050405020304" pitchFamily="18" charset="0"/>
              <a:cs typeface="Times New Roman" panose="02020603050405020304" pitchFamily="18" charset="0"/>
            </a:endParaRPr>
          </a:p>
          <a:p>
            <a:pPr algn="ctr"/>
            <a:r>
              <a:rPr lang="pt-BR" sz="2200" dirty="0">
                <a:latin typeface="Times New Roman" panose="02020603050405020304" pitchFamily="18" charset="0"/>
                <a:cs typeface="Times New Roman" panose="02020603050405020304" pitchFamily="18" charset="0"/>
              </a:rPr>
              <a:t>lógica</a:t>
            </a:r>
            <a:endParaRPr lang="pt-BR" sz="2200" dirty="0">
              <a:latin typeface="Times New Roman" panose="02020603050405020304" pitchFamily="18" charset="0"/>
              <a:cs typeface="Times New Roman" panose="02020603050405020304" pitchFamily="18" charset="0"/>
            </a:endParaRPr>
          </a:p>
        </p:txBody>
      </p:sp>
      <p:cxnSp>
        <p:nvCxnSpPr>
          <p:cNvPr id="13" name="Conector Reto 12"/>
          <p:cNvCxnSpPr>
            <a:stCxn id="7" idx="3"/>
            <a:endCxn id="12" idx="1"/>
          </p:cNvCxnSpPr>
          <p:nvPr/>
        </p:nvCxnSpPr>
        <p:spPr>
          <a:xfrm>
            <a:off x="3481335" y="4506983"/>
            <a:ext cx="712399" cy="19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to 14"/>
          <p:cNvCxnSpPr>
            <a:stCxn id="7" idx="3"/>
            <a:endCxn id="11" idx="1"/>
          </p:cNvCxnSpPr>
          <p:nvPr/>
        </p:nvCxnSpPr>
        <p:spPr>
          <a:xfrm>
            <a:off x="3481335" y="4506983"/>
            <a:ext cx="712399" cy="1178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9"/>
          <p:cNvCxnSpPr>
            <a:stCxn id="2" idx="3"/>
            <a:endCxn id="8" idx="1"/>
          </p:cNvCxnSpPr>
          <p:nvPr/>
        </p:nvCxnSpPr>
        <p:spPr>
          <a:xfrm>
            <a:off x="1350498" y="2857635"/>
            <a:ext cx="2843236" cy="26199"/>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tângulo: Cantos Arredondados 21"/>
          <p:cNvSpPr/>
          <p:nvPr/>
        </p:nvSpPr>
        <p:spPr>
          <a:xfrm>
            <a:off x="7501387" y="860935"/>
            <a:ext cx="1629359" cy="9326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b="1" dirty="0">
                <a:latin typeface="Times New Roman" panose="02020603050405020304" pitchFamily="18" charset="0"/>
                <a:cs typeface="Times New Roman" panose="02020603050405020304" pitchFamily="18" charset="0"/>
              </a:rPr>
              <a:t>Pronomes</a:t>
            </a:r>
            <a:endParaRPr lang="pt-BR" b="1" dirty="0">
              <a:latin typeface="Times New Roman" panose="02020603050405020304" pitchFamily="18" charset="0"/>
              <a:cs typeface="Times New Roman" panose="02020603050405020304" pitchFamily="18" charset="0"/>
            </a:endParaRPr>
          </a:p>
          <a:p>
            <a:pPr algn="ctr"/>
            <a:r>
              <a:rPr lang="pt-BR" b="1" dirty="0">
                <a:latin typeface="Times New Roman" panose="02020603050405020304" pitchFamily="18" charset="0"/>
                <a:cs typeface="Times New Roman" panose="02020603050405020304" pitchFamily="18" charset="0"/>
              </a:rPr>
              <a:t>pessoais</a:t>
            </a:r>
            <a:endParaRPr lang="pt-BR" b="1" dirty="0">
              <a:latin typeface="Times New Roman" panose="02020603050405020304" pitchFamily="18" charset="0"/>
              <a:cs typeface="Times New Roman" panose="02020603050405020304" pitchFamily="18" charset="0"/>
            </a:endParaRPr>
          </a:p>
        </p:txBody>
      </p:sp>
      <p:sp>
        <p:nvSpPr>
          <p:cNvPr id="23" name="Retângulo: Cantos Arredondados 22"/>
          <p:cNvSpPr/>
          <p:nvPr/>
        </p:nvSpPr>
        <p:spPr>
          <a:xfrm>
            <a:off x="7501388" y="1888539"/>
            <a:ext cx="1629360" cy="8420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Advérbios</a:t>
            </a:r>
            <a:endParaRPr lang="pt-BR" dirty="0">
              <a:latin typeface="Times New Roman" panose="02020603050405020304" pitchFamily="18" charset="0"/>
              <a:cs typeface="Times New Roman" panose="02020603050405020304" pitchFamily="18" charset="0"/>
            </a:endParaRPr>
          </a:p>
        </p:txBody>
      </p:sp>
      <p:sp>
        <p:nvSpPr>
          <p:cNvPr id="24" name="Retângulo: Cantos Arredondados 23"/>
          <p:cNvSpPr/>
          <p:nvPr/>
        </p:nvSpPr>
        <p:spPr>
          <a:xfrm>
            <a:off x="7501388" y="2883834"/>
            <a:ext cx="1629360" cy="97721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b="1" dirty="0">
                <a:latin typeface="Times New Roman" panose="02020603050405020304" pitchFamily="18" charset="0"/>
                <a:cs typeface="Times New Roman" panose="02020603050405020304" pitchFamily="18" charset="0"/>
              </a:rPr>
              <a:t>Conectores</a:t>
            </a:r>
            <a:endParaRPr lang="pt-BR" b="1" dirty="0">
              <a:latin typeface="Times New Roman" panose="02020603050405020304" pitchFamily="18" charset="0"/>
              <a:cs typeface="Times New Roman" panose="02020603050405020304" pitchFamily="18" charset="0"/>
            </a:endParaRPr>
          </a:p>
        </p:txBody>
      </p:sp>
      <p:sp>
        <p:nvSpPr>
          <p:cNvPr id="25" name="Retângulo: Cantos Arredondados 24"/>
          <p:cNvSpPr/>
          <p:nvPr/>
        </p:nvSpPr>
        <p:spPr>
          <a:xfrm>
            <a:off x="7536684" y="3978366"/>
            <a:ext cx="1594064" cy="10860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Relações entre os termos da ração, frase</a:t>
            </a:r>
            <a:endParaRPr lang="pt-BR" dirty="0">
              <a:latin typeface="Times New Roman" panose="02020603050405020304" pitchFamily="18" charset="0"/>
              <a:cs typeface="Times New Roman" panose="02020603050405020304" pitchFamily="18" charset="0"/>
            </a:endParaRPr>
          </a:p>
        </p:txBody>
      </p:sp>
      <p:sp>
        <p:nvSpPr>
          <p:cNvPr id="26" name="Retângulo: Cantos Arredondados 25"/>
          <p:cNvSpPr/>
          <p:nvPr/>
        </p:nvSpPr>
        <p:spPr>
          <a:xfrm>
            <a:off x="7501388" y="5181706"/>
            <a:ext cx="1629360" cy="10121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pt-BR" dirty="0">
                <a:latin typeface="Times New Roman" panose="02020603050405020304" pitchFamily="18" charset="0"/>
                <a:cs typeface="Times New Roman" panose="02020603050405020304" pitchFamily="18" charset="0"/>
              </a:rPr>
              <a:t>Pronomes</a:t>
            </a:r>
            <a:endParaRPr lang="pt-BR" dirty="0">
              <a:latin typeface="Times New Roman" panose="02020603050405020304" pitchFamily="18" charset="0"/>
              <a:cs typeface="Times New Roman" panose="02020603050405020304" pitchFamily="18" charset="0"/>
            </a:endParaRPr>
          </a:p>
          <a:p>
            <a:pPr algn="ctr"/>
            <a:r>
              <a:rPr lang="pt-BR" dirty="0">
                <a:latin typeface="Times New Roman" panose="02020603050405020304" pitchFamily="18" charset="0"/>
                <a:cs typeface="Times New Roman" panose="02020603050405020304" pitchFamily="18" charset="0"/>
              </a:rPr>
              <a:t>Anafóricos e Catafóricos</a:t>
            </a:r>
            <a:endParaRPr lang="pt-BR" dirty="0">
              <a:latin typeface="Times New Roman" panose="02020603050405020304" pitchFamily="18" charset="0"/>
              <a:cs typeface="Times New Roman" panose="02020603050405020304" pitchFamily="18" charset="0"/>
            </a:endParaRPr>
          </a:p>
        </p:txBody>
      </p:sp>
      <p:cxnSp>
        <p:nvCxnSpPr>
          <p:cNvPr id="1029" name="Conector de Seta Reta 1028"/>
          <p:cNvCxnSpPr>
            <a:stCxn id="8" idx="3"/>
            <a:endCxn id="22" idx="1"/>
          </p:cNvCxnSpPr>
          <p:nvPr/>
        </p:nvCxnSpPr>
        <p:spPr>
          <a:xfrm flipV="1">
            <a:off x="5662242" y="1327275"/>
            <a:ext cx="1839145" cy="1556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1" name="Conector Reto 1030"/>
          <p:cNvCxnSpPr>
            <a:stCxn id="8" idx="3"/>
            <a:endCxn id="23" idx="1"/>
          </p:cNvCxnSpPr>
          <p:nvPr/>
        </p:nvCxnSpPr>
        <p:spPr>
          <a:xfrm flipV="1">
            <a:off x="5662242" y="2309588"/>
            <a:ext cx="1839146" cy="574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Conector Reto 1032"/>
          <p:cNvCxnSpPr>
            <a:stCxn id="8" idx="3"/>
            <a:endCxn id="24" idx="1"/>
          </p:cNvCxnSpPr>
          <p:nvPr/>
        </p:nvCxnSpPr>
        <p:spPr>
          <a:xfrm>
            <a:off x="5662242" y="2883834"/>
            <a:ext cx="1839146" cy="488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5" name="Conector Reto 1034"/>
          <p:cNvCxnSpPr>
            <a:stCxn id="8" idx="3"/>
            <a:endCxn id="25" idx="1"/>
          </p:cNvCxnSpPr>
          <p:nvPr/>
        </p:nvCxnSpPr>
        <p:spPr>
          <a:xfrm>
            <a:off x="5662242" y="2883834"/>
            <a:ext cx="1874442" cy="1637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7" name="Conector Reto 1036"/>
          <p:cNvCxnSpPr>
            <a:stCxn id="8" idx="3"/>
            <a:endCxn id="26" idx="1"/>
          </p:cNvCxnSpPr>
          <p:nvPr/>
        </p:nvCxnSpPr>
        <p:spPr>
          <a:xfrm>
            <a:off x="5662242" y="2883834"/>
            <a:ext cx="1839146" cy="2803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1" name="Conector Reto 1060"/>
          <p:cNvCxnSpPr>
            <a:stCxn id="2" idx="3"/>
            <a:endCxn id="7" idx="1"/>
          </p:cNvCxnSpPr>
          <p:nvPr/>
        </p:nvCxnSpPr>
        <p:spPr>
          <a:xfrm>
            <a:off x="1350498" y="2857635"/>
            <a:ext cx="647114" cy="1649348"/>
          </a:xfrm>
          <a:prstGeom prst="line">
            <a:avLst/>
          </a:prstGeom>
        </p:spPr>
        <p:style>
          <a:lnRef idx="1">
            <a:schemeClr val="accent1"/>
          </a:lnRef>
          <a:fillRef idx="0">
            <a:schemeClr val="accent1"/>
          </a:fillRef>
          <a:effectRef idx="0">
            <a:schemeClr val="accent1"/>
          </a:effectRef>
          <a:fontRef idx="minor">
            <a:schemeClr val="tx1"/>
          </a:fontRef>
        </p:style>
      </p:cxnSp>
      <p:pic>
        <p:nvPicPr>
          <p:cNvPr id="82" name="Picture 4" descr="Homem, leitura, livro, chão, silueta - Baixar PNG/SVG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261791" y="2105554"/>
            <a:ext cx="2930209" cy="3922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8"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COESÃO E COERÊNCIA </a:t>
            </a:r>
            <a:endParaRPr lang="pt-BR" altLang="ko-KR" sz="3000" b="1" dirty="0">
              <a:solidFill>
                <a:srgbClr val="002060"/>
              </a:solidFill>
              <a:cs typeface="Arial" panose="020B0604020202020204" pitchFamily="34" charset="0"/>
            </a:endParaRPr>
          </a:p>
        </p:txBody>
      </p:sp>
      <p:sp>
        <p:nvSpPr>
          <p:cNvPr id="7" name="CaixaDeTexto 6"/>
          <p:cNvSpPr txBox="1"/>
          <p:nvPr/>
        </p:nvSpPr>
        <p:spPr>
          <a:xfrm>
            <a:off x="0" y="943093"/>
            <a:ext cx="8436108" cy="1938992"/>
          </a:xfrm>
          <a:prstGeom prst="rect">
            <a:avLst/>
          </a:prstGeom>
          <a:solidFill>
            <a:schemeClr val="accent6">
              <a:lumMod val="20000"/>
              <a:lumOff val="80000"/>
            </a:schemeClr>
          </a:solidFill>
        </p:spPr>
        <p:txBody>
          <a:bodyPr wrap="square">
            <a:spAutoFit/>
          </a:bodyPr>
          <a:lstStyle/>
          <a:p>
            <a:pPr algn="just" fontAlgn="base"/>
            <a:r>
              <a:rPr lang="pt-BR" sz="2400" b="0" i="0" dirty="0">
                <a:effectLst/>
                <a:latin typeface="Times New Roman" panose="02020603050405020304" pitchFamily="18" charset="0"/>
                <a:cs typeface="Times New Roman" panose="02020603050405020304" pitchFamily="18" charset="0"/>
              </a:rPr>
              <a:t>A </a:t>
            </a:r>
            <a:r>
              <a:rPr lang="pt-BR" sz="2400" b="1" i="0" dirty="0">
                <a:effectLst/>
                <a:latin typeface="Times New Roman" panose="02020603050405020304" pitchFamily="18" charset="0"/>
                <a:cs typeface="Times New Roman" panose="02020603050405020304" pitchFamily="18" charset="0"/>
              </a:rPr>
              <a:t>Coesão</a:t>
            </a:r>
            <a:r>
              <a:rPr lang="pt-BR" sz="2400" b="0" i="0" dirty="0">
                <a:effectLst/>
                <a:latin typeface="Times New Roman" panose="02020603050405020304" pitchFamily="18" charset="0"/>
                <a:cs typeface="Times New Roman" panose="02020603050405020304" pitchFamily="18" charset="0"/>
              </a:rPr>
              <a:t> e a </a:t>
            </a:r>
            <a:r>
              <a:rPr lang="pt-BR" sz="2400" b="1" i="0" dirty="0">
                <a:effectLst/>
                <a:latin typeface="Times New Roman" panose="02020603050405020304" pitchFamily="18" charset="0"/>
                <a:cs typeface="Times New Roman" panose="02020603050405020304" pitchFamily="18" charset="0"/>
              </a:rPr>
              <a:t>Coerência</a:t>
            </a:r>
            <a:r>
              <a:rPr lang="pt-BR" sz="2400" b="0" i="0" dirty="0">
                <a:effectLst/>
                <a:latin typeface="Times New Roman" panose="02020603050405020304" pitchFamily="18" charset="0"/>
                <a:cs typeface="Times New Roman" panose="02020603050405020304" pitchFamily="18" charset="0"/>
              </a:rPr>
              <a:t> são mecanismos fundamentais na construção textual. Para que um texto seja eficaz na transmissão da sua mensagem é essencial que faça sentido para o leitor. Além disso, deve ser harmonioso, de forma a que a mensagem flua de forma segura, natural e agradável aos ouvidos.</a:t>
            </a:r>
            <a:endParaRPr lang="pt-BR" sz="2400" b="0" i="0" dirty="0">
              <a:effectLst/>
              <a:latin typeface="Times New Roman" panose="02020603050405020304" pitchFamily="18" charset="0"/>
              <a:cs typeface="Times New Roman" panose="02020603050405020304" pitchFamily="18" charset="0"/>
            </a:endParaRPr>
          </a:p>
        </p:txBody>
      </p:sp>
      <p:sp>
        <p:nvSpPr>
          <p:cNvPr id="10" name="CaixaDeTexto 9"/>
          <p:cNvSpPr txBox="1"/>
          <p:nvPr/>
        </p:nvSpPr>
        <p:spPr>
          <a:xfrm>
            <a:off x="3933000" y="3502470"/>
            <a:ext cx="8259000" cy="2462213"/>
          </a:xfrm>
          <a:prstGeom prst="rect">
            <a:avLst/>
          </a:prstGeom>
          <a:solidFill>
            <a:schemeClr val="accent6">
              <a:lumMod val="40000"/>
              <a:lumOff val="60000"/>
            </a:schemeClr>
          </a:solidFill>
        </p:spPr>
        <p:txBody>
          <a:bodyPr wrap="square">
            <a:spAutoFit/>
          </a:bodyPr>
          <a:lstStyle/>
          <a:p>
            <a:pPr algn="just" fontAlgn="base"/>
            <a:r>
              <a:rPr lang="pt-BR" sz="2200" b="1" i="0" dirty="0">
                <a:effectLst/>
                <a:latin typeface="Times New Roman" panose="02020603050405020304" pitchFamily="18" charset="0"/>
                <a:cs typeface="Times New Roman" panose="02020603050405020304" pitchFamily="18" charset="0"/>
              </a:rPr>
              <a:t>Diferença entre Coesão e Coerência</a:t>
            </a:r>
            <a:endParaRPr lang="pt-BR" sz="2200" b="1" i="0" dirty="0">
              <a:effectLst/>
              <a:latin typeface="Times New Roman" panose="02020603050405020304" pitchFamily="18" charset="0"/>
              <a:cs typeface="Times New Roman" panose="02020603050405020304" pitchFamily="18" charset="0"/>
            </a:endParaRPr>
          </a:p>
          <a:p>
            <a:pPr algn="just" fontAlgn="base"/>
            <a:r>
              <a:rPr lang="pt-BR" sz="2200" b="0" i="0" dirty="0">
                <a:effectLst/>
                <a:latin typeface="Times New Roman" panose="02020603050405020304" pitchFamily="18" charset="0"/>
                <a:cs typeface="Times New Roman" panose="02020603050405020304" pitchFamily="18" charset="0"/>
              </a:rPr>
              <a:t>Coesão e coerência são coisas diferentes, de modo que um texto coeso pode ser incoerente. Ambas têm em comum o fato de estarem relacionadas com as regras essenciais para uma boa produção textual. A coesão textual tem como foco a articulação interna, ou seja, as questões gramaticais. Já a coerência textual trata da articulação externa e mais profunda da mensagem.</a:t>
            </a:r>
            <a:endParaRPr lang="pt-BR" sz="2200" b="0" i="0" dirty="0">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222391" y="676942"/>
            <a:ext cx="8607407" cy="54256"/>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6334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225123" y="790407"/>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sp>
        <p:nvSpPr>
          <p:cNvPr id="7" name="CaixaDeTexto 6"/>
          <p:cNvSpPr txBox="1"/>
          <p:nvPr/>
        </p:nvSpPr>
        <p:spPr>
          <a:xfrm>
            <a:off x="0" y="963005"/>
            <a:ext cx="9147730" cy="1569660"/>
          </a:xfrm>
          <a:prstGeom prst="rect">
            <a:avLst/>
          </a:prstGeom>
          <a:solidFill>
            <a:schemeClr val="accent6">
              <a:lumMod val="60000"/>
              <a:lumOff val="40000"/>
            </a:schemeClr>
          </a:solidFill>
        </p:spPr>
        <p:txBody>
          <a:bodyPr wrap="square">
            <a:spAutoFit/>
          </a:bodyPr>
          <a:lstStyle/>
          <a:p>
            <a:pPr algn="just" fontAlgn="base"/>
            <a:r>
              <a:rPr lang="pt-BR" sz="2400" b="0" i="0" dirty="0">
                <a:effectLst/>
                <a:latin typeface="Times New Roman" panose="02020603050405020304" pitchFamily="18" charset="0"/>
                <a:cs typeface="Times New Roman" panose="02020603050405020304" pitchFamily="18" charset="0"/>
              </a:rPr>
              <a:t>A coesão é resultado da disposição e da correta utilização das palavras que propiciam a ligação entre frases, períodos e parágrafos de um texto. Ela colabora com sua organização e ocorre por meio de palavras chamadas de </a:t>
            </a:r>
            <a:r>
              <a:rPr lang="pt-BR" sz="2400" b="1" i="0" u="none" strike="noStrike" dirty="0">
                <a:effectLst/>
                <a:latin typeface="Times New Roman" panose="02020603050405020304" pitchFamily="18" charset="0"/>
                <a:cs typeface="Times New Roman" panose="02020603050405020304" pitchFamily="18" charset="0"/>
                <a:hlinkClick r:id="rId2"/>
              </a:rPr>
              <a:t>conectivos</a:t>
            </a:r>
            <a:r>
              <a:rPr lang="pt-BR" sz="2400" b="1" i="0" dirty="0">
                <a:effectLst/>
                <a:latin typeface="Times New Roman" panose="02020603050405020304" pitchFamily="18" charset="0"/>
                <a:cs typeface="Times New Roman" panose="02020603050405020304" pitchFamily="18" charset="0"/>
              </a:rPr>
              <a:t>.</a:t>
            </a:r>
            <a:endParaRPr lang="pt-BR" sz="2400" b="1" i="0" dirty="0">
              <a:effectLst/>
              <a:latin typeface="Times New Roman" panose="02020603050405020304" pitchFamily="18" charset="0"/>
              <a:cs typeface="Times New Roman" panose="02020603050405020304" pitchFamily="18" charset="0"/>
            </a:endParaRPr>
          </a:p>
        </p:txBody>
      </p:sp>
      <p:sp>
        <p:nvSpPr>
          <p:cNvPr id="8" name="CaixaDeTexto 7"/>
          <p:cNvSpPr txBox="1"/>
          <p:nvPr/>
        </p:nvSpPr>
        <p:spPr>
          <a:xfrm>
            <a:off x="318052" y="192203"/>
            <a:ext cx="3445565" cy="461665"/>
          </a:xfrm>
          <a:prstGeom prst="rect">
            <a:avLst/>
          </a:prstGeom>
          <a:noFill/>
        </p:spPr>
        <p:txBody>
          <a:bodyPr wrap="square">
            <a:spAutoFit/>
          </a:bodyPr>
          <a:lstStyle/>
          <a:p>
            <a:pPr algn="l" fontAlgn="base"/>
            <a:r>
              <a:rPr lang="pt-BR" sz="2400" b="1" i="0" dirty="0">
                <a:solidFill>
                  <a:srgbClr val="404040"/>
                </a:solidFill>
                <a:effectLst/>
                <a:latin typeface="Times New Roman" panose="02020603050405020304" pitchFamily="18" charset="0"/>
                <a:cs typeface="Times New Roman" panose="02020603050405020304" pitchFamily="18" charset="0"/>
              </a:rPr>
              <a:t>Coesão Textual</a:t>
            </a:r>
            <a:endParaRPr lang="pt-BR" sz="2400" b="1" i="0" dirty="0">
              <a:solidFill>
                <a:srgbClr val="404040"/>
              </a:solidFill>
              <a:effectLst/>
              <a:latin typeface="Times New Roman" panose="02020603050405020304" pitchFamily="18" charset="0"/>
              <a:cs typeface="Times New Roman" panose="02020603050405020304" pitchFamily="18" charset="0"/>
            </a:endParaRPr>
          </a:p>
        </p:txBody>
      </p:sp>
      <p:sp>
        <p:nvSpPr>
          <p:cNvPr id="9" name="CaixaDeTexto 8"/>
          <p:cNvSpPr txBox="1"/>
          <p:nvPr/>
        </p:nvSpPr>
        <p:spPr>
          <a:xfrm>
            <a:off x="1" y="3013501"/>
            <a:ext cx="9147730" cy="830997"/>
          </a:xfrm>
          <a:prstGeom prst="rect">
            <a:avLst/>
          </a:prstGeom>
          <a:solidFill>
            <a:schemeClr val="accent4">
              <a:lumMod val="20000"/>
              <a:lumOff val="80000"/>
            </a:schemeClr>
          </a:solidFill>
        </p:spPr>
        <p:txBody>
          <a:bodyPr wrap="square">
            <a:spAutoFit/>
          </a:bodyPr>
          <a:lstStyle/>
          <a:p>
            <a:pPr algn="just" fontAlgn="base"/>
            <a:r>
              <a:rPr lang="pt-BR" sz="2400" b="1" i="0" dirty="0">
                <a:effectLst/>
                <a:latin typeface="Times New Roman" panose="02020603050405020304" pitchFamily="18" charset="0"/>
                <a:cs typeface="Times New Roman" panose="02020603050405020304" pitchFamily="18" charset="0"/>
              </a:rPr>
              <a:t>Mecanismos de Coesão</a:t>
            </a:r>
            <a:r>
              <a:rPr lang="pt-BR" sz="2400" b="1" dirty="0">
                <a:latin typeface="Times New Roman" panose="02020603050405020304" pitchFamily="18" charset="0"/>
                <a:cs typeface="Times New Roman" panose="02020603050405020304" pitchFamily="18" charset="0"/>
              </a:rPr>
              <a:t>: </a:t>
            </a:r>
            <a:r>
              <a:rPr lang="pt-BR" sz="2400" b="0" i="0" dirty="0">
                <a:effectLst/>
                <a:latin typeface="Times New Roman" panose="02020603050405020304" pitchFamily="18" charset="0"/>
                <a:cs typeface="Times New Roman" panose="02020603050405020304" pitchFamily="18" charset="0"/>
              </a:rPr>
              <a:t>A coesão pode ser obtida através de alguns mecanismos: </a:t>
            </a:r>
            <a:r>
              <a:rPr lang="pt-BR" sz="2400" b="1" i="0" dirty="0">
                <a:solidFill>
                  <a:srgbClr val="003399"/>
                </a:solidFill>
                <a:effectLst/>
                <a:latin typeface="Times New Roman" panose="02020603050405020304" pitchFamily="18" charset="0"/>
                <a:cs typeface="Times New Roman" panose="02020603050405020304" pitchFamily="18" charset="0"/>
              </a:rPr>
              <a:t>anáfora</a:t>
            </a:r>
            <a:r>
              <a:rPr lang="pt-BR" sz="2400" b="0" i="0" dirty="0">
                <a:effectLst/>
                <a:latin typeface="Times New Roman" panose="02020603050405020304" pitchFamily="18" charset="0"/>
                <a:cs typeface="Times New Roman" panose="02020603050405020304" pitchFamily="18" charset="0"/>
              </a:rPr>
              <a:t> e </a:t>
            </a:r>
            <a:r>
              <a:rPr lang="pt-BR" sz="2400" b="1" i="0" dirty="0">
                <a:solidFill>
                  <a:srgbClr val="003399"/>
                </a:solidFill>
                <a:effectLst/>
                <a:latin typeface="Times New Roman" panose="02020603050405020304" pitchFamily="18" charset="0"/>
                <a:cs typeface="Times New Roman" panose="02020603050405020304" pitchFamily="18" charset="0"/>
              </a:rPr>
              <a:t>catáfora.</a:t>
            </a:r>
            <a:endParaRPr lang="pt-BR" sz="2400" b="1" i="0" dirty="0">
              <a:solidFill>
                <a:srgbClr val="003399"/>
              </a:solidFill>
              <a:effectLst/>
              <a:latin typeface="Times New Roman" panose="02020603050405020304" pitchFamily="18" charset="0"/>
              <a:cs typeface="Times New Roman" panose="02020603050405020304" pitchFamily="18" charset="0"/>
            </a:endParaRPr>
          </a:p>
        </p:txBody>
      </p:sp>
      <p:sp>
        <p:nvSpPr>
          <p:cNvPr id="11" name="CaixaDeTexto 10"/>
          <p:cNvSpPr txBox="1"/>
          <p:nvPr/>
        </p:nvSpPr>
        <p:spPr>
          <a:xfrm>
            <a:off x="3231" y="4443093"/>
            <a:ext cx="9144500" cy="1569660"/>
          </a:xfrm>
          <a:prstGeom prst="rect">
            <a:avLst/>
          </a:prstGeom>
          <a:solidFill>
            <a:schemeClr val="accent5">
              <a:lumMod val="60000"/>
              <a:lumOff val="40000"/>
            </a:schemeClr>
          </a:solidFill>
        </p:spPr>
        <p:txBody>
          <a:bodyPr wrap="square">
            <a:spAutoFit/>
          </a:bodyPr>
          <a:lstStyle/>
          <a:p>
            <a:pPr algn="just" fontAlgn="base"/>
            <a:r>
              <a:rPr lang="pt-BR" sz="2400" b="1" i="0" dirty="0">
                <a:solidFill>
                  <a:srgbClr val="003399"/>
                </a:solidFill>
                <a:effectLst/>
                <a:latin typeface="Times New Roman" panose="02020603050405020304" pitchFamily="18" charset="0"/>
                <a:cs typeface="Times New Roman" panose="02020603050405020304" pitchFamily="18" charset="0"/>
              </a:rPr>
              <a:t>A anáfora </a:t>
            </a:r>
            <a:r>
              <a:rPr lang="pt-BR" sz="2400" b="0" i="0" dirty="0">
                <a:effectLst/>
                <a:latin typeface="Times New Roman" panose="02020603050405020304" pitchFamily="18" charset="0"/>
                <a:cs typeface="Times New Roman" panose="02020603050405020304" pitchFamily="18" charset="0"/>
              </a:rPr>
              <a:t>e a </a:t>
            </a:r>
            <a:r>
              <a:rPr lang="pt-BR" sz="2400" b="1" i="0" dirty="0">
                <a:solidFill>
                  <a:srgbClr val="003399"/>
                </a:solidFill>
                <a:effectLst/>
                <a:latin typeface="Times New Roman" panose="02020603050405020304" pitchFamily="18" charset="0"/>
                <a:cs typeface="Times New Roman" panose="02020603050405020304" pitchFamily="18" charset="0"/>
              </a:rPr>
              <a:t>catáfora</a:t>
            </a:r>
            <a:r>
              <a:rPr lang="pt-BR" sz="2400" b="0" i="0" dirty="0">
                <a:effectLst/>
                <a:latin typeface="Times New Roman" panose="02020603050405020304" pitchFamily="18" charset="0"/>
                <a:cs typeface="Times New Roman" panose="02020603050405020304" pitchFamily="18" charset="0"/>
              </a:rPr>
              <a:t> se referem à informação expressa no texto e, por esse motivo, são qualificadas como endofóricas. Enquanto a </a:t>
            </a:r>
            <a:r>
              <a:rPr lang="pt-BR" sz="2400" b="1" i="0" u="none" strike="noStrike" dirty="0">
                <a:solidFill>
                  <a:srgbClr val="003399"/>
                </a:solidFill>
                <a:effectLst/>
                <a:latin typeface="Times New Roman" panose="02020603050405020304" pitchFamily="18" charset="0"/>
                <a:cs typeface="Times New Roman" panose="02020603050405020304" pitchFamily="18" charset="0"/>
                <a:hlinkClick r:id="rId3"/>
              </a:rPr>
              <a:t>anáfora</a:t>
            </a:r>
            <a:r>
              <a:rPr lang="pt-BR" sz="2400" b="1" i="0" dirty="0">
                <a:solidFill>
                  <a:srgbClr val="003399"/>
                </a:solidFill>
                <a:effectLst/>
                <a:latin typeface="Times New Roman" panose="02020603050405020304" pitchFamily="18" charset="0"/>
                <a:cs typeface="Times New Roman" panose="02020603050405020304" pitchFamily="18" charset="0"/>
              </a:rPr>
              <a:t> retoma um componente</a:t>
            </a:r>
            <a:r>
              <a:rPr lang="pt-BR" sz="2400" b="0" i="0" dirty="0">
                <a:effectLst/>
                <a:latin typeface="Times New Roman" panose="02020603050405020304" pitchFamily="18" charset="0"/>
                <a:cs typeface="Times New Roman" panose="02020603050405020304" pitchFamily="18" charset="0"/>
              </a:rPr>
              <a:t>, a </a:t>
            </a:r>
            <a:r>
              <a:rPr lang="pt-BR" sz="2400" b="1" i="0" dirty="0">
                <a:solidFill>
                  <a:srgbClr val="FF0000"/>
                </a:solidFill>
                <a:effectLst/>
                <a:latin typeface="Times New Roman" panose="02020603050405020304" pitchFamily="18" charset="0"/>
                <a:cs typeface="Times New Roman" panose="02020603050405020304" pitchFamily="18" charset="0"/>
              </a:rPr>
              <a:t>catáfora o antecipa</a:t>
            </a:r>
            <a:r>
              <a:rPr lang="pt-BR" sz="2400" b="0" i="0" dirty="0">
                <a:effectLst/>
                <a:latin typeface="Times New Roman" panose="02020603050405020304" pitchFamily="18" charset="0"/>
                <a:cs typeface="Times New Roman" panose="02020603050405020304" pitchFamily="18" charset="0"/>
              </a:rPr>
              <a:t>, contribuindo com a ligação e a harmonia textual.</a:t>
            </a:r>
            <a:endParaRPr lang="pt-BR" sz="2400" b="0" i="0" dirty="0">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1"/>
          <a:stretch>
            <a:fillRect/>
          </a:stretch>
        </p:blipFill>
        <p:spPr>
          <a:xfrm>
            <a:off x="9366391" y="138352"/>
            <a:ext cx="2603218" cy="1609483"/>
          </a:xfrm>
          <a:prstGeom prst="rect">
            <a:avLst/>
          </a:prstGeom>
        </p:spPr>
      </p:pic>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592" y="1747835"/>
            <a:ext cx="3495261" cy="4167427"/>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8847444" y="2602531"/>
            <a:ext cx="2350643" cy="1881990"/>
          </a:xfrm>
          <a:prstGeom prst="rect">
            <a:avLst/>
          </a:prstGeom>
          <a:ln w="38100">
            <a:solidFill>
              <a:srgbClr val="3366CC"/>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nSpc>
                <a:spcPct val="150000"/>
              </a:lnSpc>
              <a:buFont typeface="+mj-lt"/>
              <a:buAutoNum type="alphaUcPeriod"/>
            </a:pPr>
            <a:r>
              <a:rPr lang="pt-BR" sz="2000" dirty="0">
                <a:latin typeface="Arial" panose="020B0604020202020204" pitchFamily="34" charset="0"/>
                <a:cs typeface="Arial" panose="020B0604020202020204" pitchFamily="34" charset="0"/>
              </a:rPr>
              <a:t>Metalinguística</a:t>
            </a:r>
            <a:endParaRPr lang="pt-BR" sz="2000" dirty="0">
              <a:latin typeface="Arial" panose="020B0604020202020204" pitchFamily="34" charset="0"/>
              <a:cs typeface="Arial" panose="020B0604020202020204" pitchFamily="34" charset="0"/>
            </a:endParaRPr>
          </a:p>
          <a:p>
            <a:pPr marL="342900" indent="-342900">
              <a:lnSpc>
                <a:spcPct val="150000"/>
              </a:lnSpc>
              <a:buFont typeface="+mj-lt"/>
              <a:buAutoNum type="alphaUcPeriod"/>
            </a:pPr>
            <a:r>
              <a:rPr lang="pt-BR" sz="2000" dirty="0">
                <a:latin typeface="Arial" panose="020B0604020202020204" pitchFamily="34" charset="0"/>
                <a:cs typeface="Arial" panose="020B0604020202020204" pitchFamily="34" charset="0"/>
              </a:rPr>
              <a:t>Referencial</a:t>
            </a:r>
            <a:endParaRPr lang="pt-BR" sz="2000" dirty="0">
              <a:latin typeface="Arial" panose="020B0604020202020204" pitchFamily="34" charset="0"/>
              <a:cs typeface="Arial" panose="020B0604020202020204" pitchFamily="34" charset="0"/>
            </a:endParaRPr>
          </a:p>
          <a:p>
            <a:pPr marL="342900" indent="-342900">
              <a:lnSpc>
                <a:spcPct val="150000"/>
              </a:lnSpc>
              <a:buFont typeface="+mj-lt"/>
              <a:buAutoNum type="alphaUcPeriod"/>
            </a:pPr>
            <a:r>
              <a:rPr lang="pt-BR" sz="2000" dirty="0">
                <a:latin typeface="Arial" panose="020B0604020202020204" pitchFamily="34" charset="0"/>
                <a:cs typeface="Arial" panose="020B0604020202020204" pitchFamily="34" charset="0"/>
              </a:rPr>
              <a:t>Emotiva</a:t>
            </a:r>
            <a:endParaRPr lang="pt-BR" sz="2000" dirty="0">
              <a:latin typeface="Arial" panose="020B0604020202020204" pitchFamily="34" charset="0"/>
              <a:cs typeface="Arial" panose="020B0604020202020204" pitchFamily="34" charset="0"/>
            </a:endParaRPr>
          </a:p>
          <a:p>
            <a:pPr marL="342900" indent="-342900">
              <a:lnSpc>
                <a:spcPct val="150000"/>
              </a:lnSpc>
              <a:buFont typeface="+mj-lt"/>
              <a:buAutoNum type="alphaUcPeriod"/>
            </a:pPr>
            <a:r>
              <a:rPr lang="pt-BR" sz="2000" dirty="0">
                <a:latin typeface="Arial" panose="020B0604020202020204" pitchFamily="34" charset="0"/>
                <a:cs typeface="Arial" panose="020B0604020202020204" pitchFamily="34" charset="0"/>
              </a:rPr>
              <a:t>Conativa</a:t>
            </a:r>
            <a:endParaRPr lang="pt-BR" sz="2000" dirty="0">
              <a:latin typeface="Arial" panose="020B0604020202020204" pitchFamily="34" charset="0"/>
              <a:cs typeface="Arial" panose="020B0604020202020204" pitchFamily="34" charset="0"/>
            </a:endParaRPr>
          </a:p>
        </p:txBody>
      </p:sp>
      <p:sp>
        <p:nvSpPr>
          <p:cNvPr id="13" name="CaixaDeTexto 12"/>
          <p:cNvSpPr txBox="1"/>
          <p:nvPr/>
        </p:nvSpPr>
        <p:spPr>
          <a:xfrm>
            <a:off x="437322" y="177186"/>
            <a:ext cx="7567022" cy="369332"/>
          </a:xfrm>
          <a:prstGeom prst="rect">
            <a:avLst/>
          </a:prstGeom>
          <a:solidFill>
            <a:schemeClr val="accent6"/>
          </a:solidFill>
        </p:spPr>
        <p:txBody>
          <a:bodyPr wrap="square">
            <a:spAutoFit/>
          </a:bodyPr>
          <a:lstStyle/>
          <a:p>
            <a:pPr algn="ctr"/>
            <a:r>
              <a:rPr lang="pt-BR" sz="1800" b="1" dirty="0">
                <a:latin typeface="Arial" panose="020B0604020202020204" pitchFamily="34" charset="0"/>
                <a:cs typeface="Arial" panose="020B0604020202020204" pitchFamily="34" charset="0"/>
              </a:rPr>
              <a:t>QUAL A FUNÇÃO DA LINGUAGEM PREDOMINANTE NO TEXTO?</a:t>
            </a:r>
            <a:endParaRPr lang="pt-BR" sz="1800" b="1" dirty="0">
              <a:latin typeface="Arial" panose="020B0604020202020204" pitchFamily="34" charset="0"/>
              <a:cs typeface="Arial" panose="020B0604020202020204" pitchFamily="34" charset="0"/>
            </a:endParaRPr>
          </a:p>
        </p:txBody>
      </p:sp>
      <p:pic>
        <p:nvPicPr>
          <p:cNvPr id="14340" name="Picture 4" descr="Pin on Ό,τι θέλω να αγοράσ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602" y="1079954"/>
            <a:ext cx="2603217" cy="4070671"/>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Baixo 1"/>
          <p:cNvSpPr/>
          <p:nvPr/>
        </p:nvSpPr>
        <p:spPr>
          <a:xfrm>
            <a:off x="4926704" y="848711"/>
            <a:ext cx="697866" cy="774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774188"/>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Arial Narrow" panose="020B0606020202030204" pitchFamily="34" charset="0"/>
            </a:endParaRPr>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1" y="2805215"/>
            <a:ext cx="9366392" cy="2308324"/>
          </a:xfrm>
          <a:prstGeom prst="rect">
            <a:avLst/>
          </a:prstGeom>
          <a:solidFill>
            <a:schemeClr val="accent4">
              <a:lumMod val="20000"/>
              <a:lumOff val="80000"/>
            </a:schemeClr>
          </a:solidFill>
        </p:spPr>
        <p:txBody>
          <a:bodyPr wrap="square">
            <a:spAutoFit/>
          </a:bodyPr>
          <a:lstStyle/>
          <a:p>
            <a:pPr algn="just" fontAlgn="base"/>
            <a:r>
              <a:rPr lang="pt-BR" sz="2400" b="0" i="0" dirty="0">
                <a:solidFill>
                  <a:srgbClr val="404040"/>
                </a:solidFill>
                <a:effectLst/>
                <a:latin typeface="Times New Roman" panose="02020603050405020304" pitchFamily="18" charset="0"/>
                <a:cs typeface="Times New Roman" panose="02020603050405020304" pitchFamily="18" charset="0"/>
              </a:rPr>
              <a:t>A coesão lexical consiste na utilização de palavras que possuem sentido aproximado ou que pertencem a um mesmo campo lexical. São elas: </a:t>
            </a:r>
            <a:r>
              <a:rPr lang="pt-BR" sz="2400" b="1" i="0" dirty="0">
                <a:solidFill>
                  <a:srgbClr val="FF0000"/>
                </a:solidFill>
                <a:effectLst/>
                <a:latin typeface="Times New Roman" panose="02020603050405020304" pitchFamily="18" charset="0"/>
                <a:cs typeface="Times New Roman" panose="02020603050405020304" pitchFamily="18" charset="0"/>
              </a:rPr>
              <a:t>sinônimos, hiperônimos, nomes genéricos, entre outros.</a:t>
            </a:r>
            <a:endParaRPr lang="pt-BR" sz="2400" b="1" i="0" dirty="0">
              <a:solidFill>
                <a:srgbClr val="FF0000"/>
              </a:solidFill>
              <a:effectLst/>
              <a:latin typeface="Times New Roman" panose="02020603050405020304" pitchFamily="18" charset="0"/>
              <a:cs typeface="Times New Roman" panose="02020603050405020304" pitchFamily="18" charset="0"/>
            </a:endParaRPr>
          </a:p>
          <a:p>
            <a:pPr algn="just" fontAlgn="base"/>
            <a:endParaRPr lang="pt-BR" sz="2400" b="0" i="0" dirty="0">
              <a:solidFill>
                <a:srgbClr val="404040"/>
              </a:solidFill>
              <a:effectLst/>
              <a:latin typeface="Times New Roman" panose="02020603050405020304" pitchFamily="18" charset="0"/>
              <a:cs typeface="Times New Roman" panose="02020603050405020304" pitchFamily="18" charset="0"/>
            </a:endParaRPr>
          </a:p>
          <a:p>
            <a:pPr algn="just" fontAlgn="base"/>
            <a:r>
              <a:rPr lang="pt-BR" sz="2400" b="1" i="0" dirty="0">
                <a:solidFill>
                  <a:srgbClr val="404040"/>
                </a:solidFill>
                <a:effectLst/>
                <a:latin typeface="Times New Roman" panose="02020603050405020304" pitchFamily="18" charset="0"/>
                <a:cs typeface="Times New Roman" panose="02020603050405020304" pitchFamily="18" charset="0"/>
              </a:rPr>
              <a:t>Exemplo:</a:t>
            </a:r>
            <a:r>
              <a:rPr lang="pt-BR" sz="2400" b="0" i="0" dirty="0">
                <a:solidFill>
                  <a:srgbClr val="404040"/>
                </a:solidFill>
                <a:effectLst/>
                <a:latin typeface="Times New Roman" panose="02020603050405020304" pitchFamily="18" charset="0"/>
                <a:cs typeface="Times New Roman" panose="02020603050405020304" pitchFamily="18" charset="0"/>
              </a:rPr>
              <a:t> Aquela escola não oferece as condições mínimas de trabalho. </a:t>
            </a:r>
            <a:r>
              <a:rPr lang="pt-BR" sz="2400" b="1" i="0" dirty="0">
                <a:solidFill>
                  <a:srgbClr val="404040"/>
                </a:solidFill>
                <a:effectLst/>
                <a:latin typeface="Times New Roman" panose="02020603050405020304" pitchFamily="18" charset="0"/>
                <a:cs typeface="Times New Roman" panose="02020603050405020304" pitchFamily="18" charset="0"/>
              </a:rPr>
              <a:t>A instituição</a:t>
            </a:r>
            <a:r>
              <a:rPr lang="pt-BR" sz="2400" b="0" i="0" dirty="0">
                <a:solidFill>
                  <a:srgbClr val="404040"/>
                </a:solidFill>
                <a:effectLst/>
                <a:latin typeface="Times New Roman" panose="02020603050405020304" pitchFamily="18" charset="0"/>
                <a:cs typeface="Times New Roman" panose="02020603050405020304" pitchFamily="18" charset="0"/>
              </a:rPr>
              <a:t> está literalmente caindo aos pedaços.</a:t>
            </a:r>
            <a:endParaRPr lang="pt-BR" sz="2400" b="0" i="0" dirty="0">
              <a:solidFill>
                <a:srgbClr val="404040"/>
              </a:solidFill>
              <a:effectLst/>
              <a:latin typeface="Times New Roman" panose="02020603050405020304" pitchFamily="18" charset="0"/>
              <a:cs typeface="Times New Roman" panose="02020603050405020304" pitchFamily="18" charset="0"/>
            </a:endParaRPr>
          </a:p>
        </p:txBody>
      </p:sp>
      <p:sp>
        <p:nvSpPr>
          <p:cNvPr id="7" name="CaixaDeTexto 6"/>
          <p:cNvSpPr txBox="1"/>
          <p:nvPr/>
        </p:nvSpPr>
        <p:spPr>
          <a:xfrm>
            <a:off x="-1" y="1473816"/>
            <a:ext cx="3843130" cy="523220"/>
          </a:xfrm>
          <a:prstGeom prst="rect">
            <a:avLst/>
          </a:prstGeom>
          <a:solidFill>
            <a:schemeClr val="accent6">
              <a:lumMod val="60000"/>
              <a:lumOff val="40000"/>
            </a:schemeClr>
          </a:solidFill>
        </p:spPr>
        <p:txBody>
          <a:bodyPr wrap="square">
            <a:spAutoFit/>
          </a:bodyPr>
          <a:lstStyle/>
          <a:p>
            <a:pPr algn="just" fontAlgn="base"/>
            <a:r>
              <a:rPr lang="pt-BR" sz="2800" b="1" i="0" dirty="0">
                <a:solidFill>
                  <a:srgbClr val="404040"/>
                </a:solidFill>
                <a:effectLst/>
                <a:latin typeface="Times New Roman" panose="02020603050405020304" pitchFamily="18" charset="0"/>
                <a:cs typeface="Times New Roman" panose="02020603050405020304" pitchFamily="18" charset="0"/>
              </a:rPr>
              <a:t>Coesão Lexical</a:t>
            </a:r>
            <a:endParaRPr lang="pt-BR" sz="2800" b="1" i="0" dirty="0">
              <a:solidFill>
                <a:srgbClr val="404040"/>
              </a:solidFill>
              <a:effectLst/>
              <a:latin typeface="Times New Roman" panose="02020603050405020304" pitchFamily="18" charset="0"/>
              <a:cs typeface="Times New Roman" panose="02020603050405020304" pitchFamily="18" charset="0"/>
            </a:endParaRPr>
          </a:p>
        </p:txBody>
      </p:sp>
      <p:sp>
        <p:nvSpPr>
          <p:cNvPr id="8" name="직사각형 3"/>
          <p:cNvSpPr/>
          <p:nvPr/>
        </p:nvSpPr>
        <p:spPr>
          <a:xfrm>
            <a:off x="-1" y="244302"/>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COESÃO E COERÊNCIA </a:t>
            </a:r>
            <a:endParaRPr lang="pt-BR" altLang="ko-KR" sz="3000" b="1" dirty="0">
              <a:solidFill>
                <a:srgbClr val="002060"/>
              </a:solidFill>
              <a:cs typeface="Arial" panose="020B0604020202020204" pitchFamily="34" charset="0"/>
            </a:endParaRPr>
          </a:p>
        </p:txBody>
      </p:sp>
      <p:pic>
        <p:nvPicPr>
          <p:cNvPr id="5122" name="Picture 2" descr="O que acontece se eu for Desenquadrado? | SmartMEI - O Anjo da Guarda do ME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3129" y="1028028"/>
            <a:ext cx="2680187" cy="1507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222391" y="789312"/>
            <a:ext cx="8607407" cy="54256"/>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366391" y="138352"/>
            <a:ext cx="2603218" cy="1609483"/>
          </a:xfrm>
          <a:prstGeom prst="rect">
            <a:avLst/>
          </a:prstGeom>
        </p:spPr>
      </p:pic>
      <p:sp>
        <p:nvSpPr>
          <p:cNvPr id="6" name="CaixaDeTexto 5"/>
          <p:cNvSpPr txBox="1"/>
          <p:nvPr/>
        </p:nvSpPr>
        <p:spPr>
          <a:xfrm>
            <a:off x="222391" y="1166842"/>
            <a:ext cx="8692712" cy="4524315"/>
          </a:xfrm>
          <a:prstGeom prst="rect">
            <a:avLst/>
          </a:prstGeom>
          <a:noFill/>
        </p:spPr>
        <p:txBody>
          <a:bodyPr wrap="square">
            <a:spAutoFit/>
          </a:bodyPr>
          <a:lstStyle/>
          <a:p>
            <a:pPr algn="just"/>
            <a:r>
              <a:rPr lang="pt-BR" sz="2400" b="1" i="0" dirty="0">
                <a:solidFill>
                  <a:srgbClr val="111111"/>
                </a:solidFill>
                <a:effectLst/>
                <a:latin typeface="Times New Roman" panose="02020603050405020304" pitchFamily="18" charset="0"/>
                <a:cs typeface="Times New Roman" panose="02020603050405020304" pitchFamily="18" charset="0"/>
              </a:rPr>
              <a:t>Aumento do efeito estufa ameaça plantas, diz estudo.</a:t>
            </a:r>
            <a:endParaRPr lang="pt-BR" sz="2400" b="0" i="0" dirty="0">
              <a:solidFill>
                <a:srgbClr val="111111"/>
              </a:solidFill>
              <a:effectLst/>
              <a:latin typeface="Times New Roman" panose="02020603050405020304" pitchFamily="18" charset="0"/>
              <a:cs typeface="Times New Roman" panose="02020603050405020304" pitchFamily="18" charset="0"/>
            </a:endParaRPr>
          </a:p>
          <a:p>
            <a:pPr algn="just"/>
            <a:r>
              <a:rPr lang="pt-BR" sz="2400" b="0" i="0" dirty="0">
                <a:solidFill>
                  <a:srgbClr val="111111"/>
                </a:solidFill>
                <a:effectLst/>
                <a:latin typeface="Times New Roman" panose="02020603050405020304" pitchFamily="18" charset="0"/>
                <a:cs typeface="Times New Roman" panose="02020603050405020304" pitchFamily="18" charset="0"/>
              </a:rPr>
              <a:t>O aumento de dióxido de carbono na atmosfera, resultante do uso de combustíveis fósseis e das queimadas, pode ter consequências calamitosas para o clima mundial, mas também pode afetar diretamente o crescimento das plantas. Cientistas da Universidade de Basel, na Suíça, mostraram que, embora o dióxido de carbono seja essencial para o crescimento dos vegetais, quantidades excessivas desse gás prejudicam a saúde das plantas e têm efeitos incalculáveis na agricultura de vários países.</a:t>
            </a:r>
            <a:endParaRPr lang="pt-BR" sz="2400" b="0" i="0" dirty="0">
              <a:solidFill>
                <a:srgbClr val="111111"/>
              </a:solidFill>
              <a:effectLst/>
              <a:latin typeface="Times New Roman" panose="02020603050405020304" pitchFamily="18" charset="0"/>
              <a:cs typeface="Times New Roman" panose="02020603050405020304" pitchFamily="18" charset="0"/>
            </a:endParaRPr>
          </a:p>
          <a:p>
            <a:pPr algn="just"/>
            <a:r>
              <a:rPr lang="pt-BR" sz="2400" b="1" i="1" dirty="0">
                <a:solidFill>
                  <a:srgbClr val="111111"/>
                </a:solidFill>
                <a:effectLst/>
                <a:latin typeface="Times New Roman" panose="02020603050405020304" pitchFamily="18" charset="0"/>
                <a:cs typeface="Times New Roman" panose="02020603050405020304" pitchFamily="18" charset="0"/>
              </a:rPr>
              <a:t>O Estado de São Paulo</a:t>
            </a:r>
            <a:r>
              <a:rPr lang="pt-BR" sz="2400" b="0" i="1" dirty="0">
                <a:solidFill>
                  <a:srgbClr val="111111"/>
                </a:solidFill>
                <a:effectLst/>
                <a:latin typeface="Times New Roman" panose="02020603050405020304" pitchFamily="18" charset="0"/>
                <a:cs typeface="Times New Roman" panose="02020603050405020304" pitchFamily="18" charset="0"/>
              </a:rPr>
              <a:t>, 20 set. 1992, p.32.</a:t>
            </a:r>
            <a:endParaRPr lang="pt-BR" sz="2400" b="0" i="0" dirty="0">
              <a:solidFill>
                <a:srgbClr val="111111"/>
              </a:solidFill>
              <a:effectLst/>
              <a:latin typeface="Times New Roman" panose="02020603050405020304" pitchFamily="18" charset="0"/>
              <a:cs typeface="Times New Roman" panose="02020603050405020304" pitchFamily="18" charset="0"/>
            </a:endParaRPr>
          </a:p>
          <a:p>
            <a:pPr algn="just"/>
            <a:r>
              <a:rPr lang="pt-BR" sz="2400" b="0" i="0" dirty="0">
                <a:solidFill>
                  <a:srgbClr val="111111"/>
                </a:solidFill>
                <a:effectLst/>
                <a:latin typeface="Times New Roman" panose="02020603050405020304" pitchFamily="18" charset="0"/>
                <a:cs typeface="Times New Roman" panose="02020603050405020304" pitchFamily="18" charset="0"/>
              </a:rPr>
              <a:t>O texto acima possui elementos coesivos que promovem sua manutenção temática. A partir dessa perspectiva, conclui-se que</a:t>
            </a:r>
            <a:endParaRPr lang="pt-BR" sz="2400" b="0" i="0" dirty="0">
              <a:solidFill>
                <a:srgbClr val="111111"/>
              </a:solidFill>
              <a:effectLst/>
              <a:latin typeface="Times New Roman" panose="02020603050405020304" pitchFamily="18" charset="0"/>
              <a:cs typeface="Times New Roman" panose="02020603050405020304" pitchFamily="18" charset="0"/>
            </a:endParaRPr>
          </a:p>
        </p:txBody>
      </p:sp>
      <p:sp>
        <p:nvSpPr>
          <p:cNvPr id="7" name="직사각형 3"/>
          <p:cNvSpPr/>
          <p:nvPr/>
        </p:nvSpPr>
        <p:spPr>
          <a:xfrm>
            <a:off x="-1" y="244302"/>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EXERCÍCIO: COESÃO E COERÊNCIA </a:t>
            </a:r>
            <a:endParaRPr lang="pt-BR" altLang="ko-KR" sz="3000" b="1" dirty="0">
              <a:solidFill>
                <a:srgbClr val="002060"/>
              </a:solidFill>
              <a:cs typeface="Arial" panose="020B0604020202020204" pitchFamily="34" charset="0"/>
            </a:endParaRPr>
          </a:p>
        </p:txBody>
      </p:sp>
      <p:pic>
        <p:nvPicPr>
          <p:cNvPr id="6148" name="Picture 4" descr="Aquecimento global: O aquecimento global e as alterações climática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06410" y="1856934"/>
            <a:ext cx="2763200" cy="2015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760476"/>
            <a:ext cx="8607407" cy="54256"/>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p:cNvPicPr>
            <a:picLocks noChangeAspect="1"/>
          </p:cNvPicPr>
          <p:nvPr/>
        </p:nvPicPr>
        <p:blipFill>
          <a:blip r:embed="rId1"/>
          <a:stretch>
            <a:fillRect/>
          </a:stretch>
        </p:blipFill>
        <p:spPr>
          <a:xfrm>
            <a:off x="9943155" y="321117"/>
            <a:ext cx="1688828" cy="1044146"/>
          </a:xfrm>
          <a:prstGeom prst="rect">
            <a:avLst/>
          </a:prstGeom>
        </p:spPr>
      </p:pic>
      <p:sp>
        <p:nvSpPr>
          <p:cNvPr id="6" name="CaixaDeTexto 5"/>
          <p:cNvSpPr txBox="1"/>
          <p:nvPr/>
        </p:nvSpPr>
        <p:spPr>
          <a:xfrm>
            <a:off x="208324" y="1025521"/>
            <a:ext cx="10342445" cy="4806957"/>
          </a:xfrm>
          <a:prstGeom prst="rect">
            <a:avLst/>
          </a:prstGeom>
          <a:noFill/>
        </p:spPr>
        <p:txBody>
          <a:bodyPr wrap="square">
            <a:spAutoFit/>
          </a:bodyPr>
          <a:lstStyle/>
          <a:p>
            <a:pPr>
              <a:lnSpc>
                <a:spcPct val="150000"/>
              </a:lnSpc>
            </a:pPr>
            <a:r>
              <a:rPr lang="pt-BR" sz="2300" b="0" i="0" dirty="0">
                <a:solidFill>
                  <a:srgbClr val="111111"/>
                </a:solidFill>
                <a:effectLst/>
                <a:latin typeface="Times New Roman" panose="02020603050405020304" pitchFamily="18" charset="0"/>
                <a:cs typeface="Times New Roman" panose="02020603050405020304" pitchFamily="18" charset="0"/>
              </a:rPr>
              <a:t>a) a palavra “</a:t>
            </a:r>
            <a:r>
              <a:rPr lang="pt-BR" sz="2300" b="1" i="0" dirty="0">
                <a:solidFill>
                  <a:srgbClr val="FF0000"/>
                </a:solidFill>
                <a:effectLst/>
                <a:latin typeface="Times New Roman" panose="02020603050405020304" pitchFamily="18" charset="0"/>
                <a:cs typeface="Times New Roman" panose="02020603050405020304" pitchFamily="18" charset="0"/>
              </a:rPr>
              <a:t>mas</a:t>
            </a:r>
            <a:r>
              <a:rPr lang="pt-BR" sz="2300" b="0" i="0" dirty="0">
                <a:solidFill>
                  <a:srgbClr val="111111"/>
                </a:solidFill>
                <a:effectLst/>
                <a:latin typeface="Times New Roman" panose="02020603050405020304" pitchFamily="18" charset="0"/>
                <a:cs typeface="Times New Roman" panose="02020603050405020304" pitchFamily="18" charset="0"/>
              </a:rPr>
              <a:t>”, na linha 2, contradiz a afirmação inicial do texto: linhas 1 e 2.</a:t>
            </a:r>
            <a:br>
              <a:rPr lang="pt-BR" sz="2300" dirty="0">
                <a:latin typeface="Times New Roman" panose="02020603050405020304" pitchFamily="18" charset="0"/>
                <a:cs typeface="Times New Roman" panose="02020603050405020304" pitchFamily="18" charset="0"/>
              </a:rPr>
            </a:br>
            <a:r>
              <a:rPr lang="pt-BR" sz="2300" b="0" i="0" dirty="0">
                <a:solidFill>
                  <a:srgbClr val="111111"/>
                </a:solidFill>
                <a:effectLst/>
                <a:latin typeface="Times New Roman" panose="02020603050405020304" pitchFamily="18" charset="0"/>
                <a:cs typeface="Times New Roman" panose="02020603050405020304" pitchFamily="18" charset="0"/>
              </a:rPr>
              <a:t>b) a palavra “</a:t>
            </a:r>
            <a:r>
              <a:rPr lang="pt-BR" sz="2300" b="1" i="0" dirty="0">
                <a:solidFill>
                  <a:srgbClr val="FF0000"/>
                </a:solidFill>
                <a:effectLst/>
                <a:latin typeface="Times New Roman" panose="02020603050405020304" pitchFamily="18" charset="0"/>
                <a:cs typeface="Times New Roman" panose="02020603050405020304" pitchFamily="18" charset="0"/>
              </a:rPr>
              <a:t>embora</a:t>
            </a:r>
            <a:r>
              <a:rPr lang="pt-BR" sz="2300" b="0" i="0" dirty="0">
                <a:solidFill>
                  <a:srgbClr val="111111"/>
                </a:solidFill>
                <a:effectLst/>
                <a:latin typeface="Times New Roman" panose="02020603050405020304" pitchFamily="18" charset="0"/>
                <a:cs typeface="Times New Roman" panose="02020603050405020304" pitchFamily="18" charset="0"/>
              </a:rPr>
              <a:t>”, na linha 4, introduz uma explicação que não encontra complemento no restante do texto.</a:t>
            </a:r>
            <a:br>
              <a:rPr lang="pt-BR" sz="2300" dirty="0">
                <a:latin typeface="Times New Roman" panose="02020603050405020304" pitchFamily="18" charset="0"/>
                <a:cs typeface="Times New Roman" panose="02020603050405020304" pitchFamily="18" charset="0"/>
              </a:rPr>
            </a:br>
            <a:r>
              <a:rPr lang="pt-BR" sz="2300" b="0" i="0" dirty="0">
                <a:solidFill>
                  <a:srgbClr val="111111"/>
                </a:solidFill>
                <a:effectLst/>
                <a:latin typeface="Times New Roman" panose="02020603050405020304" pitchFamily="18" charset="0"/>
                <a:cs typeface="Times New Roman" panose="02020603050405020304" pitchFamily="18" charset="0"/>
              </a:rPr>
              <a:t>c) as expressões: “</a:t>
            </a:r>
            <a:r>
              <a:rPr lang="pt-BR" sz="2300" b="1" i="0" dirty="0">
                <a:solidFill>
                  <a:srgbClr val="FF0000"/>
                </a:solidFill>
                <a:effectLst/>
                <a:latin typeface="Times New Roman" panose="02020603050405020304" pitchFamily="18" charset="0"/>
                <a:cs typeface="Times New Roman" panose="02020603050405020304" pitchFamily="18" charset="0"/>
              </a:rPr>
              <a:t>consequências calamitosas</a:t>
            </a:r>
            <a:r>
              <a:rPr lang="pt-BR" sz="2300" b="0" i="0" dirty="0">
                <a:solidFill>
                  <a:srgbClr val="111111"/>
                </a:solidFill>
                <a:effectLst/>
                <a:latin typeface="Times New Roman" panose="02020603050405020304" pitchFamily="18" charset="0"/>
                <a:cs typeface="Times New Roman" panose="02020603050405020304" pitchFamily="18" charset="0"/>
              </a:rPr>
              <a:t>”, na linha 2, e “efeitos incalculáveis”, na linha 6, reforçam a ideia que perpassa o texto sobre o perigo do efeito estufa.</a:t>
            </a:r>
            <a:br>
              <a:rPr lang="pt-BR" sz="2300" dirty="0">
                <a:latin typeface="Times New Roman" panose="02020603050405020304" pitchFamily="18" charset="0"/>
                <a:cs typeface="Times New Roman" panose="02020603050405020304" pitchFamily="18" charset="0"/>
              </a:rPr>
            </a:br>
            <a:r>
              <a:rPr lang="pt-BR" sz="2300" b="0" i="0" dirty="0">
                <a:solidFill>
                  <a:srgbClr val="111111"/>
                </a:solidFill>
                <a:effectLst/>
                <a:latin typeface="Times New Roman" panose="02020603050405020304" pitchFamily="18" charset="0"/>
                <a:cs typeface="Times New Roman" panose="02020603050405020304" pitchFamily="18" charset="0"/>
              </a:rPr>
              <a:t>d) o uso da palavra “</a:t>
            </a:r>
            <a:r>
              <a:rPr lang="pt-BR" sz="2300" b="1" i="0" dirty="0">
                <a:solidFill>
                  <a:srgbClr val="FF0000"/>
                </a:solidFill>
                <a:effectLst/>
                <a:latin typeface="Times New Roman" panose="02020603050405020304" pitchFamily="18" charset="0"/>
                <a:cs typeface="Times New Roman" panose="02020603050405020304" pitchFamily="18" charset="0"/>
              </a:rPr>
              <a:t>cientistas</a:t>
            </a:r>
            <a:r>
              <a:rPr lang="pt-BR" sz="2300" b="0" i="0" dirty="0">
                <a:solidFill>
                  <a:srgbClr val="111111"/>
                </a:solidFill>
                <a:effectLst/>
                <a:latin typeface="Times New Roman" panose="02020603050405020304" pitchFamily="18" charset="0"/>
                <a:cs typeface="Times New Roman" panose="02020603050405020304" pitchFamily="18" charset="0"/>
              </a:rPr>
              <a:t>”, na linha 3, é desnecessário para dar credibilidade ao texto, uma vez que se fala em “estudo” no título do texto.</a:t>
            </a:r>
            <a:br>
              <a:rPr lang="pt-BR" sz="2300" dirty="0">
                <a:latin typeface="Times New Roman" panose="02020603050405020304" pitchFamily="18" charset="0"/>
                <a:cs typeface="Times New Roman" panose="02020603050405020304" pitchFamily="18" charset="0"/>
              </a:rPr>
            </a:br>
            <a:r>
              <a:rPr lang="pt-BR" sz="2300" b="0" i="0" dirty="0">
                <a:solidFill>
                  <a:srgbClr val="111111"/>
                </a:solidFill>
                <a:effectLst/>
                <a:latin typeface="Times New Roman" panose="02020603050405020304" pitchFamily="18" charset="0"/>
                <a:cs typeface="Times New Roman" panose="02020603050405020304" pitchFamily="18" charset="0"/>
              </a:rPr>
              <a:t>e) a palavra “</a:t>
            </a:r>
            <a:r>
              <a:rPr lang="pt-BR" sz="2300" b="1" i="0" dirty="0">
                <a:solidFill>
                  <a:srgbClr val="FF0000"/>
                </a:solidFill>
                <a:effectLst/>
                <a:latin typeface="Times New Roman" panose="02020603050405020304" pitchFamily="18" charset="0"/>
                <a:cs typeface="Times New Roman" panose="02020603050405020304" pitchFamily="18" charset="0"/>
              </a:rPr>
              <a:t>gás</a:t>
            </a:r>
            <a:r>
              <a:rPr lang="pt-BR" sz="2300" b="0" i="0" dirty="0">
                <a:solidFill>
                  <a:srgbClr val="111111"/>
                </a:solidFill>
                <a:effectLst/>
                <a:latin typeface="Times New Roman" panose="02020603050405020304" pitchFamily="18" charset="0"/>
                <a:cs typeface="Times New Roman" panose="02020603050405020304" pitchFamily="18" charset="0"/>
              </a:rPr>
              <a:t>”, na linha 5, refere-se a “</a:t>
            </a:r>
            <a:r>
              <a:rPr lang="pt-BR" sz="2300" b="1" i="0" dirty="0">
                <a:solidFill>
                  <a:srgbClr val="FF0000"/>
                </a:solidFill>
                <a:effectLst/>
                <a:latin typeface="Times New Roman" panose="02020603050405020304" pitchFamily="18" charset="0"/>
                <a:cs typeface="Times New Roman" panose="02020603050405020304" pitchFamily="18" charset="0"/>
              </a:rPr>
              <a:t>combustíveis fósseis</a:t>
            </a:r>
            <a:r>
              <a:rPr lang="pt-BR" sz="2300" b="0" i="0" dirty="0">
                <a:solidFill>
                  <a:srgbClr val="111111"/>
                </a:solidFill>
                <a:effectLst/>
                <a:latin typeface="Times New Roman" panose="02020603050405020304" pitchFamily="18" charset="0"/>
                <a:cs typeface="Times New Roman" panose="02020603050405020304" pitchFamily="18" charset="0"/>
              </a:rPr>
              <a:t>” e “</a:t>
            </a:r>
            <a:r>
              <a:rPr lang="pt-BR" sz="2300" b="1" i="0" dirty="0">
                <a:solidFill>
                  <a:srgbClr val="FF0000"/>
                </a:solidFill>
                <a:effectLst/>
                <a:latin typeface="Times New Roman" panose="02020603050405020304" pitchFamily="18" charset="0"/>
                <a:cs typeface="Times New Roman" panose="02020603050405020304" pitchFamily="18" charset="0"/>
              </a:rPr>
              <a:t>queimadas</a:t>
            </a:r>
            <a:r>
              <a:rPr lang="pt-BR" sz="2300" b="0" i="0" dirty="0">
                <a:solidFill>
                  <a:srgbClr val="111111"/>
                </a:solidFill>
                <a:effectLst/>
                <a:latin typeface="Times New Roman" panose="02020603050405020304" pitchFamily="18" charset="0"/>
                <a:cs typeface="Times New Roman" panose="02020603050405020304" pitchFamily="18" charset="0"/>
              </a:rPr>
              <a:t>”, nas linhas 1 e 2, reforçando a ideia de catástrofe.</a:t>
            </a:r>
            <a:endParaRPr lang="pt-BR" sz="2300" dirty="0">
              <a:latin typeface="Times New Roman" panose="02020603050405020304" pitchFamily="18" charset="0"/>
              <a:cs typeface="Times New Roman" panose="02020603050405020304" pitchFamily="18" charset="0"/>
            </a:endParaRPr>
          </a:p>
        </p:txBody>
      </p:sp>
      <p:sp>
        <p:nvSpPr>
          <p:cNvPr id="7" name="직사각형 3"/>
          <p:cNvSpPr/>
          <p:nvPr/>
        </p:nvSpPr>
        <p:spPr>
          <a:xfrm>
            <a:off x="208324" y="15697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EXERCÍCIO: COESÃO E COERÊNCIA </a:t>
            </a:r>
            <a:endParaRPr lang="pt-BR" altLang="ko-KR" sz="3000" b="1" dirty="0">
              <a:solidFill>
                <a:srgbClr val="002060"/>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uccessful Book Marketing -The Natural Way To Be A Non Fiction Expert! |  Gente blanca, Imagenes para presentaciones, Imagenes para diapositiva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4294"/>
            <a:ext cx="3344071" cy="4250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Successful Book Marketing -The Natural Way To Be A Non Fiction Expert! |  Gente blanca, Imagenes para presentaciones, Imagenes para diapositiva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993399" y="1593214"/>
            <a:ext cx="3344071" cy="441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p:cNvPicPr>
            <a:picLocks noChangeAspect="1"/>
          </p:cNvPicPr>
          <p:nvPr/>
        </p:nvPicPr>
        <p:blipFill>
          <a:blip r:embed="rId2"/>
          <a:stretch>
            <a:fillRect/>
          </a:stretch>
        </p:blipFill>
        <p:spPr>
          <a:xfrm>
            <a:off x="9366391" y="138352"/>
            <a:ext cx="2603218" cy="1609483"/>
          </a:xfrm>
          <a:prstGeom prst="rect">
            <a:avLst/>
          </a:prstGeom>
        </p:spPr>
      </p:pic>
      <p:sp>
        <p:nvSpPr>
          <p:cNvPr id="8" name="CaixaDeTexto 7"/>
          <p:cNvSpPr txBox="1"/>
          <p:nvPr/>
        </p:nvSpPr>
        <p:spPr>
          <a:xfrm>
            <a:off x="2585470" y="1813539"/>
            <a:ext cx="7166530" cy="954107"/>
          </a:xfrm>
          <a:prstGeom prst="rect">
            <a:avLst/>
          </a:prstGeom>
          <a:noFill/>
          <a:ln w="28575">
            <a:solidFill>
              <a:schemeClr val="bg1"/>
            </a:solidFill>
          </a:ln>
        </p:spPr>
        <p:txBody>
          <a:bodyPr wrap="square">
            <a:spAutoFit/>
          </a:bodyPr>
          <a:lstStyle/>
          <a:p>
            <a:pPr algn="ctr"/>
            <a:r>
              <a:rPr lang="pt-BR" sz="2800" b="1" i="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rPr>
              <a:t>A IMPORTÂNCIA DO ESTUDO DA COMPREENSÃO E INTERPRETAÇÃO DE TEXTO</a:t>
            </a:r>
            <a:endParaRPr lang="pt-BR" sz="2800" b="1" i="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Narrow" panose="020B0606020202030204" pitchFamily="34" charset="0"/>
            </a:endParaRPr>
          </a:p>
        </p:txBody>
      </p:sp>
      <p:pic>
        <p:nvPicPr>
          <p:cNvPr id="9" name="Picture 2" descr="Coluna: Existe livro ru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280" y="4105032"/>
            <a:ext cx="6296697" cy="1738295"/>
          </a:xfrm>
          <a:prstGeom prst="rect">
            <a:avLst/>
          </a:prstGeom>
          <a:noFill/>
          <a:extLst>
            <a:ext uri="{909E8E84-426E-40DD-AFC4-6F175D3DCCD1}">
              <a14:hiddenFill xmlns:a14="http://schemas.microsoft.com/office/drawing/2010/main">
                <a:solidFill>
                  <a:srgbClr val="FFFFFF"/>
                </a:solidFill>
              </a14:hiddenFill>
            </a:ext>
          </a:extLst>
        </p:spPr>
      </p:pic>
      <p:sp>
        <p:nvSpPr>
          <p:cNvPr id="13"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COMPREENSÃO E INTERPRETAÇÃO DE TEXTOS</a:t>
            </a:r>
            <a:endParaRPr lang="pt-BR" altLang="ko-KR" sz="3000" b="1" dirty="0">
              <a:solidFill>
                <a:srgbClr val="002060"/>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COMPREENSÃO E INTERPRETAÇÃO DE TEXTOS</a:t>
            </a:r>
            <a:endParaRPr lang="pt-BR" altLang="ko-KR" sz="3000" b="1" dirty="0">
              <a:solidFill>
                <a:srgbClr val="002060"/>
              </a:solidFill>
              <a:cs typeface="Arial" panose="020B0604020202020204" pitchFamily="34" charset="0"/>
            </a:endParaRPr>
          </a:p>
        </p:txBody>
      </p:sp>
      <p:sp>
        <p:nvSpPr>
          <p:cNvPr id="4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0"/>
          <p:cNvSpPr txBox="1"/>
          <p:nvPr/>
        </p:nvSpPr>
        <p:spPr>
          <a:xfrm>
            <a:off x="4412973" y="1870234"/>
            <a:ext cx="6222995" cy="1785104"/>
          </a:xfrm>
          <a:prstGeom prst="rect">
            <a:avLst/>
          </a:prstGeom>
          <a:solidFill>
            <a:schemeClr val="accent2">
              <a:lumMod val="20000"/>
              <a:lumOff val="80000"/>
            </a:schemeClr>
          </a:solidFill>
        </p:spPr>
        <p:txBody>
          <a:bodyPr wrap="square" rtlCol="0">
            <a:spAutoFit/>
          </a:bodyPr>
          <a:lstStyle/>
          <a:p>
            <a:pPr algn="just" fontAlgn="base"/>
            <a:r>
              <a:rPr lang="pt-BR" sz="2200" b="0" i="0" dirty="0">
                <a:solidFill>
                  <a:srgbClr val="404040"/>
                </a:solidFill>
                <a:effectLst/>
                <a:latin typeface="Arial" panose="020B0604020202020204" pitchFamily="34" charset="0"/>
                <a:cs typeface="Arial" panose="020B0604020202020204" pitchFamily="34" charset="0"/>
              </a:rPr>
              <a:t>A </a:t>
            </a:r>
            <a:r>
              <a:rPr lang="pt-BR" sz="2200" b="1" i="0" dirty="0">
                <a:solidFill>
                  <a:srgbClr val="FF0000"/>
                </a:solidFill>
                <a:effectLst/>
                <a:latin typeface="Arial" panose="020B0604020202020204" pitchFamily="34" charset="0"/>
                <a:cs typeface="Arial" panose="020B0604020202020204" pitchFamily="34" charset="0"/>
              </a:rPr>
              <a:t>compreensão</a:t>
            </a:r>
            <a:r>
              <a:rPr lang="pt-BR" sz="2200" b="0" i="0" dirty="0">
                <a:solidFill>
                  <a:srgbClr val="404040"/>
                </a:solidFill>
                <a:effectLst/>
                <a:latin typeface="Arial" panose="020B0604020202020204" pitchFamily="34" charset="0"/>
                <a:cs typeface="Arial" panose="020B0604020202020204" pitchFamily="34" charset="0"/>
              </a:rPr>
              <a:t> e </a:t>
            </a:r>
            <a:r>
              <a:rPr lang="pt-BR" sz="2200" b="1" i="0" dirty="0">
                <a:solidFill>
                  <a:srgbClr val="FF0000"/>
                </a:solidFill>
                <a:effectLst/>
                <a:latin typeface="Arial" panose="020B0604020202020204" pitchFamily="34" charset="0"/>
                <a:cs typeface="Arial" panose="020B0604020202020204" pitchFamily="34" charset="0"/>
              </a:rPr>
              <a:t>interpretação</a:t>
            </a:r>
            <a:r>
              <a:rPr lang="pt-BR" sz="2200" b="0" i="0" dirty="0">
                <a:solidFill>
                  <a:srgbClr val="404040"/>
                </a:solidFill>
                <a:effectLst/>
                <a:latin typeface="Arial" panose="020B0604020202020204" pitchFamily="34" charset="0"/>
                <a:cs typeface="Arial" panose="020B0604020202020204" pitchFamily="34" charset="0"/>
              </a:rPr>
              <a:t> </a:t>
            </a:r>
            <a:r>
              <a:rPr lang="pt-BR" sz="2200" b="0" i="0" u="sng" dirty="0">
                <a:solidFill>
                  <a:srgbClr val="404040"/>
                </a:solidFill>
                <a:effectLst/>
                <a:latin typeface="Arial" panose="020B0604020202020204" pitchFamily="34" charset="0"/>
                <a:cs typeface="Arial" panose="020B0604020202020204" pitchFamily="34" charset="0"/>
              </a:rPr>
              <a:t>de texto são duas ações que estão relacionadas</a:t>
            </a:r>
            <a:r>
              <a:rPr lang="pt-BR" sz="2200" b="0" i="0" dirty="0">
                <a:solidFill>
                  <a:srgbClr val="404040"/>
                </a:solidFill>
                <a:effectLst/>
                <a:latin typeface="Arial" panose="020B0604020202020204" pitchFamily="34" charset="0"/>
                <a:cs typeface="Arial" panose="020B0604020202020204" pitchFamily="34" charset="0"/>
              </a:rPr>
              <a:t>, uma vez que quando se compreende corretamente um texto e seu propósito comunicativo chegamos a determinadas conclusões (interpretação). </a:t>
            </a:r>
            <a:endParaRPr lang="pt-BR" sz="2200" b="0" i="0" dirty="0">
              <a:solidFill>
                <a:srgbClr val="404040"/>
              </a:solidFill>
              <a:effectLst/>
              <a:latin typeface="Arial" panose="020B0604020202020204" pitchFamily="34" charset="0"/>
              <a:cs typeface="Arial" panose="020B0604020202020204" pitchFamily="34" charset="0"/>
            </a:endParaRPr>
          </a:p>
        </p:txBody>
      </p:sp>
      <p:pic>
        <p:nvPicPr>
          <p:cNvPr id="2" name="image4.png"/>
          <p:cNvPicPr/>
          <p:nvPr/>
        </p:nvPicPr>
        <p:blipFill>
          <a:blip r:embed="rId1"/>
          <a:srcRect/>
          <a:stretch>
            <a:fillRect/>
          </a:stretch>
        </p:blipFill>
        <p:spPr>
          <a:xfrm>
            <a:off x="9452472" y="61407"/>
            <a:ext cx="2607006" cy="1608367"/>
          </a:xfrm>
          <a:prstGeom prst="rect">
            <a:avLst/>
          </a:prstGeom>
        </p:spPr>
      </p:pic>
      <p:sp>
        <p:nvSpPr>
          <p:cNvPr id="7" name="TextBox 10"/>
          <p:cNvSpPr txBox="1"/>
          <p:nvPr/>
        </p:nvSpPr>
        <p:spPr>
          <a:xfrm>
            <a:off x="5486399" y="4001570"/>
            <a:ext cx="6222995" cy="1446550"/>
          </a:xfrm>
          <a:prstGeom prst="rect">
            <a:avLst/>
          </a:prstGeom>
          <a:solidFill>
            <a:schemeClr val="bg2"/>
          </a:solidFill>
        </p:spPr>
        <p:txBody>
          <a:bodyPr wrap="square" rtlCol="0">
            <a:spAutoFit/>
          </a:bodyPr>
          <a:lstStyle/>
          <a:p>
            <a:pPr algn="just" fontAlgn="base"/>
            <a:r>
              <a:rPr lang="pt-BR" sz="2200" b="0" i="0" dirty="0">
                <a:solidFill>
                  <a:srgbClr val="404040"/>
                </a:solidFill>
                <a:effectLst/>
                <a:latin typeface="Arial" panose="020B0604020202020204" pitchFamily="34" charset="0"/>
                <a:cs typeface="Arial" panose="020B0604020202020204" pitchFamily="34" charset="0"/>
              </a:rPr>
              <a:t>Hoje em dia é essencial saber interpretar corretamente os textos, entender melhor sobre suas </a:t>
            </a:r>
            <a:r>
              <a:rPr lang="pt-BR" sz="2200" b="0" i="0" dirty="0">
                <a:solidFill>
                  <a:srgbClr val="FF0000"/>
                </a:solidFill>
                <a:effectLst/>
                <a:latin typeface="Arial" panose="020B0604020202020204" pitchFamily="34" charset="0"/>
                <a:cs typeface="Arial" panose="020B0604020202020204" pitchFamily="34" charset="0"/>
              </a:rPr>
              <a:t>tipologias</a:t>
            </a:r>
            <a:r>
              <a:rPr lang="pt-BR" sz="2200" b="0" i="0" dirty="0">
                <a:solidFill>
                  <a:srgbClr val="404040"/>
                </a:solidFill>
                <a:effectLst/>
                <a:latin typeface="Arial" panose="020B0604020202020204" pitchFamily="34" charset="0"/>
                <a:cs typeface="Arial" panose="020B0604020202020204" pitchFamily="34" charset="0"/>
              </a:rPr>
              <a:t> e as </a:t>
            </a:r>
            <a:r>
              <a:rPr lang="pt-BR" sz="2200" b="0" i="0" dirty="0">
                <a:solidFill>
                  <a:srgbClr val="FF0000"/>
                </a:solidFill>
                <a:effectLst/>
                <a:latin typeface="Arial" panose="020B0604020202020204" pitchFamily="34" charset="0"/>
                <a:cs typeface="Arial" panose="020B0604020202020204" pitchFamily="34" charset="0"/>
              </a:rPr>
              <a:t>funções da linguagem relacionadas a ele</a:t>
            </a:r>
            <a:r>
              <a:rPr lang="pt-BR" sz="1800" baseline="30000" dirty="0">
                <a:effectLst/>
                <a:latin typeface="Calibri" panose="020F0502020204030204" pitchFamily="34" charset="0"/>
                <a:ea typeface="Calibri" panose="020F0502020204030204" pitchFamily="34" charset="0"/>
                <a:cs typeface="Times New Roman" panose="02020603050405020304" pitchFamily="18" charset="0"/>
              </a:rPr>
              <a:t>(01)</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2402" y="1200716"/>
            <a:ext cx="3475285" cy="46064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p:cNvPicPr>
            <a:picLocks noChangeAspect="1"/>
          </p:cNvPicPr>
          <p:nvPr/>
        </p:nvPicPr>
        <p:blipFill>
          <a:blip r:embed="rId1"/>
          <a:stretch>
            <a:fillRect/>
          </a:stretch>
        </p:blipFill>
        <p:spPr>
          <a:xfrm>
            <a:off x="9366390" y="153740"/>
            <a:ext cx="2666583" cy="1530535"/>
          </a:xfrm>
          <a:prstGeom prst="rect">
            <a:avLst/>
          </a:prstGeom>
        </p:spPr>
      </p:pic>
      <p:sp>
        <p:nvSpPr>
          <p:cNvPr id="7"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COMPREENSÃO E INTERPRETAÇÃO DE TEXTOS</a:t>
            </a:r>
            <a:endParaRPr lang="pt-BR" altLang="ko-KR" sz="3000" b="1" dirty="0">
              <a:solidFill>
                <a:srgbClr val="002060"/>
              </a:solidFill>
              <a:cs typeface="Arial" panose="020B0604020202020204" pitchFamily="34" charset="0"/>
            </a:endParaRPr>
          </a:p>
        </p:txBody>
      </p:sp>
      <p:graphicFrame>
        <p:nvGraphicFramePr>
          <p:cNvPr id="3" name="Tabela 2"/>
          <p:cNvGraphicFramePr>
            <a:graphicFrameLocks noGrp="1"/>
          </p:cNvGraphicFramePr>
          <p:nvPr/>
        </p:nvGraphicFramePr>
        <p:xfrm>
          <a:off x="874644" y="1684275"/>
          <a:ext cx="8070574" cy="4039905"/>
        </p:xfrm>
        <a:graphic>
          <a:graphicData uri="http://schemas.openxmlformats.org/drawingml/2006/table">
            <a:tbl>
              <a:tblPr>
                <a:tableStyleId>{BC89EF96-8CEA-46FF-86C4-4CE0E7609802}</a:tableStyleId>
              </a:tblPr>
              <a:tblGrid>
                <a:gridCol w="1364974"/>
                <a:gridCol w="3140765"/>
                <a:gridCol w="3564835"/>
              </a:tblGrid>
              <a:tr h="0">
                <a:tc>
                  <a:txBody>
                    <a:bodyPr/>
                    <a:lstStyle/>
                    <a:p>
                      <a:pPr algn="ctr" fontAlgn="base"/>
                      <a:endParaRPr lang="pt-BR" sz="1800" b="1"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defRPr/>
                      </a:pPr>
                      <a:endParaRPr lang="pt-BR" sz="1800" b="1" dirty="0">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ts val="0"/>
                        </a:spcAft>
                        <a:buClrTx/>
                        <a:buSzTx/>
                        <a:buFontTx/>
                        <a:buNone/>
                        <a:defRPr/>
                      </a:pPr>
                      <a:r>
                        <a:rPr lang="pt-BR" sz="1800" b="1" dirty="0">
                          <a:effectLst/>
                          <a:latin typeface="Arial" panose="020B0604020202020204" pitchFamily="34" charset="0"/>
                          <a:cs typeface="Arial" panose="020B0604020202020204" pitchFamily="34" charset="0"/>
                        </a:rPr>
                        <a:t>Compreensão de texto</a:t>
                      </a:r>
                      <a:endParaRPr lang="pt-BR" sz="1800" b="1" dirty="0">
                        <a:effectLst/>
                        <a:latin typeface="Arial" panose="020B0604020202020204" pitchFamily="34" charset="0"/>
                        <a:cs typeface="Arial" panose="020B0604020202020204" pitchFamily="34" charset="0"/>
                      </a:endParaRPr>
                    </a:p>
                    <a:p>
                      <a:pPr algn="ctr" fontAlgn="base"/>
                      <a:endParaRPr lang="pt-BR" sz="1800" b="1"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pt-BR" sz="1800" b="1"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pt-BR" sz="1800" b="1" dirty="0">
                          <a:effectLst/>
                          <a:latin typeface="Arial" panose="020B0604020202020204" pitchFamily="34" charset="0"/>
                          <a:cs typeface="Arial" panose="020B0604020202020204" pitchFamily="34" charset="0"/>
                        </a:rPr>
                        <a:t>Interpretação de texto</a:t>
                      </a:r>
                      <a:endParaRPr lang="pt-BR" sz="1800" b="1" dirty="0">
                        <a:effectLst/>
                        <a:latin typeface="Arial" panose="020B0604020202020204" pitchFamily="34" charset="0"/>
                        <a:cs typeface="Arial" panose="020B0604020202020204" pitchFamily="34" charset="0"/>
                      </a:endParaRPr>
                    </a:p>
                    <a:p>
                      <a:pPr algn="ctr"/>
                      <a:endParaRPr lang="pt-BR" sz="1800" dirty="0">
                        <a:latin typeface="Arial" panose="020B0604020202020204" pitchFamily="34" charset="0"/>
                        <a:cs typeface="Arial" panose="020B0604020202020204" pitchFamily="34" charset="0"/>
                      </a:endParaRPr>
                    </a:p>
                  </a:txBody>
                  <a:tcPr marL="71333" marR="71333" marT="35667" marB="35667" anchor="ctr">
                    <a:solidFill>
                      <a:schemeClr val="accent6">
                        <a:lumMod val="20000"/>
                        <a:lumOff val="80000"/>
                      </a:schemeClr>
                    </a:solidFill>
                  </a:tcPr>
                </a:tc>
              </a:tr>
              <a:tr h="986119">
                <a:tc>
                  <a:txBody>
                    <a:bodyPr/>
                    <a:lstStyle/>
                    <a:p>
                      <a:pPr algn="ctr" fontAlgn="base"/>
                      <a:r>
                        <a:rPr lang="pt-BR" sz="1800" b="1" dirty="0">
                          <a:solidFill>
                            <a:schemeClr val="tx1"/>
                          </a:solidFill>
                          <a:effectLst/>
                          <a:latin typeface="Arial" panose="020B0604020202020204" pitchFamily="34" charset="0"/>
                          <a:cs typeface="Arial" panose="020B0604020202020204" pitchFamily="34" charset="0"/>
                        </a:rPr>
                        <a:t>O que é</a:t>
                      </a:r>
                      <a:endParaRPr lang="pt-BR" sz="1800" b="1" dirty="0">
                        <a:solidFill>
                          <a:schemeClr val="tx1"/>
                        </a:solidFill>
                        <a:effectLst/>
                        <a:latin typeface="Arial" panose="020B0604020202020204" pitchFamily="34" charset="0"/>
                        <a:cs typeface="Arial" panose="020B0604020202020204" pitchFamily="34" charset="0"/>
                      </a:endParaRPr>
                    </a:p>
                  </a:txBody>
                  <a:tcPr marL="37153" marR="37153" marT="52014" marB="29722" anchor="ctr">
                    <a:solidFill>
                      <a:schemeClr val="accent6">
                        <a:lumMod val="60000"/>
                        <a:lumOff val="40000"/>
                      </a:schemeClr>
                    </a:solidFill>
                  </a:tcPr>
                </a:tc>
                <a:tc>
                  <a:txBody>
                    <a:bodyPr/>
                    <a:lstStyle/>
                    <a:p>
                      <a:pPr algn="just" fontAlgn="base"/>
                      <a:r>
                        <a:rPr lang="pt-BR" sz="1800" dirty="0">
                          <a:effectLst/>
                          <a:latin typeface="Arial" panose="020B0604020202020204" pitchFamily="34" charset="0"/>
                          <a:cs typeface="Arial" panose="020B0604020202020204" pitchFamily="34" charset="0"/>
                        </a:rPr>
                        <a:t>É a análise do que </a:t>
                      </a:r>
                      <a:r>
                        <a:rPr lang="pt-BR" sz="1800" b="1" dirty="0">
                          <a:solidFill>
                            <a:srgbClr val="FF0000"/>
                          </a:solidFill>
                          <a:effectLst/>
                          <a:latin typeface="Arial" panose="020B0604020202020204" pitchFamily="34" charset="0"/>
                          <a:cs typeface="Arial" panose="020B0604020202020204" pitchFamily="34" charset="0"/>
                        </a:rPr>
                        <a:t>está escrito no texto</a:t>
                      </a:r>
                      <a:r>
                        <a:rPr lang="pt-BR" sz="1800" dirty="0">
                          <a:effectLst/>
                          <a:latin typeface="Arial" panose="020B0604020202020204" pitchFamily="34" charset="0"/>
                          <a:cs typeface="Arial" panose="020B0604020202020204" pitchFamily="34" charset="0"/>
                        </a:rPr>
                        <a:t>, a compreensão das frases e ideias presentes.</a:t>
                      </a:r>
                      <a:endParaRPr lang="pt-BR" sz="1800"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60000"/>
                        <a:lumOff val="40000"/>
                      </a:schemeClr>
                    </a:solidFill>
                  </a:tcPr>
                </a:tc>
                <a:tc>
                  <a:txBody>
                    <a:bodyPr/>
                    <a:lstStyle/>
                    <a:p>
                      <a:pPr algn="just" fontAlgn="base"/>
                      <a:r>
                        <a:rPr lang="pt-BR" sz="1800" b="0" u="sng" dirty="0">
                          <a:solidFill>
                            <a:schemeClr val="tx1"/>
                          </a:solidFill>
                          <a:effectLst/>
                          <a:latin typeface="Arial" panose="020B0604020202020204" pitchFamily="34" charset="0"/>
                          <a:cs typeface="Arial" panose="020B0604020202020204" pitchFamily="34" charset="0"/>
                        </a:rPr>
                        <a:t>É o que podemos concluir sobre o que está escrito no texto. </a:t>
                      </a:r>
                      <a:r>
                        <a:rPr lang="pt-BR" sz="1800" dirty="0">
                          <a:effectLst/>
                          <a:latin typeface="Arial" panose="020B0604020202020204" pitchFamily="34" charset="0"/>
                          <a:cs typeface="Arial" panose="020B0604020202020204" pitchFamily="34" charset="0"/>
                        </a:rPr>
                        <a:t>É o modo como interpretamos o conteúdo.</a:t>
                      </a:r>
                      <a:endParaRPr lang="pt-BR" sz="1800"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60000"/>
                        <a:lumOff val="40000"/>
                      </a:schemeClr>
                    </a:solidFill>
                  </a:tcPr>
                </a:tc>
              </a:tr>
              <a:tr h="808383">
                <a:tc>
                  <a:txBody>
                    <a:bodyPr/>
                    <a:lstStyle/>
                    <a:p>
                      <a:pPr algn="ctr" fontAlgn="base"/>
                      <a:r>
                        <a:rPr lang="pt-BR" sz="1800" b="1" dirty="0">
                          <a:solidFill>
                            <a:schemeClr val="tx1"/>
                          </a:solidFill>
                          <a:effectLst/>
                          <a:latin typeface="Arial" panose="020B0604020202020204" pitchFamily="34" charset="0"/>
                          <a:cs typeface="Arial" panose="020B0604020202020204" pitchFamily="34" charset="0"/>
                        </a:rPr>
                        <a:t>Informação</a:t>
                      </a:r>
                      <a:endParaRPr lang="pt-BR" sz="1800" b="1" dirty="0">
                        <a:solidFill>
                          <a:schemeClr val="tx1"/>
                        </a:solidFill>
                        <a:effectLst/>
                        <a:latin typeface="Arial" panose="020B0604020202020204" pitchFamily="34" charset="0"/>
                        <a:cs typeface="Arial" panose="020B0604020202020204" pitchFamily="34" charset="0"/>
                      </a:endParaRPr>
                    </a:p>
                  </a:txBody>
                  <a:tcPr marL="37153" marR="37153" marT="52014" marB="29722" anchor="ctr">
                    <a:solidFill>
                      <a:schemeClr val="accent6">
                        <a:lumMod val="20000"/>
                        <a:lumOff val="80000"/>
                      </a:schemeClr>
                    </a:solidFill>
                  </a:tcPr>
                </a:tc>
                <a:tc>
                  <a:txBody>
                    <a:bodyPr/>
                    <a:lstStyle/>
                    <a:p>
                      <a:pPr algn="just" fontAlgn="base"/>
                      <a:r>
                        <a:rPr lang="pt-BR" sz="1800" b="0" dirty="0">
                          <a:solidFill>
                            <a:schemeClr val="tx1"/>
                          </a:solidFill>
                          <a:effectLst/>
                          <a:latin typeface="Arial" panose="020B0604020202020204" pitchFamily="34" charset="0"/>
                          <a:cs typeface="Arial" panose="020B0604020202020204" pitchFamily="34" charset="0"/>
                        </a:rPr>
                        <a:t>A informação está </a:t>
                      </a:r>
                      <a:r>
                        <a:rPr lang="pt-BR" sz="1800" b="1" dirty="0">
                          <a:solidFill>
                            <a:srgbClr val="FF0000"/>
                          </a:solidFill>
                          <a:effectLst/>
                          <a:latin typeface="Arial" panose="020B0604020202020204" pitchFamily="34" charset="0"/>
                          <a:cs typeface="Arial" panose="020B0604020202020204" pitchFamily="34" charset="0"/>
                        </a:rPr>
                        <a:t>presente no texto.</a:t>
                      </a:r>
                      <a:endParaRPr lang="pt-BR" sz="1800" b="1" dirty="0">
                        <a:solidFill>
                          <a:srgbClr val="FF0000"/>
                        </a:solidFill>
                        <a:effectLst/>
                        <a:latin typeface="Arial" panose="020B0604020202020204" pitchFamily="34" charset="0"/>
                        <a:cs typeface="Arial" panose="020B0604020202020204" pitchFamily="34" charset="0"/>
                      </a:endParaRPr>
                    </a:p>
                  </a:txBody>
                  <a:tcPr marL="71333" marR="71333" marT="35667" marB="35667" anchor="ctr">
                    <a:solidFill>
                      <a:schemeClr val="accent6">
                        <a:lumMod val="20000"/>
                        <a:lumOff val="80000"/>
                      </a:schemeClr>
                    </a:solidFill>
                  </a:tcPr>
                </a:tc>
                <a:tc>
                  <a:txBody>
                    <a:bodyPr/>
                    <a:lstStyle/>
                    <a:p>
                      <a:pPr algn="just" fontAlgn="base"/>
                      <a:r>
                        <a:rPr lang="pt-BR" sz="1800" u="none" dirty="0">
                          <a:solidFill>
                            <a:schemeClr val="tx1"/>
                          </a:solidFill>
                          <a:effectLst/>
                          <a:latin typeface="Arial" panose="020B0604020202020204" pitchFamily="34" charset="0"/>
                          <a:cs typeface="Arial" panose="020B0604020202020204" pitchFamily="34" charset="0"/>
                        </a:rPr>
                        <a:t>A informação </a:t>
                      </a:r>
                      <a:r>
                        <a:rPr lang="pt-BR" sz="1800" b="1" u="none" dirty="0">
                          <a:solidFill>
                            <a:srgbClr val="085BA0"/>
                          </a:solidFill>
                          <a:effectLst/>
                          <a:latin typeface="Arial" panose="020B0604020202020204" pitchFamily="34" charset="0"/>
                          <a:cs typeface="Arial" panose="020B0604020202020204" pitchFamily="34" charset="0"/>
                        </a:rPr>
                        <a:t>está fora do texto,</a:t>
                      </a:r>
                      <a:r>
                        <a:rPr lang="pt-BR" sz="1800" u="none" dirty="0">
                          <a:solidFill>
                            <a:srgbClr val="085BA0"/>
                          </a:solidFill>
                          <a:effectLst/>
                          <a:latin typeface="Arial" panose="020B0604020202020204" pitchFamily="34" charset="0"/>
                          <a:cs typeface="Arial" panose="020B0604020202020204" pitchFamily="34" charset="0"/>
                        </a:rPr>
                        <a:t> mas </a:t>
                      </a:r>
                      <a:r>
                        <a:rPr lang="pt-BR" sz="1800" dirty="0">
                          <a:effectLst/>
                          <a:latin typeface="Arial" panose="020B0604020202020204" pitchFamily="34" charset="0"/>
                          <a:cs typeface="Arial" panose="020B0604020202020204" pitchFamily="34" charset="0"/>
                        </a:rPr>
                        <a:t>tem conexão com ele.</a:t>
                      </a:r>
                      <a:endParaRPr lang="pt-BR" sz="1800"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20000"/>
                        <a:lumOff val="80000"/>
                      </a:schemeClr>
                    </a:solidFill>
                  </a:tcPr>
                </a:tc>
              </a:tr>
              <a:tr h="1141335">
                <a:tc>
                  <a:txBody>
                    <a:bodyPr/>
                    <a:lstStyle/>
                    <a:p>
                      <a:pPr algn="ctr" fontAlgn="base"/>
                      <a:r>
                        <a:rPr lang="pt-BR" sz="1800" b="1" dirty="0">
                          <a:solidFill>
                            <a:schemeClr val="tx1"/>
                          </a:solidFill>
                          <a:effectLst/>
                          <a:latin typeface="Arial" panose="020B0604020202020204" pitchFamily="34" charset="0"/>
                          <a:cs typeface="Arial" panose="020B0604020202020204" pitchFamily="34" charset="0"/>
                        </a:rPr>
                        <a:t>Análise</a:t>
                      </a:r>
                      <a:endParaRPr lang="pt-BR" sz="1800" b="1" dirty="0">
                        <a:solidFill>
                          <a:schemeClr val="tx1"/>
                        </a:solidFill>
                        <a:effectLst/>
                        <a:latin typeface="Arial" panose="020B0604020202020204" pitchFamily="34" charset="0"/>
                        <a:cs typeface="Arial" panose="020B0604020202020204" pitchFamily="34" charset="0"/>
                      </a:endParaRPr>
                    </a:p>
                  </a:txBody>
                  <a:tcPr marL="37153" marR="37153" marT="52014" marB="29722" anchor="ctr">
                    <a:solidFill>
                      <a:schemeClr val="accent6">
                        <a:lumMod val="60000"/>
                        <a:lumOff val="40000"/>
                      </a:schemeClr>
                    </a:solidFill>
                  </a:tcPr>
                </a:tc>
                <a:tc>
                  <a:txBody>
                    <a:bodyPr/>
                    <a:lstStyle/>
                    <a:p>
                      <a:pPr algn="just" fontAlgn="base"/>
                      <a:r>
                        <a:rPr lang="pt-BR" sz="1800" dirty="0">
                          <a:effectLst/>
                          <a:latin typeface="Arial" panose="020B0604020202020204" pitchFamily="34" charset="0"/>
                          <a:cs typeface="Arial" panose="020B0604020202020204" pitchFamily="34" charset="0"/>
                        </a:rPr>
                        <a:t>Trabalha com a </a:t>
                      </a:r>
                      <a:r>
                        <a:rPr lang="pt-BR" sz="1800" b="1" dirty="0">
                          <a:solidFill>
                            <a:srgbClr val="FF0000"/>
                          </a:solidFill>
                          <a:effectLst/>
                          <a:latin typeface="Arial" panose="020B0604020202020204" pitchFamily="34" charset="0"/>
                          <a:cs typeface="Arial" panose="020B0604020202020204" pitchFamily="34" charset="0"/>
                        </a:rPr>
                        <a:t>objetividade</a:t>
                      </a:r>
                      <a:r>
                        <a:rPr lang="pt-BR" sz="1800" dirty="0">
                          <a:effectLst/>
                          <a:latin typeface="Arial" panose="020B0604020202020204" pitchFamily="34" charset="0"/>
                          <a:cs typeface="Arial" panose="020B0604020202020204" pitchFamily="34" charset="0"/>
                        </a:rPr>
                        <a:t>, com as frases e palavras que estão escritas no texto.</a:t>
                      </a:r>
                      <a:endParaRPr lang="pt-BR" sz="1800"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60000"/>
                        <a:lumOff val="40000"/>
                      </a:schemeClr>
                    </a:solidFill>
                  </a:tcPr>
                </a:tc>
                <a:tc>
                  <a:txBody>
                    <a:bodyPr/>
                    <a:lstStyle/>
                    <a:p>
                      <a:pPr algn="just" fontAlgn="base"/>
                      <a:r>
                        <a:rPr lang="pt-BR" sz="1800" dirty="0">
                          <a:effectLst/>
                          <a:latin typeface="Arial" panose="020B0604020202020204" pitchFamily="34" charset="0"/>
                          <a:cs typeface="Arial" panose="020B0604020202020204" pitchFamily="34" charset="0"/>
                        </a:rPr>
                        <a:t>Trabalha com a </a:t>
                      </a:r>
                      <a:r>
                        <a:rPr lang="pt-BR" sz="1800" b="1" dirty="0">
                          <a:solidFill>
                            <a:srgbClr val="000099"/>
                          </a:solidFill>
                          <a:effectLst/>
                          <a:latin typeface="Arial" panose="020B0604020202020204" pitchFamily="34" charset="0"/>
                          <a:cs typeface="Arial" panose="020B0604020202020204" pitchFamily="34" charset="0"/>
                        </a:rPr>
                        <a:t>subjetividade</a:t>
                      </a:r>
                      <a:r>
                        <a:rPr lang="pt-BR" sz="1800" dirty="0">
                          <a:effectLst/>
                          <a:latin typeface="Arial" panose="020B0604020202020204" pitchFamily="34" charset="0"/>
                          <a:cs typeface="Arial" panose="020B0604020202020204" pitchFamily="34" charset="0"/>
                        </a:rPr>
                        <a:t>, com o que você entendeu sobre o texto.</a:t>
                      </a:r>
                      <a:endParaRPr lang="pt-BR" sz="1800" dirty="0">
                        <a:effectLst/>
                        <a:latin typeface="Arial" panose="020B0604020202020204" pitchFamily="34" charset="0"/>
                        <a:cs typeface="Arial" panose="020B0604020202020204" pitchFamily="34" charset="0"/>
                      </a:endParaRPr>
                    </a:p>
                  </a:txBody>
                  <a:tcPr marL="71333" marR="71333" marT="35667" marB="35667" anchor="ctr">
                    <a:solidFill>
                      <a:schemeClr val="accent6">
                        <a:lumMod val="60000"/>
                        <a:lumOff val="40000"/>
                      </a:schemeClr>
                    </a:solidFill>
                  </a:tcPr>
                </a:tc>
              </a:tr>
            </a:tbl>
          </a:graphicData>
        </a:graphic>
      </p:graphicFrame>
      <p:pic>
        <p:nvPicPr>
          <p:cNvPr id="2052" name="Picture 4" descr="Homem-interrogacao – Loja Energy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028" y="1820543"/>
            <a:ext cx="2666582" cy="3903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342579" y="664100"/>
            <a:ext cx="8922607" cy="60285"/>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Arial Narrow" panose="020B0606020202030204" pitchFamily="34" charset="0"/>
            </a:endParaRPr>
          </a:p>
        </p:txBody>
      </p:sp>
      <p:pic>
        <p:nvPicPr>
          <p:cNvPr id="9" name="Imagem 8"/>
          <p:cNvPicPr>
            <a:picLocks noChangeAspect="1"/>
          </p:cNvPicPr>
          <p:nvPr/>
        </p:nvPicPr>
        <p:blipFill>
          <a:blip r:embed="rId1"/>
          <a:stretch>
            <a:fillRect/>
          </a:stretch>
        </p:blipFill>
        <p:spPr>
          <a:xfrm>
            <a:off x="9366391" y="138352"/>
            <a:ext cx="2603218" cy="1609483"/>
          </a:xfrm>
          <a:prstGeom prst="rect">
            <a:avLst/>
          </a:prstGeom>
        </p:spPr>
      </p:pic>
      <p:sp>
        <p:nvSpPr>
          <p:cNvPr id="13" name="직사각형 3"/>
          <p:cNvSpPr/>
          <p:nvPr/>
        </p:nvSpPr>
        <p:spPr>
          <a:xfrm>
            <a:off x="350083" y="153740"/>
            <a:ext cx="8915104" cy="553998"/>
          </a:xfrm>
          <a:prstGeom prst="rect">
            <a:avLst/>
          </a:prstGeom>
          <a:noFill/>
        </p:spPr>
        <p:txBody>
          <a:bodyPr wrap="square" rtlCol="0" anchor="ctr">
            <a:spAutoFit/>
          </a:bodyPr>
          <a:lstStyle/>
          <a:p>
            <a:pPr algn="ctr"/>
            <a:r>
              <a:rPr lang="pt-BR" altLang="ko-KR" sz="3000" b="1" spc="-20" dirty="0">
                <a:solidFill>
                  <a:srgbClr val="002060"/>
                </a:solidFill>
                <a:latin typeface="Arial Narrow" panose="020B0606020202030204" pitchFamily="34" charset="0"/>
                <a:ea typeface="Tahoma" panose="020B0604030504040204" pitchFamily="34" charset="0"/>
                <a:cs typeface="Arial" panose="020B0604020202020204" pitchFamily="34" charset="0"/>
              </a:rPr>
              <a:t>COMPREENSÃO E INTERPRETAÇÃO DE TEXTOS</a:t>
            </a:r>
            <a:endParaRPr lang="pt-BR" altLang="ko-KR" sz="3000" b="1" dirty="0">
              <a:solidFill>
                <a:srgbClr val="002060"/>
              </a:solidFill>
              <a:cs typeface="Arial" panose="020B0604020202020204" pitchFamily="34" charset="0"/>
            </a:endParaRPr>
          </a:p>
        </p:txBody>
      </p:sp>
      <p:sp>
        <p:nvSpPr>
          <p:cNvPr id="14" name="CaixaDeTexto 13"/>
          <p:cNvSpPr txBox="1"/>
          <p:nvPr/>
        </p:nvSpPr>
        <p:spPr>
          <a:xfrm>
            <a:off x="3372678" y="1745105"/>
            <a:ext cx="6096001" cy="4093428"/>
          </a:xfrm>
          <a:prstGeom prst="rect">
            <a:avLst/>
          </a:prstGeom>
          <a:noFill/>
        </p:spPr>
        <p:txBody>
          <a:bodyPr wrap="square">
            <a:spAutoFit/>
          </a:bodyPr>
          <a:lstStyle/>
          <a:p>
            <a:pPr algn="just"/>
            <a:r>
              <a:rPr lang="pt-BR" sz="2000" b="0" i="0" dirty="0">
                <a:effectLst/>
                <a:latin typeface="Arial" panose="020B0604020202020204" pitchFamily="34" charset="0"/>
                <a:cs typeface="Arial" panose="020B0604020202020204" pitchFamily="34" charset="0"/>
              </a:rPr>
              <a:t>A compreensão de texto significa decodificá-lo para entender o que foi dito. É a </a:t>
            </a:r>
            <a:r>
              <a:rPr lang="pt-BR" sz="2000" b="1" i="0" dirty="0">
                <a:solidFill>
                  <a:srgbClr val="003399"/>
                </a:solidFill>
                <a:effectLst/>
                <a:latin typeface="Arial" panose="020B0604020202020204" pitchFamily="34" charset="0"/>
                <a:cs typeface="Arial" panose="020B0604020202020204" pitchFamily="34" charset="0"/>
              </a:rPr>
              <a:t>análise objetiva</a:t>
            </a:r>
            <a:r>
              <a:rPr lang="pt-BR" sz="2000" b="0" i="0" dirty="0">
                <a:solidFill>
                  <a:srgbClr val="003399"/>
                </a:solidFill>
                <a:effectLst/>
                <a:latin typeface="Arial" panose="020B0604020202020204" pitchFamily="34" charset="0"/>
                <a:cs typeface="Arial" panose="020B0604020202020204" pitchFamily="34" charset="0"/>
              </a:rPr>
              <a:t> </a:t>
            </a:r>
            <a:r>
              <a:rPr lang="pt-BR" sz="2000" b="0" i="0" dirty="0">
                <a:effectLst/>
                <a:latin typeface="Arial" panose="020B0604020202020204" pitchFamily="34" charset="0"/>
                <a:cs typeface="Arial" panose="020B0604020202020204" pitchFamily="34" charset="0"/>
              </a:rPr>
              <a:t>e a assimilação das palavras e ideias presentes no texto.</a:t>
            </a:r>
            <a:endParaRPr lang="pt-BR" sz="2000" b="0" i="0" dirty="0">
              <a:effectLst/>
              <a:latin typeface="Arial" panose="020B0604020202020204" pitchFamily="34" charset="0"/>
              <a:cs typeface="Arial" panose="020B0604020202020204" pitchFamily="34" charset="0"/>
            </a:endParaRPr>
          </a:p>
          <a:p>
            <a:pPr algn="just"/>
            <a:endParaRPr lang="pt-BR" sz="2000" b="1" i="0" dirty="0">
              <a:solidFill>
                <a:srgbClr val="FF0000"/>
              </a:solidFill>
              <a:effectLst/>
              <a:latin typeface="Arial" panose="020B0604020202020204" pitchFamily="34" charset="0"/>
              <a:cs typeface="Arial" panose="020B0604020202020204" pitchFamily="34" charset="0"/>
            </a:endParaRPr>
          </a:p>
          <a:p>
            <a:pPr algn="just"/>
            <a:r>
              <a:rPr lang="pt-BR" sz="2000" b="1" i="0" dirty="0">
                <a:solidFill>
                  <a:srgbClr val="FF0000"/>
                </a:solidFill>
                <a:effectLst/>
                <a:latin typeface="Arial" panose="020B0604020202020204" pitchFamily="34" charset="0"/>
                <a:cs typeface="Arial" panose="020B0604020202020204" pitchFamily="34" charset="0"/>
              </a:rPr>
              <a:t>As </a:t>
            </a:r>
            <a:r>
              <a:rPr lang="pt-BR" sz="2000" b="1" i="0" dirty="0">
                <a:solidFill>
                  <a:srgbClr val="003399"/>
                </a:solidFill>
                <a:effectLst/>
                <a:latin typeface="Arial" panose="020B0604020202020204" pitchFamily="34" charset="0"/>
                <a:cs typeface="Arial" panose="020B0604020202020204" pitchFamily="34" charset="0"/>
              </a:rPr>
              <a:t>expressões</a:t>
            </a:r>
            <a:r>
              <a:rPr lang="pt-BR" sz="2000" b="1" i="0" dirty="0">
                <a:solidFill>
                  <a:srgbClr val="FF0000"/>
                </a:solidFill>
                <a:effectLst/>
                <a:latin typeface="Arial" panose="020B0604020202020204" pitchFamily="34" charset="0"/>
                <a:cs typeface="Arial" panose="020B0604020202020204" pitchFamily="34" charset="0"/>
              </a:rPr>
              <a:t> que geralmente se relacionam com a compreensão são</a:t>
            </a:r>
            <a:r>
              <a:rPr lang="pt-BR" sz="2000" b="0" i="0" dirty="0">
                <a:solidFill>
                  <a:srgbClr val="FF0000"/>
                </a:solidFill>
                <a:effectLst/>
                <a:latin typeface="Arial" panose="020B0604020202020204" pitchFamily="34" charset="0"/>
                <a:cs typeface="Arial" panose="020B0604020202020204" pitchFamily="34" charset="0"/>
              </a:rPr>
              <a:t>:</a:t>
            </a:r>
            <a:endParaRPr lang="pt-BR" sz="2000" b="0" i="0" dirty="0">
              <a:solidFill>
                <a:srgbClr val="FF0000"/>
              </a:solidFill>
              <a:effectLst/>
              <a:latin typeface="Arial" panose="020B0604020202020204" pitchFamily="34" charset="0"/>
              <a:cs typeface="Arial" panose="020B0604020202020204" pitchFamily="34" charset="0"/>
            </a:endParaRPr>
          </a:p>
          <a:p>
            <a:pPr algn="just"/>
            <a:endParaRPr lang="pt-BR" sz="2000" b="0" i="0" dirty="0">
              <a:solidFill>
                <a:srgbClr val="FF0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pt-BR" sz="2000" b="0" i="0" u="sng" dirty="0">
                <a:effectLst/>
                <a:latin typeface="Arial" panose="020B0604020202020204" pitchFamily="34" charset="0"/>
                <a:cs typeface="Arial" panose="020B0604020202020204" pitchFamily="34" charset="0"/>
              </a:rPr>
              <a:t>Segundo o texto…</a:t>
            </a:r>
            <a:endParaRPr lang="pt-BR" sz="2000" b="0" i="0" u="sng"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pt-BR" sz="2000" b="0" i="0" u="sng" dirty="0">
                <a:effectLst/>
                <a:latin typeface="Arial" panose="020B0604020202020204" pitchFamily="34" charset="0"/>
                <a:cs typeface="Arial" panose="020B0604020202020204" pitchFamily="34" charset="0"/>
              </a:rPr>
              <a:t>De acordo com o autor…</a:t>
            </a:r>
            <a:endParaRPr lang="pt-BR" sz="2000" b="0" i="0" u="sng"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pt-BR" sz="2000" b="0" i="0" u="sng" dirty="0">
                <a:effectLst/>
                <a:latin typeface="Arial" panose="020B0604020202020204" pitchFamily="34" charset="0"/>
                <a:cs typeface="Arial" panose="020B0604020202020204" pitchFamily="34" charset="0"/>
              </a:rPr>
              <a:t>No texto…</a:t>
            </a:r>
            <a:endParaRPr lang="pt-BR" sz="2000" b="0" i="0" u="sng"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pt-BR" sz="2000" b="0" i="0" u="sng" dirty="0">
                <a:effectLst/>
                <a:latin typeface="Arial" panose="020B0604020202020204" pitchFamily="34" charset="0"/>
                <a:cs typeface="Arial" panose="020B0604020202020204" pitchFamily="34" charset="0"/>
              </a:rPr>
              <a:t>O texto informa que...</a:t>
            </a:r>
            <a:endParaRPr lang="pt-BR" sz="2000" b="0" i="0" u="sng"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pt-BR" sz="2000" b="0" i="0" u="sng" dirty="0">
                <a:effectLst/>
                <a:latin typeface="Arial" panose="020B0604020202020204" pitchFamily="34" charset="0"/>
                <a:cs typeface="Arial" panose="020B0604020202020204" pitchFamily="34" charset="0"/>
              </a:rPr>
              <a:t>O autor sugere…</a:t>
            </a:r>
            <a:endParaRPr lang="pt-BR" sz="2000" b="0" i="0" u="sng" dirty="0">
              <a:effectLst/>
              <a:latin typeface="Arial" panose="020B0604020202020204" pitchFamily="34" charset="0"/>
              <a:cs typeface="Arial" panose="020B0604020202020204" pitchFamily="34" charset="0"/>
            </a:endParaRPr>
          </a:p>
        </p:txBody>
      </p:sp>
      <p:sp>
        <p:nvSpPr>
          <p:cNvPr id="15" name="CaixaDeTexto 14"/>
          <p:cNvSpPr txBox="1"/>
          <p:nvPr/>
        </p:nvSpPr>
        <p:spPr>
          <a:xfrm>
            <a:off x="649356" y="1034690"/>
            <a:ext cx="5446644" cy="400110"/>
          </a:xfrm>
          <a:prstGeom prst="rect">
            <a:avLst/>
          </a:prstGeom>
          <a:solidFill>
            <a:schemeClr val="accent5">
              <a:lumMod val="20000"/>
              <a:lumOff val="80000"/>
            </a:schemeClr>
          </a:solidFill>
        </p:spPr>
        <p:txBody>
          <a:bodyPr wrap="square">
            <a:spAutoFit/>
          </a:bodyPr>
          <a:lstStyle/>
          <a:p>
            <a:pPr algn="ctr"/>
            <a:r>
              <a:rPr lang="pt-BR" sz="2000" b="1" i="0" dirty="0">
                <a:effectLst/>
                <a:latin typeface="Arial" panose="020B0604020202020204" pitchFamily="34" charset="0"/>
                <a:cs typeface="Arial" panose="020B0604020202020204" pitchFamily="34" charset="0"/>
              </a:rPr>
              <a:t>O QUE É COMPREENSÃO DE TEXTO?</a:t>
            </a:r>
            <a:endParaRPr lang="pt-BR" sz="2000" b="1" i="0" dirty="0">
              <a:effectLst/>
              <a:latin typeface="Arial" panose="020B0604020202020204" pitchFamily="34" charset="0"/>
              <a:cs typeface="Arial" panose="020B0604020202020204" pitchFamily="34" charset="0"/>
            </a:endParaRPr>
          </a:p>
        </p:txBody>
      </p:sp>
      <p:pic>
        <p:nvPicPr>
          <p:cNvPr id="13316" name="Picture 4" descr="Mulher, leitura, silueta - Baixar PNG/SVG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087" y="2259496"/>
            <a:ext cx="4598504" cy="459850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Agrupar 9"/>
          <p:cNvGrpSpPr/>
          <p:nvPr/>
        </p:nvGrpSpPr>
        <p:grpSpPr>
          <a:xfrm>
            <a:off x="222245" y="1745105"/>
            <a:ext cx="3061947" cy="3991469"/>
            <a:chOff x="222245" y="1745105"/>
            <a:chExt cx="3061947" cy="3991469"/>
          </a:xfrm>
        </p:grpSpPr>
        <p:pic>
          <p:nvPicPr>
            <p:cNvPr id="13318" name="Picture 6" descr="Mulher, livro leitura, sentando, silueta - Baixar PNG/SVG Transparente"/>
            <p:cNvPicPr>
              <a:picLocks noChangeAspect="1" noChangeArrowheads="1"/>
            </p:cNvPicPr>
            <p:nvPr/>
          </p:nvPicPr>
          <p:blipFill rotWithShape="1">
            <a:blip r:embed="rId3">
              <a:extLst>
                <a:ext uri="{28A0092B-C50C-407E-A947-70E740481C1C}">
                  <a14:useLocalDpi xmlns:a14="http://schemas.microsoft.com/office/drawing/2010/main" val="0"/>
                </a:ext>
              </a:extLst>
            </a:blip>
            <a:srcRect l="16242" r="17747"/>
            <a:stretch>
              <a:fillRect/>
            </a:stretch>
          </p:blipFill>
          <p:spPr bwMode="auto">
            <a:xfrm>
              <a:off x="649356" y="1745105"/>
              <a:ext cx="2634836" cy="399146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Pin de Larisa Romanchuk em Professions | Palavra de deus, Palavra"/>
            <p:cNvPicPr>
              <a:picLocks noChangeAspect="1" noChangeArrowheads="1"/>
            </p:cNvPicPr>
            <p:nvPr/>
          </p:nvPicPr>
          <p:blipFill rotWithShape="1">
            <a:blip r:embed="rId4">
              <a:extLst>
                <a:ext uri="{28A0092B-C50C-407E-A947-70E740481C1C}">
                  <a14:useLocalDpi xmlns:a14="http://schemas.microsoft.com/office/drawing/2010/main" val="0"/>
                </a:ext>
              </a:extLst>
            </a:blip>
            <a:srcRect b="8061"/>
            <a:stretch>
              <a:fillRect/>
            </a:stretch>
          </p:blipFill>
          <p:spPr bwMode="auto">
            <a:xfrm>
              <a:off x="222245" y="3008297"/>
              <a:ext cx="2189651" cy="27282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heme/theme1.xml><?xml version="1.0" encoding="utf-8"?>
<a:theme xmlns:a="http://schemas.openxmlformats.org/drawingml/2006/main" name="Cover and End Slide Master">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18804</Words>
  <Application>WPS Presentation</Application>
  <PresentationFormat>Widescreen</PresentationFormat>
  <Paragraphs>783</Paragraphs>
  <Slides>52</Slides>
  <Notes>16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52</vt:i4>
      </vt:variant>
    </vt:vector>
  </HeadingPairs>
  <TitlesOfParts>
    <vt:vector size="71" baseType="lpstr">
      <vt:lpstr>Arial</vt:lpstr>
      <vt:lpstr>SimSun</vt:lpstr>
      <vt:lpstr>Wingdings</vt:lpstr>
      <vt:lpstr>Arial Narrow</vt:lpstr>
      <vt:lpstr>Tahoma</vt:lpstr>
      <vt:lpstr>Calibri</vt:lpstr>
      <vt:lpstr>Times New Roman</vt:lpstr>
      <vt:lpstr>Microsoft YaHei</vt:lpstr>
      <vt:lpstr>Arial Unicode MS</vt:lpstr>
      <vt:lpstr>TimesNewRomanPS-BoldMT</vt:lpstr>
      <vt:lpstr>Segoe Print</vt:lpstr>
      <vt:lpstr>TimesNewRomanPS-ItalicMT</vt:lpstr>
      <vt:lpstr>TimesNewRomanPS-BoldItalicMT</vt:lpstr>
      <vt:lpstr>Raleway</vt:lpstr>
      <vt:lpstr>inherit</vt:lpstr>
      <vt:lpstr>Arial-BoldMT</vt:lpstr>
      <vt:lpstr>ArialMT</vt:lpstr>
      <vt:lpstr>Aprova</vt:lpstr>
      <vt:lpstr>Cover and End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usuario</cp:lastModifiedBy>
  <cp:revision>158</cp:revision>
  <dcterms:created xsi:type="dcterms:W3CDTF">2020-01-20T05:08:00Z</dcterms:created>
  <dcterms:modified xsi:type="dcterms:W3CDTF">2021-01-11T19:23:44Z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1046-11.2.0.9937</vt:lpwstr>
  </property>
</Properties>
</file>