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Lst>
  <p:notesMasterIdLst>
    <p:notesMasterId r:id="rId4"/>
  </p:notesMasterIdLst>
  <p:handoutMasterIdLst>
    <p:handoutMasterId r:id="rId35"/>
  </p:handoutMasterIdLst>
  <p:sldIdLst>
    <p:sldId id="289" r:id="rId3"/>
    <p:sldId id="313" r:id="rId5"/>
    <p:sldId id="349" r:id="rId6"/>
    <p:sldId id="315" r:id="rId7"/>
    <p:sldId id="317" r:id="rId8"/>
    <p:sldId id="318" r:id="rId9"/>
    <p:sldId id="320" r:id="rId10"/>
    <p:sldId id="321" r:id="rId11"/>
    <p:sldId id="322" r:id="rId12"/>
    <p:sldId id="348" r:id="rId13"/>
    <p:sldId id="324" r:id="rId14"/>
    <p:sldId id="323" r:id="rId15"/>
    <p:sldId id="328" r:id="rId16"/>
    <p:sldId id="329" r:id="rId17"/>
    <p:sldId id="330" r:id="rId18"/>
    <p:sldId id="331" r:id="rId19"/>
    <p:sldId id="332" r:id="rId20"/>
    <p:sldId id="333" r:id="rId21"/>
    <p:sldId id="334" r:id="rId22"/>
    <p:sldId id="335" r:id="rId23"/>
    <p:sldId id="336" r:id="rId24"/>
    <p:sldId id="337" r:id="rId25"/>
    <p:sldId id="346" r:id="rId26"/>
    <p:sldId id="347" r:id="rId27"/>
    <p:sldId id="338" r:id="rId28"/>
    <p:sldId id="339" r:id="rId29"/>
    <p:sldId id="345" r:id="rId30"/>
    <p:sldId id="341" r:id="rId31"/>
    <p:sldId id="342" r:id="rId32"/>
    <p:sldId id="344" r:id="rId33"/>
    <p:sldId id="343" r:id="rId34"/>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pos="3840"/>
        <p:guide orient="horz" pos="216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B1BCF06-1C28-4B0D-9FE4-64520A8BD0D6}" type="datetime1">
              <a:rPr lang="pt-BR" smtClean="0"/>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FA8C659-3DDB-48CB-A056-6A658A161B7C}" type="slidenum">
              <a:rPr lang="pt-BR" smtClean="0"/>
            </a:fld>
            <a:endParaRPr lang="pt-B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1C099-8713-4864-A75E-DC5C31A7078B}" type="datetime1">
              <a:rPr lang="pt-BR" smtClean="0"/>
            </a:fld>
            <a:endParaRPr lang="pt-BR"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smtClean="0"/>
              <a:t>Clique para editar o texto Mestre</a:t>
            </a:r>
            <a:endParaRPr lang="pt-BR" noProof="0" dirty="0" smtClean="0"/>
          </a:p>
          <a:p>
            <a:pPr lvl="1" rtl="0"/>
            <a:r>
              <a:rPr lang="pt-BR" dirty="0" smtClean="0"/>
              <a:t>Segundo nível</a:t>
            </a:r>
            <a:endParaRPr lang="pt-BR" dirty="0" smtClean="0"/>
          </a:p>
          <a:p>
            <a:pPr lvl="2" rtl="0"/>
            <a:r>
              <a:rPr lang="pt-BR" dirty="0" smtClean="0"/>
              <a:t>Terceiro nível</a:t>
            </a:r>
            <a:endParaRPr lang="pt-BR" dirty="0" smtClean="0"/>
          </a:p>
          <a:p>
            <a:pPr lvl="3" rtl="0"/>
            <a:r>
              <a:rPr lang="pt-BR" dirty="0" smtClean="0"/>
              <a:t>Quarto nível</a:t>
            </a:r>
            <a:endParaRPr lang="pt-BR" dirty="0" smtClean="0"/>
          </a:p>
          <a:p>
            <a:pPr lvl="4" rtl="0"/>
            <a:r>
              <a:rPr lang="pt-BR" dirty="0" smtClean="0"/>
              <a:t>Quinto nível</a:t>
            </a:r>
            <a:endParaRPr lang="pt-BR" dirty="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A004F4-F240-48F9-8AE1-486585C7F00D}" type="slidenum">
              <a:rPr lang="pt-BR" smtClean="0"/>
            </a:fld>
            <a:endParaRPr lang="pt-B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fld>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039514"/>
            <a:ext cx="9144000" cy="2128049"/>
          </a:xfrm>
        </p:spPr>
        <p:txBody>
          <a:bodyPr rtlCol="0" anchor="b"/>
          <a:lstStyle>
            <a:lvl1pPr algn="ctr">
              <a:lnSpc>
                <a:spcPct val="125000"/>
              </a:lnSpc>
              <a:defRPr sz="6000">
                <a:solidFill>
                  <a:schemeClr val="bg1"/>
                </a:solidFill>
              </a:defRPr>
            </a:lvl1pPr>
          </a:lstStyle>
          <a:p>
            <a:pPr rtl="0"/>
            <a:r>
              <a:rPr lang="pt-BR" noProof="0" smtClean="0"/>
              <a:t>Clique para editar o título mestre</a:t>
            </a:r>
            <a:endParaRPr lang="pt-BR" noProof="0" dirty="0"/>
          </a:p>
        </p:txBody>
      </p:sp>
      <p:sp>
        <p:nvSpPr>
          <p:cNvPr id="3" name="Subtítulo 2"/>
          <p:cNvSpPr>
            <a:spLocks noGrp="1"/>
          </p:cNvSpPr>
          <p:nvPr>
            <p:ph type="subTitle" idx="1" hasCustomPrompt="1"/>
          </p:nvPr>
        </p:nvSpPr>
        <p:spPr>
          <a:xfrm>
            <a:off x="1524000" y="4221162"/>
            <a:ext cx="9144000" cy="882001"/>
          </a:xfrm>
          <a:solidFill>
            <a:schemeClr val="accent2">
              <a:alpha val="90000"/>
            </a:schemeClr>
          </a:solidFill>
        </p:spPr>
        <p:txBody>
          <a:bodyPr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panose="020B0604020202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smtClean="0"/>
              <a:t>Clique para editar o estilo do subtítulo mestre</a:t>
            </a:r>
            <a:endParaRPr lang="pt-BR" noProof="0" dirty="0"/>
          </a:p>
        </p:txBody>
      </p:sp>
      <p:sp>
        <p:nvSpPr>
          <p:cNvPr id="4" name="Espaço Reservado para Data 3"/>
          <p:cNvSpPr>
            <a:spLocks noGrp="1"/>
          </p:cNvSpPr>
          <p:nvPr>
            <p:ph type="dt" sz="half" idx="10"/>
          </p:nvPr>
        </p:nvSpPr>
        <p:spPr/>
        <p:txBody>
          <a:bodyPr rtlCol="0"/>
          <a:lstStyle/>
          <a:p>
            <a:pPr rtl="0"/>
            <a:fld id="{7121B1CF-A309-49E4-BA89-6C94A1244D9C}" type="datetime1">
              <a:rPr lang="pt-BR" noProof="0" smtClean="0"/>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Conteúdo 2"/>
          <p:cNvSpPr>
            <a:spLocks noGrp="1"/>
          </p:cNvSpPr>
          <p:nvPr>
            <p:ph idx="1" hasCustomPrompt="1"/>
          </p:nvPr>
        </p:nvSpPr>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4" name="Espaço Reservado para Data 3"/>
          <p:cNvSpPr>
            <a:spLocks noGrp="1"/>
          </p:cNvSpPr>
          <p:nvPr>
            <p:ph type="dt" sz="half" idx="10"/>
          </p:nvPr>
        </p:nvSpPr>
        <p:spPr/>
        <p:txBody>
          <a:bodyPr rtlCol="0"/>
          <a:lstStyle/>
          <a:p>
            <a:pPr rtl="0"/>
            <a:fld id="{4FD1942E-ED4E-4C9B-82A1-89CE5996B32F}" type="datetime1">
              <a:rPr lang="pt-BR" noProof="0" smtClean="0"/>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rtlCol="0" anchor="b"/>
          <a:lstStyle>
            <a:lvl1pPr>
              <a:defRPr sz="6000"/>
            </a:lvl1pPr>
          </a:lstStyle>
          <a:p>
            <a:pPr rtl="0"/>
            <a:r>
              <a:rPr lang="pt-BR" noProof="0" smtClean="0"/>
              <a:t>Clique para editar o título mestre</a:t>
            </a:r>
            <a:endParaRPr lang="pt-BR" noProof="0" dirty="0"/>
          </a:p>
        </p:txBody>
      </p:sp>
      <p:sp>
        <p:nvSpPr>
          <p:cNvPr id="3" name="Espaço Reservado para Texto 2"/>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smtClean="0"/>
              <a:t>Clique para editar o texto mestre</a:t>
            </a:r>
            <a:endParaRPr lang="pt-BR" noProof="0" smtClean="0"/>
          </a:p>
        </p:txBody>
      </p:sp>
      <p:sp>
        <p:nvSpPr>
          <p:cNvPr id="4" name="Espaço Reservado para Data 3"/>
          <p:cNvSpPr>
            <a:spLocks noGrp="1"/>
          </p:cNvSpPr>
          <p:nvPr>
            <p:ph type="dt" sz="half" idx="10"/>
          </p:nvPr>
        </p:nvSpPr>
        <p:spPr/>
        <p:txBody>
          <a:bodyPr rtlCol="0"/>
          <a:lstStyle/>
          <a:p>
            <a:pPr rtl="0"/>
            <a:fld id="{7567636B-A754-4E2E-9ADC-B4850F89C749}" type="datetime1">
              <a:rPr lang="pt-BR" noProof="0" smtClean="0"/>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7" name="Espaço Reservado para o Número do Slide 6"/>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Conteúdo 2"/>
          <p:cNvSpPr>
            <a:spLocks noGrp="1"/>
          </p:cNvSpPr>
          <p:nvPr>
            <p:ph sz="half" idx="1" hasCustomPrompt="1"/>
          </p:nvPr>
        </p:nvSpPr>
        <p:spPr>
          <a:xfrm>
            <a:off x="838200" y="1825625"/>
            <a:ext cx="5181600" cy="435133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4" name="Espaço Reservado para Conteúdo 3"/>
          <p:cNvSpPr>
            <a:spLocks noGrp="1"/>
          </p:cNvSpPr>
          <p:nvPr>
            <p:ph sz="half" idx="2" hasCustomPrompt="1"/>
          </p:nvPr>
        </p:nvSpPr>
        <p:spPr>
          <a:xfrm>
            <a:off x="6172200" y="1825625"/>
            <a:ext cx="5181600" cy="435133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5" name="Espaço Reservado para Data 4"/>
          <p:cNvSpPr>
            <a:spLocks noGrp="1"/>
          </p:cNvSpPr>
          <p:nvPr>
            <p:ph type="dt" sz="half" idx="10"/>
          </p:nvPr>
        </p:nvSpPr>
        <p:spPr/>
        <p:txBody>
          <a:bodyPr rtlCol="0"/>
          <a:lstStyle/>
          <a:p>
            <a:pPr rtl="0"/>
            <a:fld id="{54237918-E07F-4A29-84B5-20F32248E746}" type="datetime1">
              <a:rPr lang="pt-BR" noProof="0" smtClean="0"/>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rtlCol="0"/>
          <a:lstStyle/>
          <a:p>
            <a:pPr rtl="0"/>
            <a:r>
              <a:rPr lang="pt-BR" noProof="0" smtClean="0"/>
              <a:t>Clique para editar o título mestre</a:t>
            </a:r>
            <a:endParaRPr lang="pt-BR" noProof="0" dirty="0"/>
          </a:p>
        </p:txBody>
      </p:sp>
      <p:sp>
        <p:nvSpPr>
          <p:cNvPr id="3" name="Espaço Reservado para Texto 2"/>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smtClean="0"/>
              <a:t>Clique para editar o texto mestre</a:t>
            </a:r>
            <a:endParaRPr lang="pt-BR" noProof="0" smtClean="0"/>
          </a:p>
        </p:txBody>
      </p:sp>
      <p:sp>
        <p:nvSpPr>
          <p:cNvPr id="4" name="Espaço Reservado para Conteúdo 3"/>
          <p:cNvSpPr>
            <a:spLocks noGrp="1"/>
          </p:cNvSpPr>
          <p:nvPr>
            <p:ph sz="half" idx="2" hasCustomPrompt="1"/>
          </p:nvPr>
        </p:nvSpPr>
        <p:spPr>
          <a:xfrm>
            <a:off x="839788" y="2505075"/>
            <a:ext cx="5157787" cy="368458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5" name="Espaço Reservado para Texto 4"/>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smtClean="0"/>
              <a:t>Clique para editar o texto mestre</a:t>
            </a:r>
            <a:endParaRPr lang="pt-BR" noProof="0" smtClean="0"/>
          </a:p>
        </p:txBody>
      </p:sp>
      <p:sp>
        <p:nvSpPr>
          <p:cNvPr id="6" name="Espaço Reservado para Conteúdo 5"/>
          <p:cNvSpPr>
            <a:spLocks noGrp="1"/>
          </p:cNvSpPr>
          <p:nvPr>
            <p:ph sz="quarter" idx="4" hasCustomPrompt="1"/>
          </p:nvPr>
        </p:nvSpPr>
        <p:spPr>
          <a:xfrm>
            <a:off x="6172200" y="2505075"/>
            <a:ext cx="5183188" cy="368458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7" name="Espaço Reservado para Data 6"/>
          <p:cNvSpPr>
            <a:spLocks noGrp="1"/>
          </p:cNvSpPr>
          <p:nvPr>
            <p:ph type="dt" sz="half" idx="10"/>
          </p:nvPr>
        </p:nvSpPr>
        <p:spPr/>
        <p:txBody>
          <a:bodyPr rtlCol="0"/>
          <a:lstStyle/>
          <a:p>
            <a:pPr rtl="0"/>
            <a:fld id="{11D71D5B-D313-4931-BA88-C335B37EB4D8}" type="datetime1">
              <a:rPr lang="pt-BR" noProof="0" smtClean="0"/>
            </a:fld>
            <a:endParaRPr lang="pt-BR" noProof="0" dirty="0"/>
          </a:p>
        </p:txBody>
      </p:sp>
      <p:sp>
        <p:nvSpPr>
          <p:cNvPr id="8" name="Espaço Reservado para Rodapé 7"/>
          <p:cNvSpPr>
            <a:spLocks noGrp="1"/>
          </p:cNvSpPr>
          <p:nvPr>
            <p:ph type="ftr" sz="quarter" idx="11"/>
          </p:nvPr>
        </p:nvSpPr>
        <p:spPr/>
        <p:txBody>
          <a:bodyPr rtlCol="0"/>
          <a:lstStyle/>
          <a:p>
            <a:pPr rtl="0"/>
            <a:endParaRPr lang="pt-BR" noProof="0" dirty="0"/>
          </a:p>
        </p:txBody>
      </p:sp>
      <p:sp>
        <p:nvSpPr>
          <p:cNvPr id="9" name="Espaço Reservado para o Número do Slide 8"/>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Data 2"/>
          <p:cNvSpPr>
            <a:spLocks noGrp="1"/>
          </p:cNvSpPr>
          <p:nvPr>
            <p:ph type="dt" sz="half" idx="10"/>
          </p:nvPr>
        </p:nvSpPr>
        <p:spPr/>
        <p:txBody>
          <a:bodyPr rtlCol="0"/>
          <a:lstStyle/>
          <a:p>
            <a:pPr rtl="0"/>
            <a:fld id="{DA1C7A0E-B42A-456B-AEBA-571F75507D2F}" type="datetime1">
              <a:rPr lang="pt-BR" noProof="0" smtClean="0"/>
            </a:fld>
            <a:endParaRPr lang="pt-BR" noProof="0" dirty="0"/>
          </a:p>
        </p:txBody>
      </p:sp>
      <p:sp>
        <p:nvSpPr>
          <p:cNvPr id="4" name="Espaço Reservado para Rodapé 3"/>
          <p:cNvSpPr>
            <a:spLocks noGrp="1"/>
          </p:cNvSpPr>
          <p:nvPr>
            <p:ph type="ftr" sz="quarter" idx="11"/>
          </p:nvPr>
        </p:nvSpPr>
        <p:spPr/>
        <p:txBody>
          <a:bodyPr rtlCol="0"/>
          <a:lstStyle/>
          <a:p>
            <a:pPr rtl="0"/>
            <a:endParaRPr lang="pt-BR" noProof="0" dirty="0"/>
          </a:p>
        </p:txBody>
      </p:sp>
      <p:sp>
        <p:nvSpPr>
          <p:cNvPr id="5" name="Espaço Reservado para o Número do Slide 4"/>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60D68F8C-B5DE-427F-B7A8-944F8380312C}" type="datetime1">
              <a:rPr lang="pt-BR" noProof="0" smtClean="0"/>
            </a:fld>
            <a:endParaRPr lang="pt-BR" noProof="0" dirty="0"/>
          </a:p>
        </p:txBody>
      </p:sp>
      <p:sp>
        <p:nvSpPr>
          <p:cNvPr id="3" name="Espaço Reservado para Rodapé 2"/>
          <p:cNvSpPr>
            <a:spLocks noGrp="1"/>
          </p:cNvSpPr>
          <p:nvPr>
            <p:ph type="ftr" sz="quarter" idx="11"/>
          </p:nvPr>
        </p:nvSpPr>
        <p:spPr/>
        <p:txBody>
          <a:bodyPr rtlCol="0"/>
          <a:lstStyle/>
          <a:p>
            <a:pPr rtl="0"/>
            <a:endParaRPr lang="pt-BR" noProof="0" dirty="0"/>
          </a:p>
        </p:txBody>
      </p:sp>
      <p:sp>
        <p:nvSpPr>
          <p:cNvPr id="4" name="Espaço reservado para o número do slide 3"/>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rtlCol="0" anchor="b"/>
          <a:lstStyle>
            <a:lvl1pPr>
              <a:defRPr sz="3200"/>
            </a:lvl1pPr>
          </a:lstStyle>
          <a:p>
            <a:pPr rtl="0"/>
            <a:r>
              <a:rPr lang="pt-BR" noProof="0" smtClean="0"/>
              <a:t>Clique para editar o título mestre</a:t>
            </a:r>
            <a:endParaRPr lang="pt-BR" noProof="0" dirty="0"/>
          </a:p>
        </p:txBody>
      </p:sp>
      <p:sp>
        <p:nvSpPr>
          <p:cNvPr id="3" name="Espaço Reservado para Conteúdo 2"/>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4" name="Espaço Reservado para Texto 3"/>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endParaRPr lang="pt-BR" noProof="0" smtClean="0"/>
          </a:p>
        </p:txBody>
      </p:sp>
      <p:sp>
        <p:nvSpPr>
          <p:cNvPr id="5" name="Espaço Reservado para Data 4"/>
          <p:cNvSpPr>
            <a:spLocks noGrp="1"/>
          </p:cNvSpPr>
          <p:nvPr>
            <p:ph type="dt" sz="half" idx="10"/>
          </p:nvPr>
        </p:nvSpPr>
        <p:spPr/>
        <p:txBody>
          <a:bodyPr rtlCol="0"/>
          <a:lstStyle/>
          <a:p>
            <a:pPr rtl="0"/>
            <a:fld id="{19E1403E-CEEB-486E-BFFE-F2ABD3EA2B9D}" type="datetime1">
              <a:rPr lang="pt-BR" noProof="0" smtClean="0"/>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rtlCol="0" anchor="b"/>
          <a:lstStyle>
            <a:lvl1pPr>
              <a:defRPr sz="3200"/>
            </a:lvl1pPr>
          </a:lstStyle>
          <a:p>
            <a:pPr rtl="0"/>
            <a:r>
              <a:rPr lang="pt-BR" noProof="0" smtClean="0"/>
              <a:t>Clique para editar o título mestre</a:t>
            </a:r>
            <a:endParaRPr lang="pt-BR" noProof="0" dirty="0"/>
          </a:p>
        </p:txBody>
      </p:sp>
      <p:sp>
        <p:nvSpPr>
          <p:cNvPr id="3" name="Espaço Reservado para Imagem 2"/>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smtClean="0"/>
              <a:t>Clique no ícone para adicionar uma imagem</a:t>
            </a:r>
            <a:endParaRPr lang="pt-BR" noProof="0" dirty="0"/>
          </a:p>
        </p:txBody>
      </p:sp>
      <p:sp>
        <p:nvSpPr>
          <p:cNvPr id="4" name="Espaço Reservado para Texto 3"/>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endParaRPr lang="pt-BR" noProof="0" smtClean="0"/>
          </a:p>
        </p:txBody>
      </p:sp>
      <p:sp>
        <p:nvSpPr>
          <p:cNvPr id="5" name="Espaço Reservado para Data 4"/>
          <p:cNvSpPr>
            <a:spLocks noGrp="1"/>
          </p:cNvSpPr>
          <p:nvPr>
            <p:ph type="dt" sz="half" idx="10"/>
          </p:nvPr>
        </p:nvSpPr>
        <p:spPr/>
        <p:txBody>
          <a:bodyPr rtlCol="0"/>
          <a:lstStyle/>
          <a:p>
            <a:pPr rtl="0"/>
            <a:fld id="{8720B5BA-228F-4A1E-AABA-D1BC480BDDE5}" type="datetime1">
              <a:rPr lang="pt-BR" noProof="0" smtClean="0"/>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t-BR" noProof="0" dirty="0" smtClean="0"/>
              <a:t>Clique para editar o estilo de título Mestre</a:t>
            </a:r>
            <a:endParaRPr lang="pt-BR" noProof="0" dirty="0"/>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pt-BR" noProof="0" dirty="0" smtClean="0"/>
              <a:t>Clique para editar o texto Mestre</a:t>
            </a:r>
            <a:endParaRPr lang="pt-BR" noProof="0" dirty="0" smtClean="0"/>
          </a:p>
          <a:p>
            <a:pPr lvl="1" rtl="0"/>
            <a:r>
              <a:rPr lang="pt-BR" noProof="0" dirty="0" smtClean="0"/>
              <a:t>Segundo nível</a:t>
            </a:r>
            <a:endParaRPr lang="pt-BR" noProof="0" dirty="0" smtClean="0"/>
          </a:p>
          <a:p>
            <a:pPr lvl="2" rtl="0"/>
            <a:r>
              <a:rPr lang="pt-BR" noProof="0" dirty="0" smtClean="0"/>
              <a:t>Terceiro nível</a:t>
            </a:r>
            <a:endParaRPr lang="pt-BR" noProof="0" dirty="0" smtClean="0"/>
          </a:p>
          <a:p>
            <a:pPr lvl="3" rtl="0"/>
            <a:r>
              <a:rPr lang="pt-BR" noProof="0" dirty="0" smtClean="0"/>
              <a:t>Quarto nível</a:t>
            </a:r>
            <a:endParaRPr lang="pt-BR" noProof="0" dirty="0" smtClean="0"/>
          </a:p>
          <a:p>
            <a:pPr lvl="4" rtl="0"/>
            <a:r>
              <a:rPr lang="pt-BR" noProof="0" dirty="0" smtClean="0"/>
              <a:t>Quinto nível</a:t>
            </a:r>
            <a:endParaRPr lang="pt-BR" noProof="0" dirty="0"/>
          </a:p>
        </p:txBody>
      </p:sp>
      <p:sp>
        <p:nvSpPr>
          <p:cNvPr id="4" name="Espaço Reservado para Data 3"/>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088DAC1-3464-443E-9DEF-E31CD1B6A9EE}" type="datetime1">
              <a:rPr lang="pt-BR" noProof="0" smtClean="0"/>
            </a:fld>
            <a:endParaRPr lang="pt-BR" noProof="0" dirty="0"/>
          </a:p>
        </p:txBody>
      </p:sp>
      <p:sp>
        <p:nvSpPr>
          <p:cNvPr id="5" name="Espaço Reservado para Rodapé 4"/>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pt-BR" noProof="0" dirty="0"/>
          </a:p>
        </p:txBody>
      </p:sp>
      <p:sp>
        <p:nvSpPr>
          <p:cNvPr id="10" name="Oval 9"/>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6" name="Espaço Reservado para o Número do Slide 5"/>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800" i="1">
                <a:solidFill>
                  <a:schemeClr val="tx2">
                    <a:alpha val="70000"/>
                  </a:schemeClr>
                </a:solidFill>
              </a:defRPr>
            </a:lvl1pPr>
          </a:lstStyle>
          <a:p>
            <a:fld id="{82EE24B5-652C-4DB5-B7C3-B5BBEC1280B1}" type="slidenum">
              <a:rPr lang="pt-BR" noProof="0" smtClean="0"/>
            </a:fld>
            <a:endParaRPr lang="pt-BR"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Profissionais colaborando em uma mesa usando um laptop"/>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12189460" cy="6858000"/>
          </a:xfrm>
          <a:prstGeom prst="rect">
            <a:avLst/>
          </a:prstGeom>
        </p:spPr>
      </p:pic>
      <p:sp>
        <p:nvSpPr>
          <p:cNvPr id="4" name="objeto 3" descr="Pessoas com documentos"/>
          <p:cNvSpPr/>
          <p:nvPr/>
        </p:nvSpPr>
        <p:spPr bwMode="ltGray">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pt-BR" dirty="0"/>
          </a:p>
        </p:txBody>
      </p:sp>
      <p:sp>
        <p:nvSpPr>
          <p:cNvPr id="2" name="Título 1"/>
          <p:cNvSpPr>
            <a:spLocks noGrp="1"/>
          </p:cNvSpPr>
          <p:nvPr>
            <p:ph type="ctrTitle"/>
          </p:nvPr>
        </p:nvSpPr>
        <p:spPr bwMode="ltGray">
          <a:xfrm>
            <a:off x="218941" y="2039514"/>
            <a:ext cx="11603865" cy="2128049"/>
          </a:xfrm>
        </p:spPr>
        <p:txBody>
          <a:bodyPr rtlCol="0">
            <a:noAutofit/>
          </a:bodyPr>
          <a:lstStyle/>
          <a:p>
            <a:r>
              <a:rPr lang="pt-BR" sz="4500" dirty="0" smtClean="0">
                <a:solidFill>
                  <a:schemeClr val="bg1"/>
                </a:solidFill>
              </a:rPr>
              <a:t>TREINAMENTO E DESENVOLVIMENTO</a:t>
            </a:r>
            <a:br>
              <a:rPr lang="pt-BR" sz="4500" dirty="0" smtClean="0">
                <a:solidFill>
                  <a:schemeClr val="bg1"/>
                </a:solidFill>
              </a:rPr>
            </a:br>
            <a:r>
              <a:rPr lang="pt-BR" sz="4500" dirty="0" smtClean="0">
                <a:solidFill>
                  <a:schemeClr val="bg1"/>
                </a:solidFill>
              </a:rPr>
              <a:t> DE </a:t>
            </a:r>
            <a:r>
              <a:rPr lang="pt-BR" sz="4500" dirty="0" smtClean="0"/>
              <a:t>PESSOAS</a:t>
            </a:r>
            <a:endParaRPr lang="pt-BR" sz="4500" dirty="0">
              <a:solidFill>
                <a:schemeClr val="bg1"/>
              </a:solidFill>
            </a:endParaRPr>
          </a:p>
        </p:txBody>
      </p:sp>
      <p:sp>
        <p:nvSpPr>
          <p:cNvPr id="3" name="Subtítulo 2"/>
          <p:cNvSpPr>
            <a:spLocks noGrp="1"/>
          </p:cNvSpPr>
          <p:nvPr>
            <p:ph type="subTitle" idx="1"/>
          </p:nvPr>
        </p:nvSpPr>
        <p:spPr bwMode="blackGray">
          <a:xfrm>
            <a:off x="4044000" y="4221162"/>
            <a:ext cx="4104000" cy="882001"/>
          </a:xfrm>
          <a:solidFill>
            <a:schemeClr val="accent2">
              <a:alpha val="90000"/>
            </a:schemeClr>
          </a:solidFill>
        </p:spPr>
        <p:txBody>
          <a:bodyPr rtlCol="0" anchor="ctr" anchorCtr="0">
            <a:normAutofit/>
          </a:bodyPr>
          <a:lstStyle/>
          <a:p>
            <a:pPr rtl="0"/>
            <a:r>
              <a:rPr lang="pt-BR" sz="2500" b="1" i="1" spc="65" dirty="0" smtClean="0">
                <a:solidFill>
                  <a:schemeClr val="accent1"/>
                </a:solidFill>
                <a:cs typeface="Arial" panose="020B0604020202020204"/>
              </a:rPr>
              <a:t>Professor: Alexsandro Andrade</a:t>
            </a:r>
            <a:endParaRPr lang="pt-BR" sz="2500" b="1" i="1" spc="65" dirty="0">
              <a:solidFill>
                <a:schemeClr val="accent1"/>
              </a:solidFill>
              <a:cs typeface="Arial" panose="020B0604020202020204"/>
            </a:endParaRPr>
          </a:p>
        </p:txBody>
      </p:sp>
      <p:sp>
        <p:nvSpPr>
          <p:cNvPr id="6" name="objeto 7" descr="Retângulo bege"/>
          <p:cNvSpPr/>
          <p:nvPr/>
        </p:nvSpPr>
        <p:spPr bwMode="white">
          <a:xfrm flipV="1">
            <a:off x="991673" y="3201294"/>
            <a:ext cx="9890975" cy="82819"/>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pPr rtl="0"/>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PROCESSO DE TREINAMENTO</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dirty="0"/>
              <a:t>As quatro etapas do treinamento envolvem o diagnóstico de carências, a decisão quanto à estratégia para a solução, a implementação da ação e a avaliação e o controle dos resultados das ações de treinamento</a:t>
            </a:r>
            <a:r>
              <a:rPr lang="pt-BR" sz="1800" dirty="0" smtClean="0"/>
              <a:t>.</a:t>
            </a:r>
            <a:endParaRPr lang="pt-BR" sz="1800" dirty="0" smtClean="0"/>
          </a:p>
          <a:p>
            <a:pPr algn="just">
              <a:lnSpc>
                <a:spcPct val="150000"/>
              </a:lnSpc>
            </a:pPr>
            <a:r>
              <a:rPr lang="pt-BR" sz="1800" dirty="0" smtClean="0"/>
              <a:t> </a:t>
            </a:r>
            <a:r>
              <a:rPr lang="pt-BR" sz="1800" dirty="0"/>
              <a:t>Não se deve confundir treinamento com uma simples questão de realizar cursos e proporcionar informação. Ele vai muito mais longe. </a:t>
            </a:r>
            <a:endParaRPr lang="pt-BR" sz="1800" dirty="0" smtClean="0"/>
          </a:p>
          <a:p>
            <a:pPr algn="just">
              <a:lnSpc>
                <a:spcPct val="150000"/>
              </a:lnSpc>
            </a:pPr>
            <a:r>
              <a:rPr lang="pt-BR" sz="1800" dirty="0" smtClean="0"/>
              <a:t>Significa </a:t>
            </a:r>
            <a:r>
              <a:rPr lang="pt-BR" sz="1800" dirty="0"/>
              <a:t>atingir o nível de desempenho almejado pela organização por meio do desenvolvimento contínuo das pessoas que nela trabalham. </a:t>
            </a:r>
            <a:endParaRPr lang="pt-BR" sz="1800" dirty="0" smtClean="0"/>
          </a:p>
          <a:p>
            <a:pPr algn="just">
              <a:lnSpc>
                <a:spcPct val="150000"/>
              </a:lnSpc>
            </a:pPr>
            <a:r>
              <a:rPr lang="pt-BR" sz="1800" dirty="0" smtClean="0"/>
              <a:t>Para </a:t>
            </a:r>
            <a:r>
              <a:rPr lang="pt-BR" sz="1800" dirty="0"/>
              <a:t>tanto, é preciso criar e desenvolver uma cultura interna favorável ao aprendizado e comprometida com as mudanças. </a:t>
            </a:r>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3387144" y="682438"/>
            <a:ext cx="5321389" cy="567502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DIAGNÓSTICO DAS NECESSIDADES DE TREINAMENTO</a:t>
            </a:r>
            <a:endParaRPr lang="pt-BR" dirty="0"/>
          </a:p>
        </p:txBody>
      </p:sp>
      <p:sp>
        <p:nvSpPr>
          <p:cNvPr id="3" name="Espaço Reservado para Conteúdo 2"/>
          <p:cNvSpPr>
            <a:spLocks noGrp="1"/>
          </p:cNvSpPr>
          <p:nvPr>
            <p:ph idx="1"/>
          </p:nvPr>
        </p:nvSpPr>
        <p:spPr/>
        <p:txBody>
          <a:bodyPr>
            <a:noAutofit/>
          </a:bodyPr>
          <a:lstStyle/>
          <a:p>
            <a:pPr algn="just">
              <a:lnSpc>
                <a:spcPct val="150000"/>
              </a:lnSpc>
            </a:pPr>
            <a:r>
              <a:rPr lang="pt-BR" sz="1700" dirty="0"/>
              <a:t>A primeira etapa de um treinamento é o levantamento das necessidades de treinamento que a organização apresenta. </a:t>
            </a:r>
            <a:endParaRPr lang="pt-BR" sz="1700" dirty="0" smtClean="0"/>
          </a:p>
          <a:p>
            <a:pPr algn="just">
              <a:lnSpc>
                <a:spcPct val="150000"/>
              </a:lnSpc>
            </a:pPr>
            <a:r>
              <a:rPr lang="pt-BR" sz="1700" dirty="0" smtClean="0"/>
              <a:t>Essas </a:t>
            </a:r>
            <a:r>
              <a:rPr lang="pt-BR" sz="1700" dirty="0"/>
              <a:t>necessidades nem sempre são claras e precisam ser diagnosticadas a partir de certos levantamentos e pesquisas internas capazes de descobri-las. </a:t>
            </a:r>
            <a:endParaRPr lang="pt-BR" sz="1700" dirty="0" smtClean="0"/>
          </a:p>
          <a:p>
            <a:pPr algn="just">
              <a:lnSpc>
                <a:spcPct val="150000"/>
              </a:lnSpc>
            </a:pPr>
            <a:r>
              <a:rPr lang="pt-BR" sz="1700" b="1" dirty="0" smtClean="0">
                <a:solidFill>
                  <a:schemeClr val="bg2">
                    <a:lumMod val="50000"/>
                  </a:schemeClr>
                </a:solidFill>
              </a:rPr>
              <a:t>O </a:t>
            </a:r>
            <a:r>
              <a:rPr lang="pt-BR" sz="1700" b="1" dirty="0">
                <a:solidFill>
                  <a:schemeClr val="bg2">
                    <a:lumMod val="50000"/>
                  </a:schemeClr>
                </a:solidFill>
              </a:rPr>
              <a:t>treinamento das pessoas na organização deve ser uma atividade contínua, constante e ininterrupta</a:t>
            </a:r>
            <a:r>
              <a:rPr lang="pt-BR" sz="1700" b="1" dirty="0" smtClean="0">
                <a:solidFill>
                  <a:schemeClr val="bg2">
                    <a:lumMod val="50000"/>
                  </a:schemeClr>
                </a:solidFill>
              </a:rPr>
              <a:t>.</a:t>
            </a:r>
            <a:endParaRPr lang="pt-BR" sz="1700" b="1" dirty="0" smtClean="0">
              <a:solidFill>
                <a:schemeClr val="bg2">
                  <a:lumMod val="50000"/>
                </a:schemeClr>
              </a:solidFill>
            </a:endParaRPr>
          </a:p>
          <a:p>
            <a:pPr algn="just">
              <a:lnSpc>
                <a:spcPct val="150000"/>
              </a:lnSpc>
            </a:pPr>
            <a:r>
              <a:rPr lang="pt-BR" sz="1700" dirty="0" smtClean="0"/>
              <a:t> </a:t>
            </a:r>
            <a:r>
              <a:rPr lang="pt-BR" sz="1700" dirty="0"/>
              <a:t>Mesmo quando as pessoas apresentam excelente desempenho, alguma melhoria das suas habilidades e competências sempre deve ser introduzida ou incentivada. A base principal para os programas de melhoria contínua é a constante capacitação das pessoas para patamares cada vez mais elevados de desempenho. </a:t>
            </a:r>
            <a:endParaRPr lang="pt-BR" sz="17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3361387" y="285746"/>
            <a:ext cx="5130822" cy="607171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914400" y="294713"/>
            <a:ext cx="4083944" cy="5830691"/>
          </a:xfrm>
          <a:prstGeom prst="rect">
            <a:avLst/>
          </a:prstGeom>
        </p:spPr>
      </p:pic>
      <p:pic>
        <p:nvPicPr>
          <p:cNvPr id="4" name="Imagem 3"/>
          <p:cNvPicPr>
            <a:picLocks noChangeAspect="1"/>
          </p:cNvPicPr>
          <p:nvPr/>
        </p:nvPicPr>
        <p:blipFill>
          <a:blip r:embed="rId2"/>
          <a:stretch>
            <a:fillRect/>
          </a:stretch>
        </p:blipFill>
        <p:spPr>
          <a:xfrm>
            <a:off x="5464533" y="1116571"/>
            <a:ext cx="4942452" cy="488254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MAPEAMENTO DAS COMPETÊNCIAS </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Quando o treinamento é focado em </a:t>
            </a:r>
            <a:r>
              <a:rPr lang="pt-BR" sz="2000" b="1" dirty="0">
                <a:solidFill>
                  <a:schemeClr val="bg2">
                    <a:lumMod val="50000"/>
                  </a:schemeClr>
                </a:solidFill>
              </a:rPr>
              <a:t>competências</a:t>
            </a:r>
            <a:r>
              <a:rPr lang="pt-BR" sz="2000" dirty="0"/>
              <a:t>, baseia-se na lacuna existente entre as competências disponíveis e existentes e as competências necessárias à organização, a cada unidade organizacional, a cada gestor de pessoas ou ao trabalho das pessoas. </a:t>
            </a:r>
            <a:endParaRPr lang="pt-BR" sz="2000" dirty="0" smtClean="0"/>
          </a:p>
          <a:p>
            <a:pPr algn="just">
              <a:lnSpc>
                <a:spcPct val="150000"/>
              </a:lnSpc>
            </a:pPr>
            <a:endParaRPr lang="pt-BR" sz="2000" dirty="0" smtClean="0"/>
          </a:p>
          <a:p>
            <a:pPr algn="just">
              <a:lnSpc>
                <a:spcPct val="150000"/>
              </a:lnSpc>
            </a:pPr>
            <a:r>
              <a:rPr lang="pt-BR" sz="2000" dirty="0" smtClean="0"/>
              <a:t>Há </a:t>
            </a:r>
            <a:r>
              <a:rPr lang="pt-BR" sz="2000" dirty="0"/>
              <a:t>certa similaridade com o levantamento de necessidades de treinamento mencionado. Nesse caso, o treinamento significa a maneira pela qual se tenta preencher as lacunas e equiparar as competências existentes com as necessárias à organização. </a:t>
            </a:r>
            <a:endParaRPr lang="pt-BR" sz="20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DESENHO DO PROGRAMA DE TREINAMENTO </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O desenho do projeto ou do programa de treinamento é a segunda etapa do processo. </a:t>
            </a:r>
            <a:endParaRPr lang="pt-BR" sz="2000" dirty="0" smtClean="0"/>
          </a:p>
          <a:p>
            <a:pPr algn="just">
              <a:lnSpc>
                <a:spcPct val="150000"/>
              </a:lnSpc>
            </a:pPr>
            <a:r>
              <a:rPr lang="pt-BR" sz="2000" dirty="0" smtClean="0"/>
              <a:t>Refere-se </a:t>
            </a:r>
            <a:r>
              <a:rPr lang="pt-BR" sz="2000" dirty="0"/>
              <a:t>ao planejamento das ações de treinamento e deve ter um objetivo específico: feito o diagnóstico das necessidades de treinamento ou o </a:t>
            </a:r>
            <a:r>
              <a:rPr lang="pt-BR" sz="2000" dirty="0" smtClean="0"/>
              <a:t>mapeamento entre </a:t>
            </a:r>
            <a:r>
              <a:rPr lang="pt-BR" sz="2000" dirty="0"/>
              <a:t>as competências disponíveis e as necessárias, torna-se mister desenhar o programa que atenda a essas necessidades em um conjunto integrado e coeso. </a:t>
            </a:r>
            <a:endParaRPr lang="pt-BR" sz="2000" dirty="0" smtClean="0"/>
          </a:p>
          <a:p>
            <a:pPr algn="just">
              <a:lnSpc>
                <a:spcPct val="150000"/>
              </a:lnSpc>
            </a:pPr>
            <a:r>
              <a:rPr lang="pt-BR" sz="2000" dirty="0" smtClean="0"/>
              <a:t>O </a:t>
            </a:r>
            <a:r>
              <a:rPr lang="pt-BR" sz="2000" dirty="0"/>
              <a:t>programa deve ter objetivos bem definidos que servirão de métricas para garantir o sucesso e deve estar alinhado com os objetivos organizacionais. </a:t>
            </a:r>
            <a:endParaRPr lang="pt-BR" sz="20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3335629" y="508475"/>
            <a:ext cx="5357611" cy="584898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TECNOLOGIA DE TREINAMENTO</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dirty="0"/>
              <a:t>A tecnologia de treinamento refere-se aos recursos didáticos, pedagógicos e instrucionais utilizados no treinamento. </a:t>
            </a:r>
            <a:endParaRPr lang="pt-BR" sz="1800" dirty="0" smtClean="0"/>
          </a:p>
          <a:p>
            <a:pPr algn="just">
              <a:lnSpc>
                <a:spcPct val="150000"/>
              </a:lnSpc>
            </a:pPr>
            <a:r>
              <a:rPr lang="pt-BR" sz="1800" dirty="0" smtClean="0"/>
              <a:t>Bloom </a:t>
            </a:r>
            <a:r>
              <a:rPr lang="pt-BR" sz="1800" dirty="0"/>
              <a:t>definiu uma estrutura de organização hierárquica de objetivos educacionais na década de 1950. A sua classificação definiu as possibilidades de aprendizagem em três domínios com vários níveis de profundidade de aprendizado: </a:t>
            </a:r>
            <a:endParaRPr lang="pt-BR" sz="1800" dirty="0" smtClean="0"/>
          </a:p>
          <a:p>
            <a:pPr algn="just">
              <a:lnSpc>
                <a:spcPct val="150000"/>
              </a:lnSpc>
            </a:pPr>
            <a:r>
              <a:rPr lang="pt-BR" sz="1800" dirty="0" smtClean="0"/>
              <a:t>1</a:t>
            </a:r>
            <a:r>
              <a:rPr lang="pt-BR" sz="1800" dirty="0"/>
              <a:t>. Cognitivo: aprendizagem intelectual. </a:t>
            </a:r>
            <a:endParaRPr lang="pt-BR" sz="1800" dirty="0" smtClean="0"/>
          </a:p>
          <a:p>
            <a:pPr algn="just">
              <a:lnSpc>
                <a:spcPct val="150000"/>
              </a:lnSpc>
            </a:pPr>
            <a:r>
              <a:rPr lang="pt-BR" sz="1800" dirty="0" smtClean="0"/>
              <a:t>2</a:t>
            </a:r>
            <a:r>
              <a:rPr lang="pt-BR" sz="1800" dirty="0"/>
              <a:t>. Afetivo: aspectos de sensibilização e gradação de valores. </a:t>
            </a:r>
            <a:endParaRPr lang="pt-BR" sz="1800" dirty="0" smtClean="0"/>
          </a:p>
          <a:p>
            <a:pPr algn="just">
              <a:lnSpc>
                <a:spcPct val="150000"/>
              </a:lnSpc>
            </a:pPr>
            <a:r>
              <a:rPr lang="pt-BR" sz="1800" dirty="0" smtClean="0"/>
              <a:t>3</a:t>
            </a:r>
            <a:r>
              <a:rPr lang="pt-BR" sz="1800" dirty="0"/>
              <a:t>. Psicomotor: habilidades de execução de tarefas que envolvem o aparato muscular. </a:t>
            </a:r>
            <a:endParaRPr lang="pt-BR" sz="18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1159097" y="222803"/>
            <a:ext cx="9388699" cy="613466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CONCEITO DE TREINAMENTO</a:t>
            </a:r>
            <a:endParaRPr lang="pt-BR" dirty="0"/>
          </a:p>
        </p:txBody>
      </p:sp>
      <p:sp>
        <p:nvSpPr>
          <p:cNvPr id="3" name="Espaço Reservado para Conteúdo 2"/>
          <p:cNvSpPr>
            <a:spLocks noGrp="1"/>
          </p:cNvSpPr>
          <p:nvPr>
            <p:ph idx="1"/>
          </p:nvPr>
        </p:nvSpPr>
        <p:spPr>
          <a:xfrm>
            <a:off x="838200" y="1584101"/>
            <a:ext cx="10515600" cy="4955926"/>
          </a:xfrm>
        </p:spPr>
        <p:txBody>
          <a:bodyPr>
            <a:normAutofit/>
          </a:bodyPr>
          <a:lstStyle/>
          <a:p>
            <a:pPr algn="just">
              <a:lnSpc>
                <a:spcPct val="150000"/>
              </a:lnSpc>
            </a:pPr>
            <a:r>
              <a:rPr lang="pt-BR" sz="1800" dirty="0" smtClean="0"/>
              <a:t>No </a:t>
            </a:r>
            <a:r>
              <a:rPr lang="pt-BR" sz="1800" dirty="0"/>
              <a:t>passado, alguns especialistas em RH consideravam o treinamento como um meio para adequar a pessoa ao seu cargo e desenvolver a força de trabalho da organização a partir do simples preenchimento de cargos. Mais recentemente, o conceito foi ampliado para considerar o treinamento como um meio para melhorar o desempenho no cargo. </a:t>
            </a:r>
            <a:endParaRPr lang="pt-BR" sz="1800" dirty="0" smtClean="0"/>
          </a:p>
          <a:p>
            <a:pPr algn="just">
              <a:lnSpc>
                <a:spcPct val="150000"/>
              </a:lnSpc>
            </a:pPr>
            <a:r>
              <a:rPr lang="pt-BR" sz="1800" dirty="0" smtClean="0"/>
              <a:t>E </a:t>
            </a:r>
            <a:r>
              <a:rPr lang="pt-BR" sz="1800" dirty="0"/>
              <a:t>quase sempre o treinamento tem sido entendido como o processo pelo qual a pessoa é preparada para desempenhar de maneira excelente as tarefas específicas do cargo que deve ocupar. </a:t>
            </a:r>
            <a:endParaRPr lang="pt-BR" sz="1800" dirty="0" smtClean="0"/>
          </a:p>
          <a:p>
            <a:pPr algn="just">
              <a:lnSpc>
                <a:spcPct val="150000"/>
              </a:lnSpc>
            </a:pPr>
            <a:r>
              <a:rPr lang="pt-BR" sz="1800" dirty="0" smtClean="0"/>
              <a:t>Modernamente</a:t>
            </a:r>
            <a:r>
              <a:rPr lang="pt-BR" sz="1800" dirty="0"/>
              <a:t>, o treinamento é considerado um meio de desenvolver competências nas pessoas para que elas se tornem mais produtivas, criativas e inovadoras a fim de contribuir melhor para os objetivos organizacionais e se tornar cada vez mais valiosas. </a:t>
            </a:r>
            <a:endParaRPr lang="pt-BR" sz="18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IMPORTANTE!</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As organizações estão adotando cada vez mais a educação a distância (EAD). Para o Ministério da Educação (MEC), é a modalidade educacional na qual a mediação didático-pedagógica nos processos de ensino e aprendizagem ocorre com a utilização de meios e tecnologias de informação e comunicação, com aprendizes e instrutores desenvolvendo atividades educativas em lugares ou em tempos </a:t>
            </a:r>
            <a:r>
              <a:rPr lang="pt-BR" sz="2000" dirty="0" smtClean="0"/>
              <a:t>diverso.</a:t>
            </a:r>
            <a:endParaRPr lang="pt-BR" sz="20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EXECUÇÃO </a:t>
            </a:r>
            <a:r>
              <a:rPr lang="pt-BR" dirty="0"/>
              <a:t>DO PROGRAMA DE TREINAMENTO</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A condução, a implementação e a execução do programa de treinamento é a terceira e mais importante etapa do processo. Há uma sofisticada gama de tecnologias de treinamento com várias técnicas para transmitir informações necessárias e desenvolver habilidades requeridas no programa de treinamento. </a:t>
            </a:r>
            <a:endParaRPr lang="pt-BR" sz="2000" dirty="0" smtClean="0"/>
          </a:p>
          <a:p>
            <a:pPr algn="just">
              <a:lnSpc>
                <a:spcPct val="150000"/>
              </a:lnSpc>
            </a:pPr>
            <a:r>
              <a:rPr lang="pt-BR" sz="2000" dirty="0" smtClean="0"/>
              <a:t>O </a:t>
            </a:r>
            <a:r>
              <a:rPr lang="pt-BR" sz="2000" dirty="0"/>
              <a:t>treinamento pode ser entregue de várias maneiras: no trabalho, na classe, pelo telefone, pelo computador ou via satélite. A mídia é muito </a:t>
            </a:r>
            <a:r>
              <a:rPr lang="pt-BR" sz="2000" dirty="0" smtClean="0"/>
              <a:t>variada.</a:t>
            </a:r>
            <a:endParaRPr lang="pt-BR" sz="20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smtClean="0"/>
            </a:br>
            <a:r>
              <a:rPr lang="pt-BR" dirty="0" smtClean="0"/>
              <a:t>QUANTO AO LOCAL, O TREINAMENTO PODE SER: </a:t>
            </a:r>
            <a:br>
              <a:rPr lang="pt-BR" dirty="0" smtClean="0"/>
            </a:b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b="1" dirty="0" smtClean="0">
                <a:solidFill>
                  <a:schemeClr val="bg2">
                    <a:lumMod val="50000"/>
                  </a:schemeClr>
                </a:solidFill>
              </a:rPr>
              <a:t>Treinamento </a:t>
            </a:r>
            <a:r>
              <a:rPr lang="pt-BR" sz="1800" b="1" dirty="0">
                <a:solidFill>
                  <a:schemeClr val="bg2">
                    <a:lumMod val="50000"/>
                  </a:schemeClr>
                </a:solidFill>
              </a:rPr>
              <a:t>no cargo</a:t>
            </a:r>
            <a:r>
              <a:rPr lang="pt-BR" sz="1800" dirty="0"/>
              <a:t>: é uma técnica de treinamento que ministra informação, conhecimento e experiência relacionados ao cargo. Pode incluir condução, rotação de cargos e atribuição de projetos especiais. A condução representa uma apreciação crítica a respeito de como a pessoa está desempenhando seu cargo. </a:t>
            </a:r>
            <a:endParaRPr lang="pt-BR" sz="1800" dirty="0" smtClean="0"/>
          </a:p>
          <a:p>
            <a:pPr algn="just">
              <a:lnSpc>
                <a:spcPct val="150000"/>
              </a:lnSpc>
            </a:pPr>
            <a:r>
              <a:rPr lang="pt-BR" sz="1800" dirty="0" smtClean="0"/>
              <a:t>A </a:t>
            </a:r>
            <a:r>
              <a:rPr lang="pt-BR" sz="1800" dirty="0"/>
              <a:t>rotação de cargos envolve a movimentação de uma pessoa de um cargo para outro a fim de obter melhor compreensão da organização como um todo. A atribuição de projetos especiais significa entregar uma </a:t>
            </a:r>
            <a:r>
              <a:rPr lang="pt-BR" sz="1800" dirty="0" smtClean="0"/>
              <a:t>tarefa específica </a:t>
            </a:r>
            <a:r>
              <a:rPr lang="pt-BR" sz="1800" dirty="0" smtClean="0"/>
              <a:t>para </a:t>
            </a:r>
            <a:r>
              <a:rPr lang="pt-BR" sz="1800" dirty="0"/>
              <a:t>que a pessoa aproveite sua própria experiência em determinada atividade</a:t>
            </a:r>
            <a:r>
              <a:rPr lang="pt-BR" sz="1800" dirty="0" smtClean="0"/>
              <a:t>.</a:t>
            </a:r>
            <a:endParaRPr lang="pt-BR" sz="1800" dirty="0" smtClean="0"/>
          </a:p>
          <a:p>
            <a:pPr marL="0" indent="0" algn="just">
              <a:lnSpc>
                <a:spcPct val="150000"/>
              </a:lnSpc>
              <a:buNone/>
            </a:pPr>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smtClean="0"/>
            </a:br>
            <a:r>
              <a:rPr lang="pt-BR" dirty="0" smtClean="0"/>
              <a:t>QUANTO AO LOCAL, O TREINAMENTO PODE SER: </a:t>
            </a:r>
            <a:br>
              <a:rPr lang="pt-BR" dirty="0" smtClean="0"/>
            </a:b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b="1" dirty="0">
                <a:solidFill>
                  <a:schemeClr val="bg2">
                    <a:lumMod val="50000"/>
                  </a:schemeClr>
                </a:solidFill>
              </a:rPr>
              <a:t>Técnicas de classe</a:t>
            </a:r>
            <a:r>
              <a:rPr lang="pt-BR" sz="1800" dirty="0"/>
              <a:t>: as técnicas de classe utilizam a sala de aula e o instrutor para desenvolver habilidades, conhecimentos e experiências relacionados com o cargo. As habilidades podem ser técnicas (como programação em computador) ou habilidades interpessoais (como liderança ou trabalho em grupo). </a:t>
            </a:r>
            <a:endParaRPr lang="pt-BR" sz="1800" dirty="0" smtClean="0"/>
          </a:p>
          <a:p>
            <a:pPr algn="just">
              <a:lnSpc>
                <a:spcPct val="150000"/>
              </a:lnSpc>
            </a:pPr>
            <a:r>
              <a:rPr lang="pt-BR" sz="1800" dirty="0" smtClean="0"/>
              <a:t>As </a:t>
            </a:r>
            <a:r>
              <a:rPr lang="pt-BR" sz="1800" dirty="0"/>
              <a:t>técnicas de classe podem desenvolver habilidades sociais e incluir atividades como dramatização (role </a:t>
            </a:r>
            <a:r>
              <a:rPr lang="pt-BR" sz="1800" dirty="0" err="1"/>
              <a:t>playing</a:t>
            </a:r>
            <a:r>
              <a:rPr lang="pt-BR" sz="1800" dirty="0"/>
              <a:t>) e jogos de empresa (business games). O formato mais comum de jogos administrativos é o de pequenos grupos de treinandos para tomar e avaliar decisões administrativas mediante dada situação. </a:t>
            </a:r>
            <a:endParaRPr lang="pt-BR" sz="18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smtClean="0"/>
            </a:br>
            <a:r>
              <a:rPr lang="pt-BR" dirty="0" smtClean="0"/>
              <a:t>QUANTO AO LOCAL, O TREINAMENTO PODE SER: </a:t>
            </a:r>
            <a:br>
              <a:rPr lang="pt-BR" dirty="0" smtClean="0"/>
            </a:b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dirty="0"/>
              <a:t>O formato de dramatização envolve atuação como determinado personagem ou na solução de problemas orientados para pessoas e que precisam ser resolvidos na organização. </a:t>
            </a:r>
            <a:endParaRPr lang="pt-BR" sz="1800" dirty="0" smtClean="0"/>
          </a:p>
          <a:p>
            <a:pPr algn="just">
              <a:lnSpc>
                <a:spcPct val="150000"/>
              </a:lnSpc>
            </a:pPr>
            <a:r>
              <a:rPr lang="pt-BR" sz="1800" dirty="0" smtClean="0"/>
              <a:t>As </a:t>
            </a:r>
            <a:r>
              <a:rPr lang="pt-BR" sz="1800" dirty="0"/>
              <a:t>técnicas de classe encorajam a interação e provocam um ambiente de discussão, o que não ocorre com os modelos de mão única, como a situação de leitura. </a:t>
            </a:r>
            <a:endParaRPr lang="pt-BR" sz="1800" dirty="0" smtClean="0"/>
          </a:p>
          <a:p>
            <a:pPr algn="just">
              <a:lnSpc>
                <a:spcPct val="150000"/>
              </a:lnSpc>
            </a:pPr>
            <a:r>
              <a:rPr lang="pt-BR" sz="1800" dirty="0" smtClean="0"/>
              <a:t>Elas </a:t>
            </a:r>
            <a:r>
              <a:rPr lang="pt-BR" sz="1800" dirty="0"/>
              <a:t>desenvolvem um clima no qual treinandos aprendem novo comportamento desempenhando atividades, atuando como pessoas ou equipes, usando a informação e facilitando a aprendizagem pelo conhecimento e experiência relacionados com o cargo pela aplicação prática. </a:t>
            </a:r>
            <a:endParaRPr lang="pt-BR" sz="1800" dirty="0"/>
          </a:p>
          <a:p>
            <a:pPr algn="just">
              <a:lnSpc>
                <a:spcPct val="150000"/>
              </a:lnSpc>
            </a:pPr>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4" name="Imagem 3"/>
          <p:cNvPicPr>
            <a:picLocks noChangeAspect="1"/>
          </p:cNvPicPr>
          <p:nvPr/>
        </p:nvPicPr>
        <p:blipFill>
          <a:blip r:embed="rId1"/>
          <a:stretch>
            <a:fillRect/>
          </a:stretch>
        </p:blipFill>
        <p:spPr>
          <a:xfrm>
            <a:off x="1133341" y="574349"/>
            <a:ext cx="9696042" cy="596567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TÉCNICAS DE TREINAMENTO </a:t>
            </a:r>
            <a:endParaRPr lang="pt-BR" dirty="0"/>
          </a:p>
        </p:txBody>
      </p:sp>
      <p:sp>
        <p:nvSpPr>
          <p:cNvPr id="3" name="Espaço Reservado para Conteúdo 2"/>
          <p:cNvSpPr>
            <a:spLocks noGrp="1"/>
          </p:cNvSpPr>
          <p:nvPr>
            <p:ph idx="1"/>
          </p:nvPr>
        </p:nvSpPr>
        <p:spPr>
          <a:xfrm>
            <a:off x="838200" y="1584101"/>
            <a:ext cx="10515600" cy="4592862"/>
          </a:xfrm>
        </p:spPr>
        <p:txBody>
          <a:bodyPr>
            <a:normAutofit fontScale="92500" lnSpcReduction="10000"/>
          </a:bodyPr>
          <a:lstStyle/>
          <a:p>
            <a:pPr marL="0" indent="0">
              <a:buNone/>
            </a:pPr>
            <a:endParaRPr lang="pt-BR" sz="2000" b="1" dirty="0" smtClean="0">
              <a:solidFill>
                <a:schemeClr val="bg2">
                  <a:lumMod val="50000"/>
                </a:schemeClr>
              </a:solidFill>
            </a:endParaRPr>
          </a:p>
          <a:p>
            <a:pPr marL="0" indent="0">
              <a:buNone/>
            </a:pPr>
            <a:r>
              <a:rPr lang="pt-BR" sz="2000" b="1" dirty="0" smtClean="0">
                <a:solidFill>
                  <a:schemeClr val="bg2">
                    <a:lumMod val="50000"/>
                  </a:schemeClr>
                </a:solidFill>
              </a:rPr>
              <a:t>Existem </a:t>
            </a:r>
            <a:r>
              <a:rPr lang="pt-BR" sz="2000" b="1" dirty="0">
                <a:solidFill>
                  <a:schemeClr val="bg2">
                    <a:lumMod val="50000"/>
                  </a:schemeClr>
                </a:solidFill>
              </a:rPr>
              <a:t>várias técnicas de treinamento: </a:t>
            </a:r>
            <a:endParaRPr lang="pt-BR" sz="2000" b="1" dirty="0" smtClean="0">
              <a:solidFill>
                <a:schemeClr val="bg2">
                  <a:lumMod val="50000"/>
                </a:schemeClr>
              </a:solidFill>
            </a:endParaRPr>
          </a:p>
          <a:p>
            <a:pPr marL="0" indent="0">
              <a:buNone/>
            </a:pPr>
            <a:endParaRPr lang="pt-BR" sz="2000" b="1" dirty="0">
              <a:solidFill>
                <a:schemeClr val="bg2">
                  <a:lumMod val="50000"/>
                </a:schemeClr>
              </a:solidFill>
            </a:endParaRPr>
          </a:p>
          <a:p>
            <a:pPr algn="just">
              <a:lnSpc>
                <a:spcPct val="150000"/>
              </a:lnSpc>
            </a:pPr>
            <a:r>
              <a:rPr lang="pt-BR" sz="2000" b="1" dirty="0" smtClean="0">
                <a:solidFill>
                  <a:schemeClr val="bg2">
                    <a:lumMod val="50000"/>
                  </a:schemeClr>
                </a:solidFill>
              </a:rPr>
              <a:t>Leituras</a:t>
            </a:r>
            <a:r>
              <a:rPr lang="pt-BR" sz="2000" dirty="0" smtClean="0"/>
              <a:t>;</a:t>
            </a:r>
            <a:endParaRPr lang="pt-BR" sz="2000" dirty="0" smtClean="0"/>
          </a:p>
          <a:p>
            <a:pPr algn="just">
              <a:lnSpc>
                <a:spcPct val="150000"/>
              </a:lnSpc>
            </a:pPr>
            <a:r>
              <a:rPr lang="pt-BR" sz="2000" b="1" dirty="0">
                <a:solidFill>
                  <a:schemeClr val="bg2">
                    <a:lumMod val="50000"/>
                  </a:schemeClr>
                </a:solidFill>
              </a:rPr>
              <a:t>Instrução programada</a:t>
            </a:r>
            <a:r>
              <a:rPr lang="pt-BR" sz="2000" dirty="0"/>
              <a:t>: a aprendizagem programada é uma técnica para instrução sem a presença ou intervenção de um instrutor humano. Pequenas partes da informação que requerem respostas relacionadas são apresentadas individualmente aos treinandos, que podem determinar suas respostas e, quando acertadas, podem seguir adiante no processo. </a:t>
            </a:r>
            <a:r>
              <a:rPr lang="pt-BR" sz="2000" dirty="0" smtClean="0"/>
              <a:t>As </a:t>
            </a:r>
            <a:r>
              <a:rPr lang="pt-BR" sz="2000" dirty="0"/>
              <a:t>vantagens da instrução programada são: poder ser computadorizada, e os treinandos poderem aprender em qualquer hora ou local, conhecendo imediatamente se estão certos ou errados, e participando ativamente do processo</a:t>
            </a:r>
            <a:r>
              <a:rPr lang="pt-BR" sz="2000" dirty="0" smtClean="0"/>
              <a:t>.</a:t>
            </a:r>
            <a:endParaRPr lang="pt-BR" sz="20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TÉCNICAS DE TREINAMENTO </a:t>
            </a:r>
            <a:endParaRPr lang="pt-BR" dirty="0"/>
          </a:p>
        </p:txBody>
      </p:sp>
      <p:sp>
        <p:nvSpPr>
          <p:cNvPr id="3" name="Espaço Reservado para Conteúdo 2"/>
          <p:cNvSpPr>
            <a:spLocks noGrp="1"/>
          </p:cNvSpPr>
          <p:nvPr>
            <p:ph idx="1"/>
          </p:nvPr>
        </p:nvSpPr>
        <p:spPr>
          <a:xfrm>
            <a:off x="953244" y="1668638"/>
            <a:ext cx="10515600" cy="4871389"/>
          </a:xfrm>
        </p:spPr>
        <p:txBody>
          <a:bodyPr>
            <a:normAutofit fontScale="85000" lnSpcReduction="20000"/>
          </a:bodyPr>
          <a:lstStyle/>
          <a:p>
            <a:pPr algn="just">
              <a:lnSpc>
                <a:spcPct val="150000"/>
              </a:lnSpc>
            </a:pPr>
            <a:r>
              <a:rPr lang="pt-BR" sz="2000" b="1" dirty="0">
                <a:solidFill>
                  <a:schemeClr val="bg2">
                    <a:lumMod val="50000"/>
                  </a:schemeClr>
                </a:solidFill>
              </a:rPr>
              <a:t>Treinamento em classe</a:t>
            </a:r>
            <a:r>
              <a:rPr lang="pt-BR" sz="2000" dirty="0"/>
              <a:t>: é o treinamento fora do local do trabalho, isto é, em sala de aula. Os aprendizes são reunidos em um local e assistidos por um instrutor, professor ou gerente que transmite o conteúdo do treinamento. Trata-se de uma situação de laboratório e isolada do local de trabalho. É o tipo de treinamento mais utilizado. As organizações costumam divulgar as horas de treinamento per capita para avaliar o tempo do aprendiz em classe. </a:t>
            </a:r>
            <a:endParaRPr lang="pt-BR" sz="2000" dirty="0" smtClean="0"/>
          </a:p>
          <a:p>
            <a:pPr algn="just">
              <a:lnSpc>
                <a:spcPct val="150000"/>
              </a:lnSpc>
            </a:pPr>
            <a:endParaRPr lang="pt-BR" sz="2000" dirty="0"/>
          </a:p>
          <a:p>
            <a:pPr algn="just">
              <a:lnSpc>
                <a:spcPct val="150000"/>
              </a:lnSpc>
            </a:pPr>
            <a:r>
              <a:rPr lang="pt-BR" sz="2000" b="1" dirty="0">
                <a:solidFill>
                  <a:schemeClr val="bg2">
                    <a:lumMod val="50000"/>
                  </a:schemeClr>
                </a:solidFill>
              </a:rPr>
              <a:t>Computer-</a:t>
            </a:r>
            <a:r>
              <a:rPr lang="pt-BR" sz="2000" b="1" dirty="0" err="1">
                <a:solidFill>
                  <a:schemeClr val="bg2">
                    <a:lumMod val="50000"/>
                  </a:schemeClr>
                </a:solidFill>
              </a:rPr>
              <a:t>based</a:t>
            </a:r>
            <a:r>
              <a:rPr lang="pt-BR" sz="2000" b="1" dirty="0">
                <a:solidFill>
                  <a:schemeClr val="bg2">
                    <a:lumMod val="50000"/>
                  </a:schemeClr>
                </a:solidFill>
              </a:rPr>
              <a:t> training (CBT): </a:t>
            </a:r>
            <a:r>
              <a:rPr lang="pt-BR" sz="2000" dirty="0"/>
              <a:t>é o treinamento com a ajuda da TI. Pode ser feito por CDs, DVDs ou disquetes com ajuda de multimídias (gráficos, animação, filmes, áudio e vídeo</a:t>
            </a:r>
            <a:r>
              <a:rPr lang="pt-BR" sz="2000" dirty="0" smtClean="0"/>
              <a:t>).</a:t>
            </a:r>
            <a:endParaRPr lang="pt-BR" sz="2000" dirty="0" smtClean="0"/>
          </a:p>
          <a:p>
            <a:pPr algn="just">
              <a:lnSpc>
                <a:spcPct val="150000"/>
              </a:lnSpc>
            </a:pPr>
            <a:endParaRPr lang="pt-BR" sz="2000" dirty="0"/>
          </a:p>
          <a:p>
            <a:pPr algn="just">
              <a:lnSpc>
                <a:spcPct val="150000"/>
              </a:lnSpc>
            </a:pPr>
            <a:r>
              <a:rPr lang="pt-BR" sz="2000" b="1" dirty="0">
                <a:solidFill>
                  <a:schemeClr val="bg2">
                    <a:lumMod val="50000"/>
                  </a:schemeClr>
                </a:solidFill>
              </a:rPr>
              <a:t> E-</a:t>
            </a:r>
            <a:r>
              <a:rPr lang="pt-BR" sz="2000" b="1" dirty="0" err="1">
                <a:solidFill>
                  <a:schemeClr val="bg2">
                    <a:lumMod val="50000"/>
                  </a:schemeClr>
                </a:solidFill>
              </a:rPr>
              <a:t>learning</a:t>
            </a:r>
            <a:r>
              <a:rPr lang="pt-BR" sz="2000" dirty="0"/>
              <a:t>: refere-se ao uso de tecnologias da internet para entregar ampla variedade de soluções que aumentem o desempenho e o conhecimento das pessoas. Recebe também o nome de web-</a:t>
            </a:r>
            <a:r>
              <a:rPr lang="pt-BR" sz="2000" dirty="0" err="1"/>
              <a:t>based</a:t>
            </a:r>
            <a:r>
              <a:rPr lang="pt-BR" sz="2000" dirty="0"/>
              <a:t> training (WBT) ou on-line training. </a:t>
            </a:r>
            <a:endParaRPr lang="pt-BR" sz="2000" dirty="0"/>
          </a:p>
          <a:p>
            <a:pPr algn="just">
              <a:lnSpc>
                <a:spcPct val="150000"/>
              </a:lnSpc>
            </a:pPr>
            <a:endParaRPr lang="pt-BR" sz="19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DESENVOLVIMENTO DE PESSOAS</a:t>
            </a:r>
            <a:endParaRPr lang="pt-BR" dirty="0"/>
          </a:p>
        </p:txBody>
      </p:sp>
      <p:sp>
        <p:nvSpPr>
          <p:cNvPr id="3" name="Espaço Reservado para Conteúdo 2"/>
          <p:cNvSpPr>
            <a:spLocks noGrp="1"/>
          </p:cNvSpPr>
          <p:nvPr>
            <p:ph idx="1"/>
          </p:nvPr>
        </p:nvSpPr>
        <p:spPr>
          <a:xfrm>
            <a:off x="838200" y="1571223"/>
            <a:ext cx="10515600" cy="4968804"/>
          </a:xfrm>
        </p:spPr>
        <p:txBody>
          <a:bodyPr>
            <a:normAutofit fontScale="92500" lnSpcReduction="20000"/>
          </a:bodyPr>
          <a:lstStyle/>
          <a:p>
            <a:pPr algn="just">
              <a:lnSpc>
                <a:spcPct val="150000"/>
              </a:lnSpc>
            </a:pPr>
            <a:r>
              <a:rPr lang="pt-BR" dirty="0" smtClean="0"/>
              <a:t>O </a:t>
            </a:r>
            <a:r>
              <a:rPr lang="pt-BR" dirty="0"/>
              <a:t>desenvolvimento de pessoas está mais relacionado com a educação e a orientação para o futuro do que o treinamento. </a:t>
            </a:r>
            <a:endParaRPr lang="pt-BR" dirty="0" smtClean="0"/>
          </a:p>
          <a:p>
            <a:pPr algn="just">
              <a:lnSpc>
                <a:spcPct val="150000"/>
              </a:lnSpc>
            </a:pPr>
            <a:r>
              <a:rPr lang="pt-BR" dirty="0" smtClean="0"/>
              <a:t>Por </a:t>
            </a:r>
            <a:r>
              <a:rPr lang="pt-BR" dirty="0"/>
              <a:t>educação, entende-se as atividades de desenvolvimento pessoal que estão relacionadas com os processos mais profundos de formação da personalidade e da melhora da capacidade de compreender e interpretar o conhecimento, mais do que com a repartição de um conjunto de fatos e informações a respeito de habilidades motoras ou executoras</a:t>
            </a:r>
            <a:r>
              <a:rPr lang="pt-BR" dirty="0" smtClean="0"/>
              <a:t>.</a:t>
            </a:r>
            <a:endParaRPr lang="pt-BR" dirty="0" smtClean="0"/>
          </a:p>
          <a:p>
            <a:pPr algn="just">
              <a:lnSpc>
                <a:spcPct val="150000"/>
              </a:lnSpc>
            </a:pPr>
            <a:r>
              <a:rPr lang="pt-BR" dirty="0" smtClean="0"/>
              <a:t>O </a:t>
            </a:r>
            <a:r>
              <a:rPr lang="pt-BR" dirty="0"/>
              <a:t>desenvolvimento está mais focalizado no crescimento pessoal do empregado e visa à carreira futura, e não apenas ao cargo atual. Todas as pessoas – independentemente de suas diferenças individuais – podem e devem se desenvolver. </a:t>
            </a:r>
            <a:endParaRPr lang="pt-BR" dirty="0" smtClean="0"/>
          </a:p>
          <a:p>
            <a:pPr algn="just">
              <a:lnSpc>
                <a:spcPct val="150000"/>
              </a:lnSpc>
            </a:pPr>
            <a:r>
              <a:rPr lang="pt-BR" dirty="0" smtClean="0"/>
              <a:t>Na </a:t>
            </a:r>
            <a:r>
              <a:rPr lang="pt-BR" dirty="0"/>
              <a:t>abordagem tradicional, o desenvolvimento gerencial era reservado apenas para uma pequena fatia do pessoal: apenas os níveis mais elevados. Com a redução de níveis hierárquicos e a formação de equipes de trabalho, os funcionários passaram a ter maior </a:t>
            </a:r>
            <a:r>
              <a:rPr lang="pt-BR" dirty="0" smtClean="0"/>
              <a:t>participação </a:t>
            </a:r>
            <a:r>
              <a:rPr lang="pt-BR" dirty="0" smtClean="0"/>
              <a:t>nos</a:t>
            </a:r>
            <a:r>
              <a:rPr lang="pt-BR" dirty="0" smtClean="0"/>
              <a:t> </a:t>
            </a:r>
            <a:r>
              <a:rPr lang="pt-BR" dirty="0"/>
              <a:t>objetivos de seus cargos e maior preocupação com a qualidade e com os clientes. </a:t>
            </a:r>
            <a:endParaRPr lang="pt-BR" dirty="0" smtClean="0"/>
          </a:p>
          <a:p>
            <a:pPr algn="just">
              <a:lnSpc>
                <a:spcPct val="150000"/>
              </a:lnSpc>
            </a:pPr>
            <a:r>
              <a:rPr lang="pt-BR" dirty="0" smtClean="0"/>
              <a:t>Hoje</a:t>
            </a:r>
            <a:r>
              <a:rPr lang="pt-BR" dirty="0"/>
              <a:t>, as organizações estão exigindo novas habilidades, conhecimentos e competências de todas as pessoas. E o desenvolvimento passou a envolver a totalidade dos </a:t>
            </a:r>
            <a:r>
              <a:rPr lang="pt-BR" dirty="0" smtClean="0"/>
              <a:t>funcionários.</a:t>
            </a:r>
            <a:endParaRPr lang="pt-BR"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AVALIAÇÃO </a:t>
            </a:r>
            <a:r>
              <a:rPr lang="pt-BR" dirty="0"/>
              <a:t>DO PROGRAMA DE TREINAMENTO</a:t>
            </a:r>
            <a:endParaRPr lang="pt-BR" dirty="0"/>
          </a:p>
        </p:txBody>
      </p:sp>
      <p:sp>
        <p:nvSpPr>
          <p:cNvPr id="3" name="Espaço Reservado para Conteúdo 2"/>
          <p:cNvSpPr>
            <a:spLocks noGrp="1"/>
          </p:cNvSpPr>
          <p:nvPr>
            <p:ph idx="1"/>
          </p:nvPr>
        </p:nvSpPr>
        <p:spPr/>
        <p:txBody>
          <a:bodyPr>
            <a:noAutofit/>
          </a:bodyPr>
          <a:lstStyle/>
          <a:p>
            <a:pPr algn="just">
              <a:lnSpc>
                <a:spcPct val="150000"/>
              </a:lnSpc>
            </a:pPr>
            <a:r>
              <a:rPr lang="pt-BR" sz="1800" dirty="0"/>
              <a:t>É preciso saber se o programa de treinamento atingiu seu objetivo. </a:t>
            </a:r>
            <a:endParaRPr lang="pt-BR" sz="1800" dirty="0" smtClean="0"/>
          </a:p>
          <a:p>
            <a:pPr algn="just">
              <a:lnSpc>
                <a:spcPct val="150000"/>
              </a:lnSpc>
            </a:pPr>
            <a:r>
              <a:rPr lang="pt-BR" sz="1800" dirty="0" smtClean="0"/>
              <a:t>A </a:t>
            </a:r>
            <a:r>
              <a:rPr lang="pt-BR" sz="1800" dirty="0"/>
              <a:t>etapa final é a avaliação do programa de treinamento para verificar a eficácia e confirmar se o treinamento realmente atendeu às necessidades da organização, das pessoas e dos clientes. </a:t>
            </a:r>
            <a:endParaRPr lang="pt-BR" sz="1800" dirty="0" smtClean="0"/>
          </a:p>
          <a:p>
            <a:pPr algn="just">
              <a:lnSpc>
                <a:spcPct val="150000"/>
              </a:lnSpc>
            </a:pPr>
            <a:r>
              <a:rPr lang="pt-BR" sz="1800" dirty="0" smtClean="0"/>
              <a:t>Como </a:t>
            </a:r>
            <a:r>
              <a:rPr lang="pt-BR" sz="1800" dirty="0"/>
              <a:t>os programas de treinamento representam um investimento – os custos incluem materiais, tempo do instrutor, perdas de produção enquanto os indivíduos estão sendo treinados e não desempenhando suas funções –, requer um retorno razoável desse investimento. </a:t>
            </a:r>
            <a:endParaRPr lang="pt-BR" sz="1800" dirty="0" smtClean="0"/>
          </a:p>
          <a:p>
            <a:pPr algn="just">
              <a:lnSpc>
                <a:spcPct val="150000"/>
              </a:lnSpc>
            </a:pPr>
            <a:r>
              <a:rPr lang="pt-BR" sz="1800" dirty="0" smtClean="0"/>
              <a:t>Basicamente</a:t>
            </a:r>
            <a:r>
              <a:rPr lang="pt-BR" sz="1800" dirty="0"/>
              <a:t>, deve-se avaliar se o programa de treinamento atende às necessidades para as quais foi desenhado. </a:t>
            </a:r>
            <a:endParaRPr lang="pt-BR" sz="18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CONCEITO DE TREINAMENTO</a:t>
            </a:r>
            <a:endParaRPr lang="pt-BR" dirty="0"/>
          </a:p>
        </p:txBody>
      </p:sp>
      <p:sp>
        <p:nvSpPr>
          <p:cNvPr id="3" name="Espaço Reservado para Conteúdo 2"/>
          <p:cNvSpPr>
            <a:spLocks noGrp="1"/>
          </p:cNvSpPr>
          <p:nvPr>
            <p:ph idx="1"/>
          </p:nvPr>
        </p:nvSpPr>
        <p:spPr/>
        <p:txBody>
          <a:bodyPr>
            <a:normAutofit lnSpcReduction="10000"/>
          </a:bodyPr>
          <a:lstStyle/>
          <a:p>
            <a:pPr algn="just">
              <a:lnSpc>
                <a:spcPct val="150000"/>
              </a:lnSpc>
            </a:pPr>
            <a:r>
              <a:rPr lang="pt-BR" sz="1800" dirty="0"/>
              <a:t>Assim, o treinamento é uma fonte de lucratividade ao permitir que as pessoas contribuam efetivamente para os resultados do negócio. Nesses termos, o treinamento é uma maneira eficaz de agregar valor às pessoas, à organização e consequentemente aos clientes. </a:t>
            </a:r>
            <a:endParaRPr lang="pt-BR" sz="1800" dirty="0"/>
          </a:p>
          <a:p>
            <a:pPr algn="just">
              <a:lnSpc>
                <a:spcPct val="150000"/>
              </a:lnSpc>
            </a:pPr>
            <a:r>
              <a:rPr lang="pt-BR" sz="1800" dirty="0"/>
              <a:t>Enriquece o patrimônio humano das organizações e é o responsável pela formação do capital intelectual das organizações. Muito embora essas três concepções de treinamento sejam aplicadas, a terceira certamente tem maior impacto e importância</a:t>
            </a:r>
            <a:r>
              <a:rPr lang="pt-BR" sz="1800" dirty="0" smtClean="0"/>
              <a:t>.</a:t>
            </a:r>
            <a:endParaRPr lang="pt-BR" sz="1800" dirty="0" smtClean="0"/>
          </a:p>
          <a:p>
            <a:pPr algn="just">
              <a:lnSpc>
                <a:spcPct val="150000"/>
              </a:lnSpc>
            </a:pPr>
            <a:r>
              <a:rPr lang="pt-BR" sz="1800" dirty="0"/>
              <a:t>O treinamento tem muito a ver com o conhecimento; principalmente com o conhecimento corporativo. Na Era da Informação, que se está atravessando, o conhecimento é o recurso mais importante e valioso. E se ele é fundamental, a produtividade do conhecimento é que constitui a chave do sucesso da organização. </a:t>
            </a:r>
            <a:endParaRPr lang="pt-BR" sz="1800" dirty="0"/>
          </a:p>
          <a:p>
            <a:pPr algn="just"/>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smtClean="0"/>
            </a:br>
            <a:r>
              <a:rPr lang="pt-BR" dirty="0" smtClean="0"/>
              <a:t>AS PRINCIPAIS MEDIDAS PARA AVALIAR O TREINAMENTO SÃO: </a:t>
            </a:r>
            <a:br>
              <a:rPr lang="pt-BR" dirty="0" smtClean="0"/>
            </a:br>
            <a:endParaRPr lang="pt-BR" dirty="0"/>
          </a:p>
        </p:txBody>
      </p:sp>
      <p:sp>
        <p:nvSpPr>
          <p:cNvPr id="3" name="Espaço Reservado para Conteúdo 2"/>
          <p:cNvSpPr>
            <a:spLocks noGrp="1"/>
          </p:cNvSpPr>
          <p:nvPr>
            <p:ph idx="1"/>
          </p:nvPr>
        </p:nvSpPr>
        <p:spPr>
          <a:xfrm>
            <a:off x="838200" y="2006126"/>
            <a:ext cx="10515600" cy="4351338"/>
          </a:xfrm>
        </p:spPr>
        <p:txBody>
          <a:bodyPr>
            <a:normAutofit/>
          </a:bodyPr>
          <a:lstStyle/>
          <a:p>
            <a:pPr algn="just">
              <a:lnSpc>
                <a:spcPct val="150000"/>
              </a:lnSpc>
            </a:pPr>
            <a:r>
              <a:rPr lang="pt-BR" sz="2200" b="1" dirty="0" smtClean="0">
                <a:solidFill>
                  <a:schemeClr val="bg2">
                    <a:lumMod val="50000"/>
                  </a:schemeClr>
                </a:solidFill>
              </a:rPr>
              <a:t>Custo</a:t>
            </a:r>
            <a:r>
              <a:rPr lang="pt-BR" sz="2200" dirty="0"/>
              <a:t>: qual foi o valor investido no programa de treinamento? </a:t>
            </a:r>
            <a:endParaRPr lang="pt-BR" sz="2200" dirty="0" smtClean="0"/>
          </a:p>
          <a:p>
            <a:pPr algn="just">
              <a:lnSpc>
                <a:spcPct val="150000"/>
              </a:lnSpc>
            </a:pPr>
            <a:r>
              <a:rPr lang="pt-BR" sz="2200" b="1" dirty="0" smtClean="0">
                <a:solidFill>
                  <a:schemeClr val="bg2">
                    <a:lumMod val="50000"/>
                  </a:schemeClr>
                </a:solidFill>
              </a:rPr>
              <a:t>Qualidade</a:t>
            </a:r>
            <a:r>
              <a:rPr lang="pt-BR" sz="2200" dirty="0"/>
              <a:t>: como o programa atendeu às expectativas? </a:t>
            </a:r>
            <a:endParaRPr lang="pt-BR" sz="2200" dirty="0" smtClean="0"/>
          </a:p>
          <a:p>
            <a:pPr algn="just">
              <a:lnSpc>
                <a:spcPct val="150000"/>
              </a:lnSpc>
            </a:pPr>
            <a:r>
              <a:rPr lang="pt-BR" sz="2200" b="1" dirty="0" smtClean="0">
                <a:solidFill>
                  <a:schemeClr val="bg2">
                    <a:lumMod val="50000"/>
                  </a:schemeClr>
                </a:solidFill>
              </a:rPr>
              <a:t>Serviço</a:t>
            </a:r>
            <a:r>
              <a:rPr lang="pt-BR" sz="2200" dirty="0"/>
              <a:t>: o programa atendeu às necessidades dos participantes? </a:t>
            </a:r>
            <a:endParaRPr lang="pt-BR" sz="2200" dirty="0" smtClean="0"/>
          </a:p>
          <a:p>
            <a:pPr algn="just">
              <a:lnSpc>
                <a:spcPct val="150000"/>
              </a:lnSpc>
            </a:pPr>
            <a:r>
              <a:rPr lang="pt-BR" sz="2200" b="1" dirty="0" smtClean="0">
                <a:solidFill>
                  <a:schemeClr val="bg2">
                    <a:lumMod val="50000"/>
                  </a:schemeClr>
                </a:solidFill>
              </a:rPr>
              <a:t>Rapidez</a:t>
            </a:r>
            <a:r>
              <a:rPr lang="pt-BR" sz="2200" dirty="0"/>
              <a:t>: como o programa se ajustou aos novos desafios oferecidos? </a:t>
            </a:r>
            <a:endParaRPr lang="pt-BR" sz="2200" dirty="0"/>
          </a:p>
          <a:p>
            <a:pPr algn="just">
              <a:lnSpc>
                <a:spcPct val="150000"/>
              </a:lnSpc>
            </a:pPr>
            <a:r>
              <a:rPr lang="pt-BR" sz="2200" b="1" dirty="0" smtClean="0">
                <a:solidFill>
                  <a:schemeClr val="bg2">
                    <a:lumMod val="50000"/>
                  </a:schemeClr>
                </a:solidFill>
              </a:rPr>
              <a:t>Resultados</a:t>
            </a:r>
            <a:r>
              <a:rPr lang="pt-BR" sz="2200" dirty="0"/>
              <a:t>: quais foram os resultados do programa</a:t>
            </a:r>
            <a:endParaRPr lang="pt-BR" sz="2200" dirty="0"/>
          </a:p>
          <a:p>
            <a:pPr algn="just">
              <a:lnSpc>
                <a:spcPct val="150000"/>
              </a:lnSpc>
            </a:pPr>
            <a:endParaRPr lang="pt-BR" sz="22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1081826" y="799303"/>
            <a:ext cx="9959018" cy="489315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a:t>
            </a:r>
            <a:r>
              <a:rPr lang="pt-BR" dirty="0" smtClean="0"/>
              <a:t>iferença </a:t>
            </a:r>
            <a:r>
              <a:rPr lang="pt-BR" dirty="0"/>
              <a:t>entre treinamento e desenvolvimento (T&amp;D) de pessoas</a:t>
            </a:r>
            <a:endParaRPr lang="pt-BR" dirty="0"/>
          </a:p>
        </p:txBody>
      </p:sp>
      <p:sp>
        <p:nvSpPr>
          <p:cNvPr id="3" name="Espaço Reservado para Conteúdo 2"/>
          <p:cNvSpPr>
            <a:spLocks noGrp="1"/>
          </p:cNvSpPr>
          <p:nvPr>
            <p:ph idx="1"/>
          </p:nvPr>
        </p:nvSpPr>
        <p:spPr>
          <a:xfrm>
            <a:off x="838200" y="1825625"/>
            <a:ext cx="10515600" cy="4819874"/>
          </a:xfrm>
        </p:spPr>
        <p:txBody>
          <a:bodyPr>
            <a:normAutofit/>
          </a:bodyPr>
          <a:lstStyle/>
          <a:p>
            <a:pPr algn="just">
              <a:lnSpc>
                <a:spcPct val="150000"/>
              </a:lnSpc>
            </a:pPr>
            <a:r>
              <a:rPr lang="pt-BR" dirty="0" smtClean="0"/>
              <a:t>Embora </a:t>
            </a:r>
            <a:r>
              <a:rPr lang="pt-BR" dirty="0"/>
              <a:t>seus métodos sejam similares para afetar a </a:t>
            </a:r>
            <a:r>
              <a:rPr lang="pt-BR" b="1" dirty="0">
                <a:solidFill>
                  <a:schemeClr val="bg2">
                    <a:lumMod val="50000"/>
                  </a:schemeClr>
                </a:solidFill>
              </a:rPr>
              <a:t>aprendizagem</a:t>
            </a:r>
            <a:r>
              <a:rPr lang="pt-BR" dirty="0"/>
              <a:t>, a sua perspectiva de tempo é diferente. O treinamento é orientado para o presente, focalizando o cargo atual e buscando melhorar as habilidades e competências relacionadas com o desempenho imediato do cargo</a:t>
            </a:r>
            <a:r>
              <a:rPr lang="pt-BR" dirty="0" smtClean="0"/>
              <a:t>.</a:t>
            </a:r>
            <a:endParaRPr lang="pt-BR" dirty="0" smtClean="0"/>
          </a:p>
          <a:p>
            <a:pPr algn="just">
              <a:lnSpc>
                <a:spcPct val="150000"/>
              </a:lnSpc>
            </a:pPr>
            <a:r>
              <a:rPr lang="pt-BR" dirty="0" smtClean="0"/>
              <a:t> </a:t>
            </a:r>
            <a:r>
              <a:rPr lang="pt-BR" dirty="0"/>
              <a:t>O desenvolvimento de pessoas focaliza os cargos a serem ocupados futuramente na empresa e as novas habilidades e competências que serão requeridas</a:t>
            </a:r>
            <a:r>
              <a:rPr lang="pt-BR" dirty="0" smtClean="0"/>
              <a:t>. </a:t>
            </a:r>
            <a:r>
              <a:rPr lang="pt-BR" dirty="0"/>
              <a:t>Ambos, treinamento e desenvolvimento (T&amp;D) constituem </a:t>
            </a:r>
            <a:r>
              <a:rPr lang="pt-BR" b="1" dirty="0">
                <a:solidFill>
                  <a:schemeClr val="bg2">
                    <a:lumMod val="50000"/>
                  </a:schemeClr>
                </a:solidFill>
              </a:rPr>
              <a:t>processos de aprendizagem</a:t>
            </a:r>
            <a:r>
              <a:rPr lang="pt-BR" dirty="0"/>
              <a:t>. </a:t>
            </a:r>
            <a:endParaRPr lang="pt-BR" dirty="0" smtClean="0"/>
          </a:p>
          <a:p>
            <a:pPr algn="just">
              <a:lnSpc>
                <a:spcPct val="150000"/>
              </a:lnSpc>
            </a:pPr>
            <a:r>
              <a:rPr lang="pt-BR" dirty="0" smtClean="0"/>
              <a:t>Aprendizagem </a:t>
            </a:r>
            <a:r>
              <a:rPr lang="pt-BR" dirty="0"/>
              <a:t>significa uma mudança no comportamento da pessoa pela incorporação de novos hábitos, atitudes, conhecimentos, destrezas e </a:t>
            </a:r>
            <a:r>
              <a:rPr lang="pt-BR" dirty="0" smtClean="0"/>
              <a:t>competências.</a:t>
            </a:r>
            <a:endParaRPr lang="pt-BR" dirty="0"/>
          </a:p>
          <a:p>
            <a:pPr algn="just">
              <a:lnSpc>
                <a:spcPct val="150000"/>
              </a:lnSpc>
            </a:pPr>
            <a:r>
              <a:rPr lang="pt-BR" dirty="0" smtClean="0"/>
              <a:t>Pelo </a:t>
            </a:r>
            <a:r>
              <a:rPr lang="pt-BR" dirty="0"/>
              <a:t>treinamento – e pelo desenvolvimento de pessoas –, cada pessoa pode assimilar informações, aprender habilidades, desenvolver atitudes e comportamentos diferentes, desenvolver conceitos abstratos e, sobretudo, construir competências individuais. </a:t>
            </a:r>
            <a:endParaRPr lang="pt-BR"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200775" y="278819"/>
            <a:ext cx="11268069" cy="589608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QUAL É O FOCO DO TREINAMENTO?</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smtClean="0"/>
              <a:t>O </a:t>
            </a:r>
            <a:r>
              <a:rPr lang="pt-BR" sz="2000" dirty="0"/>
              <a:t>treinamento pode estar focado na preparação das pessoas para o trabalho em si – em função do cargo – ou para fornecer valor agregado e resultados para a organização – em função das competências a serem criadas ou desenvolvidas. </a:t>
            </a:r>
            <a:endParaRPr lang="pt-BR" sz="2000" dirty="0" smtClean="0"/>
          </a:p>
          <a:p>
            <a:pPr algn="just">
              <a:lnSpc>
                <a:spcPct val="150000"/>
              </a:lnSpc>
            </a:pPr>
            <a:r>
              <a:rPr lang="pt-BR" sz="2000" dirty="0" smtClean="0"/>
              <a:t>O </a:t>
            </a:r>
            <a:r>
              <a:rPr lang="pt-BR" sz="2000" dirty="0"/>
              <a:t>foco na preparação para o trabalho em si está cedendo espaço para o foco nas competências. Além da preocupação com informação, habilidades, atitudes e conceitos, o treinamento está sendo fortemente inclinado a desenvolver certas competências desejadas pela organização. </a:t>
            </a:r>
            <a:endParaRPr lang="pt-BR" sz="20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734095" y="186114"/>
            <a:ext cx="9939643" cy="635391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1030310" y="383812"/>
            <a:ext cx="9633517" cy="579108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PROCESSO DE TREINAMENTO</a:t>
            </a:r>
            <a:endParaRPr lang="pt-BR" dirty="0"/>
          </a:p>
        </p:txBody>
      </p:sp>
      <p:sp>
        <p:nvSpPr>
          <p:cNvPr id="3" name="Espaço Reservado para Conteúdo 2"/>
          <p:cNvSpPr>
            <a:spLocks noGrp="1"/>
          </p:cNvSpPr>
          <p:nvPr>
            <p:ph idx="1"/>
          </p:nvPr>
        </p:nvSpPr>
        <p:spPr>
          <a:xfrm>
            <a:off x="838200" y="1584101"/>
            <a:ext cx="10515600" cy="4592862"/>
          </a:xfrm>
        </p:spPr>
        <p:txBody>
          <a:bodyPr>
            <a:normAutofit/>
          </a:bodyPr>
          <a:lstStyle/>
          <a:p>
            <a:pPr marL="0" indent="0" algn="just">
              <a:lnSpc>
                <a:spcPct val="150000"/>
              </a:lnSpc>
              <a:buNone/>
            </a:pPr>
            <a:r>
              <a:rPr lang="pt-BR" sz="2200" b="1" dirty="0">
                <a:solidFill>
                  <a:schemeClr val="tx1"/>
                </a:solidFill>
              </a:rPr>
              <a:t>O treinamento é um processo cíclico e contínuo composto de quatro fases: </a:t>
            </a:r>
            <a:endParaRPr lang="pt-BR" sz="2200" b="1" dirty="0" smtClean="0">
              <a:solidFill>
                <a:schemeClr val="tx1"/>
              </a:solidFill>
            </a:endParaRPr>
          </a:p>
          <a:p>
            <a:pPr marL="0" indent="0" algn="just">
              <a:lnSpc>
                <a:spcPct val="150000"/>
              </a:lnSpc>
              <a:buNone/>
            </a:pPr>
            <a:r>
              <a:rPr lang="pt-BR" sz="2000" dirty="0" smtClean="0"/>
              <a:t>1</a:t>
            </a:r>
            <a:r>
              <a:rPr lang="pt-BR" sz="2000" dirty="0"/>
              <a:t>. </a:t>
            </a:r>
            <a:r>
              <a:rPr lang="pt-BR" sz="2000" b="1" dirty="0">
                <a:solidFill>
                  <a:schemeClr val="bg2">
                    <a:lumMod val="50000"/>
                  </a:schemeClr>
                </a:solidFill>
              </a:rPr>
              <a:t>Diagnóstico</a:t>
            </a:r>
            <a:r>
              <a:rPr lang="pt-BR" sz="2000" dirty="0"/>
              <a:t>: levantamento das necessidades ou carências de treinamento a serem atendidas e satisfeitas. Essas necessidades podem ser passadas, presentes ou </a:t>
            </a:r>
            <a:r>
              <a:rPr lang="pt-BR" sz="2000" dirty="0" smtClean="0"/>
              <a:t>futuras.</a:t>
            </a:r>
            <a:endParaRPr lang="pt-BR" sz="2000" dirty="0" smtClean="0"/>
          </a:p>
          <a:p>
            <a:pPr marL="0" indent="0" algn="just">
              <a:lnSpc>
                <a:spcPct val="150000"/>
              </a:lnSpc>
              <a:buNone/>
            </a:pPr>
            <a:r>
              <a:rPr lang="pt-BR" sz="2000" dirty="0" smtClean="0"/>
              <a:t>2. </a:t>
            </a:r>
            <a:r>
              <a:rPr lang="pt-BR" sz="2000" b="1" dirty="0" smtClean="0">
                <a:solidFill>
                  <a:schemeClr val="bg2">
                    <a:lumMod val="50000"/>
                  </a:schemeClr>
                </a:solidFill>
              </a:rPr>
              <a:t>Desenho</a:t>
            </a:r>
            <a:r>
              <a:rPr lang="pt-BR" sz="2000" dirty="0" smtClean="0"/>
              <a:t>: elaboração do projeto ou do programa de treinamento para atender as necessidades </a:t>
            </a:r>
            <a:r>
              <a:rPr lang="pt-BR" sz="2000" dirty="0" smtClean="0"/>
              <a:t>diagnosticadas.</a:t>
            </a:r>
            <a:endParaRPr lang="pt-BR" sz="2000" dirty="0" smtClean="0"/>
          </a:p>
          <a:p>
            <a:pPr marL="0" indent="0" algn="just">
              <a:lnSpc>
                <a:spcPct val="150000"/>
              </a:lnSpc>
              <a:buNone/>
            </a:pPr>
            <a:r>
              <a:rPr lang="pt-BR" sz="2000" dirty="0"/>
              <a:t>3. </a:t>
            </a:r>
            <a:r>
              <a:rPr lang="pt-BR" sz="2000" b="1" dirty="0">
                <a:solidFill>
                  <a:schemeClr val="bg2">
                    <a:lumMod val="50000"/>
                  </a:schemeClr>
                </a:solidFill>
              </a:rPr>
              <a:t>Implementação</a:t>
            </a:r>
            <a:r>
              <a:rPr lang="pt-BR" sz="2000" dirty="0"/>
              <a:t>: execução e condução do programa de </a:t>
            </a:r>
            <a:r>
              <a:rPr lang="pt-BR" sz="2000" dirty="0" smtClean="0"/>
              <a:t>treinamento</a:t>
            </a:r>
            <a:r>
              <a:rPr lang="pt-BR" sz="2000" dirty="0"/>
              <a:t>.</a:t>
            </a:r>
            <a:endParaRPr lang="pt-BR" sz="2000" dirty="0" smtClean="0"/>
          </a:p>
          <a:p>
            <a:pPr marL="0" indent="0" algn="just">
              <a:lnSpc>
                <a:spcPct val="150000"/>
              </a:lnSpc>
              <a:buNone/>
            </a:pPr>
            <a:r>
              <a:rPr lang="pt-BR" sz="2000" dirty="0" smtClean="0"/>
              <a:t>4</a:t>
            </a:r>
            <a:r>
              <a:rPr lang="pt-BR" sz="2000" dirty="0"/>
              <a:t>. </a:t>
            </a:r>
            <a:r>
              <a:rPr lang="pt-BR" sz="2000" b="1" dirty="0">
                <a:solidFill>
                  <a:schemeClr val="bg2">
                    <a:lumMod val="50000"/>
                  </a:schemeClr>
                </a:solidFill>
              </a:rPr>
              <a:t>Avaliação</a:t>
            </a:r>
            <a:r>
              <a:rPr lang="pt-BR" sz="2000" dirty="0"/>
              <a:t>: verificação dos resultados obtidos com o </a:t>
            </a:r>
            <a:r>
              <a:rPr lang="pt-BR" sz="2000" dirty="0" smtClean="0"/>
              <a:t>treinamento.</a:t>
            </a:r>
            <a:endParaRPr lang="pt-BR" sz="2000" dirty="0" smtClean="0"/>
          </a:p>
          <a:p>
            <a:pPr marL="0" indent="0" algn="just">
              <a:lnSpc>
                <a:spcPct val="150000"/>
              </a:lnSpc>
              <a:buNone/>
            </a:pPr>
            <a:endParaRPr lang="pt-BR" sz="2000" dirty="0" smtClean="0"/>
          </a:p>
          <a:p>
            <a:endParaRPr lang="pt-BR" sz="20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Apresentação de serviços profissionais</Template>
  <TotalTime>0</TotalTime>
  <Words>13232</Words>
  <Application>WPS Presentation</Application>
  <PresentationFormat>Widescreen</PresentationFormat>
  <Paragraphs>200</Paragraphs>
  <Slides>31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Arial</vt:lpstr>
      <vt:lpstr>SimSun</vt:lpstr>
      <vt:lpstr>Wingdings</vt:lpstr>
      <vt:lpstr>Arial</vt:lpstr>
      <vt:lpstr>Gill Sans MT</vt:lpstr>
      <vt:lpstr>Microsoft YaHei</vt:lpstr>
      <vt:lpstr>Arial Unicode MS</vt:lpstr>
      <vt:lpstr>Calibri</vt:lpstr>
      <vt:lpstr>Tema do Office</vt:lpstr>
      <vt:lpstr>TREINAMENTO E DESENVOLVIMENTO  DE PESSOAS</vt:lpstr>
      <vt:lpstr>CONCEITO DE TREINAMENTO</vt:lpstr>
      <vt:lpstr>CONCEITO DE TREINAMENTO</vt:lpstr>
      <vt:lpstr>Diferença entre treinamento e desenvolvimento (T&amp;D) de pessoas</vt:lpstr>
      <vt:lpstr>PowerPoint 演示文稿</vt:lpstr>
      <vt:lpstr>QUAL É O FOCO DO TREINAMENTO?</vt:lpstr>
      <vt:lpstr>PowerPoint 演示文稿</vt:lpstr>
      <vt:lpstr>PowerPoint 演示文稿</vt:lpstr>
      <vt:lpstr>PROCESSO DE TREINAMENTO</vt:lpstr>
      <vt:lpstr>PROCESSO DE TREINAMENTO</vt:lpstr>
      <vt:lpstr>PowerPoint 演示文稿</vt:lpstr>
      <vt:lpstr>DIAGNÓSTICO DAS NECESSIDADES DE TREINAMENTO</vt:lpstr>
      <vt:lpstr>PowerPoint 演示文稿</vt:lpstr>
      <vt:lpstr>PowerPoint 演示文稿</vt:lpstr>
      <vt:lpstr>MAPEAMENTO DAS COMPETÊNCIAS </vt:lpstr>
      <vt:lpstr>DESENHO DO PROGRAMA DE TREINAMENTO </vt:lpstr>
      <vt:lpstr>PowerPoint 演示文稿</vt:lpstr>
      <vt:lpstr>TECNOLOGIA DE TREINAMENTO</vt:lpstr>
      <vt:lpstr>PowerPoint 演示文稿</vt:lpstr>
      <vt:lpstr>IMPORTANTE!</vt:lpstr>
      <vt:lpstr>EXECUÇÃO DO PROGRAMA DE TREINAMENTO</vt:lpstr>
      <vt:lpstr> QUANTO AO LOCAL, O TREINAMENTO PODE SER:  </vt:lpstr>
      <vt:lpstr> QUANTO AO LOCAL, O TREINAMENTO PODE SER:  </vt:lpstr>
      <vt:lpstr> QUANTO AO LOCAL, O TREINAMENTO PODE SER:  </vt:lpstr>
      <vt:lpstr>PowerPoint 演示文稿</vt:lpstr>
      <vt:lpstr>TÉCNICAS DE TREINAMENTO </vt:lpstr>
      <vt:lpstr>TÉCNICAS DE TREINAMENTO </vt:lpstr>
      <vt:lpstr>DESENVOLVIMENTO DE PESSOAS</vt:lpstr>
      <vt:lpstr>AVALIAÇÃO DO PROGRAMA DE TREINAMENTO</vt:lpstr>
      <vt:lpstr> AS PRINCIPAIS MEDIDAS PARA AVALIAR O TREINAMENTO SÃO: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usuario</cp:lastModifiedBy>
  <cp:revision>2</cp:revision>
  <dcterms:created xsi:type="dcterms:W3CDTF">2021-04-24T19:24:00Z</dcterms:created>
  <dcterms:modified xsi:type="dcterms:W3CDTF">2021-05-18T22:14:05Z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1046-11.2.0.10132</vt:lpwstr>
  </property>
</Properties>
</file>