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1"/>
  </p:sldMasterIdLst>
  <p:notesMasterIdLst>
    <p:notesMasterId r:id="rId4"/>
  </p:notesMasterIdLst>
  <p:handoutMasterIdLst>
    <p:handoutMasterId r:id="rId34"/>
  </p:handoutMasterIdLst>
  <p:sldIdLst>
    <p:sldId id="289" r:id="rId3"/>
    <p:sldId id="286" r:id="rId5"/>
    <p:sldId id="303" r:id="rId6"/>
    <p:sldId id="302" r:id="rId7"/>
    <p:sldId id="293" r:id="rId8"/>
    <p:sldId id="304" r:id="rId9"/>
    <p:sldId id="305" r:id="rId10"/>
    <p:sldId id="306" r:id="rId11"/>
    <p:sldId id="292" r:id="rId12"/>
    <p:sldId id="294" r:id="rId13"/>
    <p:sldId id="295" r:id="rId14"/>
    <p:sldId id="296" r:id="rId15"/>
    <p:sldId id="298" r:id="rId16"/>
    <p:sldId id="299" r:id="rId17"/>
    <p:sldId id="300" r:id="rId18"/>
    <p:sldId id="301" r:id="rId19"/>
    <p:sldId id="270" r:id="rId20"/>
    <p:sldId id="307" r:id="rId21"/>
    <p:sldId id="273" r:id="rId22"/>
    <p:sldId id="308" r:id="rId23"/>
    <p:sldId id="309" r:id="rId24"/>
    <p:sldId id="290" r:id="rId25"/>
    <p:sldId id="310" r:id="rId26"/>
    <p:sldId id="311" r:id="rId27"/>
    <p:sldId id="268" r:id="rId28"/>
    <p:sldId id="312" r:id="rId29"/>
    <p:sldId id="271" r:id="rId30"/>
    <p:sldId id="313" r:id="rId31"/>
    <p:sldId id="314" r:id="rId32"/>
    <p:sldId id="288" r:id="rId33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B1BCF06-1C28-4B0D-9FE4-64520A8BD0D6}" type="datetime1">
              <a:rPr lang="pt-BR" smtClean="0"/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A8C659-3DDB-48CB-A056-6A658A161B7C}" type="slidenum">
              <a:rPr lang="pt-BR" smtClean="0"/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1C099-8713-4864-A75E-DC5C31A7078B}" type="datetime1">
              <a:rPr lang="pt-BR" smtClean="0"/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 smtClean="0"/>
          </a:p>
          <a:p>
            <a:pPr lvl="1" rtl="0"/>
            <a:r>
              <a:rPr lang="pt-BR" dirty="0" smtClean="0"/>
              <a:t>Segundo nível</a:t>
            </a:r>
            <a:endParaRPr lang="pt-BR" dirty="0" smtClean="0"/>
          </a:p>
          <a:p>
            <a:pPr lvl="2" rtl="0"/>
            <a:r>
              <a:rPr lang="pt-BR" dirty="0" smtClean="0"/>
              <a:t>Terceiro nível</a:t>
            </a:r>
            <a:endParaRPr lang="pt-BR" dirty="0" smtClean="0"/>
          </a:p>
          <a:p>
            <a:pPr lvl="3" rtl="0"/>
            <a:r>
              <a:rPr lang="pt-BR" dirty="0" smtClean="0"/>
              <a:t>Quarto nível</a:t>
            </a:r>
            <a:endParaRPr lang="pt-BR" dirty="0" smtClean="0"/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21B1CF-A309-49E4-BA89-6C94A1244D9C}" type="datetime1">
              <a:rPr lang="pt-BR" noProof="0" smtClean="0"/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Espaço Reservado para Conteúdo 2"/>
          <p:cNvSpPr>
            <a:spLocks noGrp="1"/>
          </p:cNvSpPr>
          <p:nvPr>
            <p:ph sz="half" idx="15" hasCustomPrompt="1"/>
          </p:nvPr>
        </p:nvSpPr>
        <p:spPr>
          <a:xfrm>
            <a:off x="8530301" y="1690689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  <a:p>
            <a:pPr lvl="1" rtl="0"/>
            <a:r>
              <a:rPr lang="pt-BR" noProof="0" smtClean="0"/>
              <a:t>Segundo nível</a:t>
            </a:r>
            <a:endParaRPr lang="pt-BR" noProof="0" smtClean="0"/>
          </a:p>
          <a:p>
            <a:pPr lvl="2" rtl="0"/>
            <a:r>
              <a:rPr lang="pt-BR" noProof="0" smtClean="0"/>
              <a:t>Terceiro nível</a:t>
            </a:r>
            <a:endParaRPr lang="pt-BR" noProof="0" smtClean="0"/>
          </a:p>
          <a:p>
            <a:pPr lvl="3" rtl="0"/>
            <a:r>
              <a:rPr lang="pt-BR" noProof="0" smtClean="0"/>
              <a:t>Quarto nível</a:t>
            </a:r>
            <a:endParaRPr lang="pt-BR" noProof="0" smtClean="0"/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7" name="Espaço Reservado para Conteúdo 2"/>
          <p:cNvSpPr>
            <a:spLocks noGrp="1"/>
          </p:cNvSpPr>
          <p:nvPr>
            <p:ph sz="half" idx="14" hasCustomPrompt="1"/>
          </p:nvPr>
        </p:nvSpPr>
        <p:spPr>
          <a:xfrm>
            <a:off x="4888689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  <a:p>
            <a:pPr lvl="1" rtl="0"/>
            <a:r>
              <a:rPr lang="pt-BR" noProof="0" smtClean="0"/>
              <a:t>Segundo nível</a:t>
            </a:r>
            <a:endParaRPr lang="pt-BR" noProof="0" smtClean="0"/>
          </a:p>
          <a:p>
            <a:pPr lvl="2" rtl="0"/>
            <a:r>
              <a:rPr lang="pt-BR" noProof="0" smtClean="0"/>
              <a:t>Terceiro nível</a:t>
            </a:r>
            <a:endParaRPr lang="pt-BR" noProof="0" smtClean="0"/>
          </a:p>
          <a:p>
            <a:pPr lvl="3" rtl="0"/>
            <a:r>
              <a:rPr lang="pt-BR" noProof="0" smtClean="0"/>
              <a:t>Quarto nível</a:t>
            </a:r>
            <a:endParaRPr lang="pt-BR" noProof="0" smtClean="0"/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337076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  <a:p>
            <a:pPr lvl="1" rtl="0"/>
            <a:r>
              <a:rPr lang="pt-BR" noProof="0" smtClean="0"/>
              <a:t>Segundo nível</a:t>
            </a:r>
            <a:endParaRPr lang="pt-BR" noProof="0" smtClean="0"/>
          </a:p>
          <a:p>
            <a:pPr lvl="2" rtl="0"/>
            <a:r>
              <a:rPr lang="pt-BR" noProof="0" smtClean="0"/>
              <a:t>Terceiro nível</a:t>
            </a:r>
            <a:endParaRPr lang="pt-BR" noProof="0" smtClean="0"/>
          </a:p>
          <a:p>
            <a:pPr lvl="3" rtl="0"/>
            <a:r>
              <a:rPr lang="pt-BR" noProof="0" smtClean="0"/>
              <a:t>Quarto nível</a:t>
            </a:r>
            <a:endParaRPr lang="pt-BR" noProof="0" smtClean="0"/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991035-C430-43B6-BC84-4E40FA348A60}" type="datetime1">
              <a:rPr lang="pt-BR" noProof="0" smtClean="0"/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25" name="Espaço Reservado para Conteúdo 2"/>
          <p:cNvSpPr>
            <a:spLocks noGrp="1"/>
          </p:cNvSpPr>
          <p:nvPr>
            <p:ph sz="half" idx="16" hasCustomPrompt="1"/>
          </p:nvPr>
        </p:nvSpPr>
        <p:spPr>
          <a:xfrm>
            <a:off x="8530301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  <a:p>
            <a:pPr lvl="1" rtl="0"/>
            <a:r>
              <a:rPr lang="pt-BR" noProof="0" smtClean="0"/>
              <a:t>Segundo nível</a:t>
            </a:r>
            <a:endParaRPr lang="pt-BR" noProof="0" smtClean="0"/>
          </a:p>
          <a:p>
            <a:pPr lvl="2" rtl="0"/>
            <a:r>
              <a:rPr lang="pt-BR" noProof="0" smtClean="0"/>
              <a:t>Terceiro nível</a:t>
            </a:r>
            <a:endParaRPr lang="pt-BR" noProof="0" smtClean="0"/>
          </a:p>
          <a:p>
            <a:pPr lvl="3" rtl="0"/>
            <a:r>
              <a:rPr lang="pt-BR" noProof="0" smtClean="0"/>
              <a:t>Quarto nível</a:t>
            </a:r>
            <a:endParaRPr lang="pt-BR" noProof="0" smtClean="0"/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26" name="Espaço Reservado para Conteúdo 2"/>
          <p:cNvSpPr>
            <a:spLocks noGrp="1"/>
          </p:cNvSpPr>
          <p:nvPr>
            <p:ph sz="half" idx="17" hasCustomPrompt="1"/>
          </p:nvPr>
        </p:nvSpPr>
        <p:spPr>
          <a:xfrm>
            <a:off x="4888689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  <a:p>
            <a:pPr lvl="1" rtl="0"/>
            <a:r>
              <a:rPr lang="pt-BR" noProof="0" smtClean="0"/>
              <a:t>Segundo nível</a:t>
            </a:r>
            <a:endParaRPr lang="pt-BR" noProof="0" smtClean="0"/>
          </a:p>
          <a:p>
            <a:pPr lvl="2" rtl="0"/>
            <a:r>
              <a:rPr lang="pt-BR" noProof="0" smtClean="0"/>
              <a:t>Terceiro nível</a:t>
            </a:r>
            <a:endParaRPr lang="pt-BR" noProof="0" smtClean="0"/>
          </a:p>
          <a:p>
            <a:pPr lvl="3" rtl="0"/>
            <a:r>
              <a:rPr lang="pt-BR" noProof="0" smtClean="0"/>
              <a:t>Quarto nível</a:t>
            </a:r>
            <a:endParaRPr lang="pt-BR" noProof="0" smtClean="0"/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27" name="Espaço Reservado para Conteúdo 2"/>
          <p:cNvSpPr>
            <a:spLocks noGrp="1"/>
          </p:cNvSpPr>
          <p:nvPr>
            <p:ph sz="half" idx="18" hasCustomPrompt="1"/>
          </p:nvPr>
        </p:nvSpPr>
        <p:spPr>
          <a:xfrm>
            <a:off x="1337076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  <a:p>
            <a:pPr lvl="1" rtl="0"/>
            <a:r>
              <a:rPr lang="pt-BR" noProof="0" smtClean="0"/>
              <a:t>Segundo nível</a:t>
            </a:r>
            <a:endParaRPr lang="pt-BR" noProof="0" smtClean="0"/>
          </a:p>
          <a:p>
            <a:pPr lvl="2" rtl="0"/>
            <a:r>
              <a:rPr lang="pt-BR" noProof="0" smtClean="0"/>
              <a:t>Terceiro nível</a:t>
            </a:r>
            <a:endParaRPr lang="pt-BR" noProof="0" smtClean="0"/>
          </a:p>
          <a:p>
            <a:pPr lvl="3" rtl="0"/>
            <a:r>
              <a:rPr lang="pt-BR" noProof="0" smtClean="0"/>
              <a:t>Quarto nível</a:t>
            </a:r>
            <a:endParaRPr lang="pt-BR" noProof="0" smtClean="0"/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29" name="Espaço Reservado para Imagem 28"/>
          <p:cNvSpPr>
            <a:spLocks noGrp="1"/>
          </p:cNvSpPr>
          <p:nvPr>
            <p:ph type="pic" sz="quarter" idx="19"/>
          </p:nvPr>
        </p:nvSpPr>
        <p:spPr>
          <a:xfrm>
            <a:off x="947634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0" name="Espaço Reservado para Imagem 28"/>
          <p:cNvSpPr>
            <a:spLocks noGrp="1"/>
          </p:cNvSpPr>
          <p:nvPr>
            <p:ph type="pic" sz="quarter" idx="20"/>
          </p:nvPr>
        </p:nvSpPr>
        <p:spPr>
          <a:xfrm>
            <a:off x="4499246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1" name="Espaço Reservado para Imagem 28"/>
          <p:cNvSpPr>
            <a:spLocks noGrp="1"/>
          </p:cNvSpPr>
          <p:nvPr>
            <p:ph type="pic" sz="quarter" idx="21"/>
          </p:nvPr>
        </p:nvSpPr>
        <p:spPr>
          <a:xfrm>
            <a:off x="8126282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2" name="Espaço Reservado para Imagem 28"/>
          <p:cNvSpPr>
            <a:spLocks noGrp="1"/>
          </p:cNvSpPr>
          <p:nvPr>
            <p:ph type="pic" sz="quarter" idx="22"/>
          </p:nvPr>
        </p:nvSpPr>
        <p:spPr>
          <a:xfrm>
            <a:off x="947634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3" name="Espaço Reservado para Imagem 28"/>
          <p:cNvSpPr>
            <a:spLocks noGrp="1"/>
          </p:cNvSpPr>
          <p:nvPr>
            <p:ph type="pic" sz="quarter" idx="23"/>
          </p:nvPr>
        </p:nvSpPr>
        <p:spPr>
          <a:xfrm>
            <a:off x="4499246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4" name="Espaço Reservado para Imagem 28"/>
          <p:cNvSpPr>
            <a:spLocks noGrp="1"/>
          </p:cNvSpPr>
          <p:nvPr>
            <p:ph type="pic" sz="quarter" idx="24"/>
          </p:nvPr>
        </p:nvSpPr>
        <p:spPr>
          <a:xfrm>
            <a:off x="8126282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Imagem 12"/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objeto 3"/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9859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3434047"/>
            <a:ext cx="5157787" cy="2755616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  <a:p>
            <a:pPr lvl="1" rtl="0"/>
            <a:r>
              <a:rPr lang="pt-BR" noProof="0" smtClean="0"/>
              <a:t>Segundo nível</a:t>
            </a:r>
            <a:endParaRPr lang="pt-BR" noProof="0" smtClean="0"/>
          </a:p>
          <a:p>
            <a:pPr lvl="2" rtl="0"/>
            <a:r>
              <a:rPr lang="pt-BR" noProof="0" smtClean="0"/>
              <a:t>Terceiro nível</a:t>
            </a:r>
            <a:endParaRPr lang="pt-BR" noProof="0" smtClean="0"/>
          </a:p>
          <a:p>
            <a:pPr lvl="3" rtl="0"/>
            <a:r>
              <a:rPr lang="pt-BR" noProof="0" smtClean="0"/>
              <a:t>Quarto nível</a:t>
            </a:r>
            <a:endParaRPr lang="pt-BR" noProof="0" smtClean="0"/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859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3434047"/>
            <a:ext cx="5183188" cy="2755616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  <a:p>
            <a:pPr lvl="1" rtl="0"/>
            <a:r>
              <a:rPr lang="pt-BR" noProof="0" smtClean="0"/>
              <a:t>Segundo nível</a:t>
            </a:r>
            <a:endParaRPr lang="pt-BR" noProof="0" smtClean="0"/>
          </a:p>
          <a:p>
            <a:pPr lvl="2" rtl="0"/>
            <a:r>
              <a:rPr lang="pt-BR" noProof="0" smtClean="0"/>
              <a:t>Terceiro nível</a:t>
            </a:r>
            <a:endParaRPr lang="pt-BR" noProof="0" smtClean="0"/>
          </a:p>
          <a:p>
            <a:pPr lvl="3" rtl="0"/>
            <a:r>
              <a:rPr lang="pt-BR" noProof="0" smtClean="0"/>
              <a:t>Quarto nível</a:t>
            </a:r>
            <a:endParaRPr lang="pt-BR" noProof="0" smtClean="0"/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819426-7358-4C77-853C-E7428304CFB3}" type="datetime1">
              <a:rPr lang="pt-BR" noProof="0" smtClean="0"/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ê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F38A4F-8FA0-4741-A8D9-1B968FFB1ACB}" type="datetime1">
              <a:rPr lang="pt-BR" noProof="0" smtClean="0"/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2" name="Espaço Reservado para Imagem 11"/>
          <p:cNvSpPr>
            <a:spLocks noGrp="1"/>
          </p:cNvSpPr>
          <p:nvPr>
            <p:ph type="pic" sz="quarter" idx="14"/>
          </p:nvPr>
        </p:nvSpPr>
        <p:spPr>
          <a:xfrm>
            <a:off x="1772412" y="2219248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 rtlCol="0"/>
          <a:lstStyle/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Imagem 11"/>
          <p:cNvSpPr>
            <a:spLocks noGrp="1"/>
          </p:cNvSpPr>
          <p:nvPr>
            <p:ph type="pic" sz="quarter" idx="17"/>
          </p:nvPr>
        </p:nvSpPr>
        <p:spPr>
          <a:xfrm>
            <a:off x="8005572" y="2196083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 rtlCol="0"/>
          <a:lstStyle/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11"/>
          <p:cNvSpPr>
            <a:spLocks noGrp="1"/>
          </p:cNvSpPr>
          <p:nvPr>
            <p:ph type="pic" sz="quarter" idx="16"/>
          </p:nvPr>
        </p:nvSpPr>
        <p:spPr>
          <a:xfrm>
            <a:off x="4587240" y="2019165"/>
            <a:ext cx="3017520" cy="3017520"/>
          </a:xfrm>
          <a:prstGeom prst="ellipse">
            <a:avLst/>
          </a:prstGeom>
          <a:noFill/>
        </p:spPr>
        <p:txBody>
          <a:bodyPr rtlCol="0"/>
          <a:lstStyle/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5" name="Espaço Reservado para Texto 23"/>
          <p:cNvSpPr>
            <a:spLocks noGrp="1"/>
          </p:cNvSpPr>
          <p:nvPr>
            <p:ph type="body" sz="quarter" idx="19" hasCustomPrompt="1"/>
          </p:nvPr>
        </p:nvSpPr>
        <p:spPr>
          <a:xfrm>
            <a:off x="1612900" y="5033963"/>
            <a:ext cx="2700338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</p:txBody>
      </p:sp>
      <p:sp>
        <p:nvSpPr>
          <p:cNvPr id="26" name="Espaço Reservado para Texto 23"/>
          <p:cNvSpPr>
            <a:spLocks noGrp="1"/>
          </p:cNvSpPr>
          <p:nvPr>
            <p:ph type="body" sz="quarter" idx="20" hasCustomPrompt="1"/>
          </p:nvPr>
        </p:nvSpPr>
        <p:spPr>
          <a:xfrm>
            <a:off x="4745831" y="5236700"/>
            <a:ext cx="2700338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</p:txBody>
      </p:sp>
      <p:sp>
        <p:nvSpPr>
          <p:cNvPr id="27" name="Espaço Reservado para Texto 23"/>
          <p:cNvSpPr>
            <a:spLocks noGrp="1"/>
          </p:cNvSpPr>
          <p:nvPr>
            <p:ph type="body" sz="quarter" idx="21" hasCustomPrompt="1"/>
          </p:nvPr>
        </p:nvSpPr>
        <p:spPr>
          <a:xfrm>
            <a:off x="7878762" y="5033963"/>
            <a:ext cx="2700338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</p:txBody>
      </p:sp>
      <p:sp>
        <p:nvSpPr>
          <p:cNvPr id="29" name="Espaço Reservado para Imagem 28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m com Le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to 3"/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noProof="0" dirty="0"/>
          </a:p>
        </p:txBody>
      </p:sp>
      <p:sp>
        <p:nvSpPr>
          <p:cNvPr id="11" name="Oval 10"/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294251" y="1192697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88D522-5CF4-4DE2-9B5A-3FAB5E5EE6D3}" type="datetime1">
              <a:rPr lang="pt-BR" noProof="0" smtClean="0"/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  <p:sp>
        <p:nvSpPr>
          <p:cNvPr id="9" name="objeto 2"/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Espaço Reservado para Imagem 28"/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28"/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half" idx="23" hasCustomPrompt="1"/>
          </p:nvPr>
        </p:nvSpPr>
        <p:spPr>
          <a:xfrm>
            <a:off x="7294250" y="2880357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</p:txBody>
      </p:sp>
      <p:sp>
        <p:nvSpPr>
          <p:cNvPr id="15" name="Espaço Reservado para Imagem 28"/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half" idx="25" hasCustomPrompt="1"/>
          </p:nvPr>
        </p:nvSpPr>
        <p:spPr>
          <a:xfrm>
            <a:off x="7294250" y="4568018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  <a:p>
            <a:pPr lvl="1" rtl="0"/>
            <a:r>
              <a:rPr lang="pt-BR" noProof="0" smtClean="0"/>
              <a:t>Segundo nível</a:t>
            </a:r>
            <a:endParaRPr lang="pt-BR" noProof="0" smtClean="0"/>
          </a:p>
          <a:p>
            <a:pPr lvl="2" rtl="0"/>
            <a:r>
              <a:rPr lang="pt-BR" noProof="0" smtClean="0"/>
              <a:t>Terceiro nível</a:t>
            </a:r>
            <a:endParaRPr lang="pt-BR" noProof="0" smtClean="0"/>
          </a:p>
          <a:p>
            <a:pPr lvl="3" rtl="0"/>
            <a:r>
              <a:rPr lang="pt-BR" noProof="0" smtClean="0"/>
              <a:t>Quarto nível</a:t>
            </a:r>
            <a:endParaRPr lang="pt-BR" noProof="0" smtClean="0"/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D1942E-ED4E-4C9B-82A1-89CE5996B32F}" type="datetime1">
              <a:rPr lang="pt-BR" noProof="0" smtClean="0"/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67636B-A754-4E2E-9ADC-B4850F89C749}" type="datetime1">
              <a:rPr lang="pt-BR" noProof="0" smtClean="0"/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  <a:p>
            <a:pPr lvl="1" rtl="0"/>
            <a:r>
              <a:rPr lang="pt-BR" noProof="0" smtClean="0"/>
              <a:t>Segundo nível</a:t>
            </a:r>
            <a:endParaRPr lang="pt-BR" noProof="0" smtClean="0"/>
          </a:p>
          <a:p>
            <a:pPr lvl="2" rtl="0"/>
            <a:r>
              <a:rPr lang="pt-BR" noProof="0" smtClean="0"/>
              <a:t>Terceiro nível</a:t>
            </a:r>
            <a:endParaRPr lang="pt-BR" noProof="0" smtClean="0"/>
          </a:p>
          <a:p>
            <a:pPr lvl="3" rtl="0"/>
            <a:r>
              <a:rPr lang="pt-BR" noProof="0" smtClean="0"/>
              <a:t>Quarto nível</a:t>
            </a:r>
            <a:endParaRPr lang="pt-BR" noProof="0" smtClean="0"/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  <a:p>
            <a:pPr lvl="1" rtl="0"/>
            <a:r>
              <a:rPr lang="pt-BR" noProof="0" smtClean="0"/>
              <a:t>Segundo nível</a:t>
            </a:r>
            <a:endParaRPr lang="pt-BR" noProof="0" smtClean="0"/>
          </a:p>
          <a:p>
            <a:pPr lvl="2" rtl="0"/>
            <a:r>
              <a:rPr lang="pt-BR" noProof="0" smtClean="0"/>
              <a:t>Terceiro nível</a:t>
            </a:r>
            <a:endParaRPr lang="pt-BR" noProof="0" smtClean="0"/>
          </a:p>
          <a:p>
            <a:pPr lvl="3" rtl="0"/>
            <a:r>
              <a:rPr lang="pt-BR" noProof="0" smtClean="0"/>
              <a:t>Quarto nível</a:t>
            </a:r>
            <a:endParaRPr lang="pt-BR" noProof="0" smtClean="0"/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237918-E07F-4A29-84B5-20F32248E746}" type="datetime1">
              <a:rPr lang="pt-BR" noProof="0" smtClean="0"/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  <a:p>
            <a:pPr lvl="1" rtl="0"/>
            <a:r>
              <a:rPr lang="pt-BR" noProof="0" smtClean="0"/>
              <a:t>Segundo nível</a:t>
            </a:r>
            <a:endParaRPr lang="pt-BR" noProof="0" smtClean="0"/>
          </a:p>
          <a:p>
            <a:pPr lvl="2" rtl="0"/>
            <a:r>
              <a:rPr lang="pt-BR" noProof="0" smtClean="0"/>
              <a:t>Terceiro nível</a:t>
            </a:r>
            <a:endParaRPr lang="pt-BR" noProof="0" smtClean="0"/>
          </a:p>
          <a:p>
            <a:pPr lvl="3" rtl="0"/>
            <a:r>
              <a:rPr lang="pt-BR" noProof="0" smtClean="0"/>
              <a:t>Quarto nível</a:t>
            </a:r>
            <a:endParaRPr lang="pt-BR" noProof="0" smtClean="0"/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  <a:p>
            <a:pPr lvl="1" rtl="0"/>
            <a:r>
              <a:rPr lang="pt-BR" noProof="0" smtClean="0"/>
              <a:t>Segundo nível</a:t>
            </a:r>
            <a:endParaRPr lang="pt-BR" noProof="0" smtClean="0"/>
          </a:p>
          <a:p>
            <a:pPr lvl="2" rtl="0"/>
            <a:r>
              <a:rPr lang="pt-BR" noProof="0" smtClean="0"/>
              <a:t>Terceiro nível</a:t>
            </a:r>
            <a:endParaRPr lang="pt-BR" noProof="0" smtClean="0"/>
          </a:p>
          <a:p>
            <a:pPr lvl="3" rtl="0"/>
            <a:r>
              <a:rPr lang="pt-BR" noProof="0" smtClean="0"/>
              <a:t>Quarto nível</a:t>
            </a:r>
            <a:endParaRPr lang="pt-BR" noProof="0" smtClean="0"/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D71D5B-D313-4931-BA88-C335B37EB4D8}" type="datetime1">
              <a:rPr lang="pt-BR" noProof="0" smtClean="0"/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1C7A0E-B42A-456B-AEBA-571F75507D2F}" type="datetime1">
              <a:rPr lang="pt-BR" noProof="0" smtClean="0"/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D68F8C-B5DE-427F-B7A8-944F8380312C}" type="datetime1">
              <a:rPr lang="pt-BR" noProof="0" smtClean="0"/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  <a:p>
            <a:pPr lvl="1" rtl="0"/>
            <a:r>
              <a:rPr lang="pt-BR" noProof="0" smtClean="0"/>
              <a:t>Segundo nível</a:t>
            </a:r>
            <a:endParaRPr lang="pt-BR" noProof="0" smtClean="0"/>
          </a:p>
          <a:p>
            <a:pPr lvl="2" rtl="0"/>
            <a:r>
              <a:rPr lang="pt-BR" noProof="0" smtClean="0"/>
              <a:t>Terceiro nível</a:t>
            </a:r>
            <a:endParaRPr lang="pt-BR" noProof="0" smtClean="0"/>
          </a:p>
          <a:p>
            <a:pPr lvl="3" rtl="0"/>
            <a:r>
              <a:rPr lang="pt-BR" noProof="0" smtClean="0"/>
              <a:t>Quarto nível</a:t>
            </a:r>
            <a:endParaRPr lang="pt-BR" noProof="0" smtClean="0"/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E1403E-CEEB-486E-BFFE-F2ABD3EA2B9D}" type="datetime1">
              <a:rPr lang="pt-BR" noProof="0" smtClean="0"/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20B5BA-228F-4A1E-AABA-D1BC480BDDE5}" type="datetime1">
              <a:rPr lang="pt-BR" noProof="0" smtClean="0"/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 smtClean="0"/>
              <a:t>Clique para editar o estilo de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 smtClean="0"/>
          </a:p>
          <a:p>
            <a:pPr lvl="1" rtl="0"/>
            <a:r>
              <a:rPr lang="pt-BR" noProof="0" dirty="0" smtClean="0"/>
              <a:t>Segundo nível</a:t>
            </a:r>
            <a:endParaRPr lang="pt-BR" noProof="0" dirty="0" smtClean="0"/>
          </a:p>
          <a:p>
            <a:pPr lvl="2" rtl="0"/>
            <a:r>
              <a:rPr lang="pt-BR" noProof="0" dirty="0" smtClean="0"/>
              <a:t>Terceiro nível</a:t>
            </a:r>
            <a:endParaRPr lang="pt-BR" noProof="0" dirty="0" smtClean="0"/>
          </a:p>
          <a:p>
            <a:pPr lvl="3" rtl="0"/>
            <a:r>
              <a:rPr lang="pt-BR" noProof="0" dirty="0" smtClean="0"/>
              <a:t>Quarto nível</a:t>
            </a:r>
            <a:endParaRPr lang="pt-BR" noProof="0" dirty="0" smtClean="0"/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88DAC1-3464-443E-9DEF-E31CD1B6A9EE}" type="datetime1">
              <a:rPr lang="pt-BR" noProof="0" smtClean="0"/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10" name="Oval 9"/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rofissionais colaborando em uma mesa usando um laptop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4" name="objeto 3" descr="Pessoas com documentos"/>
          <p:cNvSpPr/>
          <p:nvPr/>
        </p:nvSpPr>
        <p:spPr bwMode="ltGray"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ltGray"/>
        <p:txBody>
          <a:bodyPr rtlCol="0">
            <a:normAutofit/>
          </a:bodyPr>
          <a:lstStyle/>
          <a:p>
            <a:r>
              <a:rPr lang="pt-BR" sz="4500" dirty="0" smtClean="0"/>
              <a:t>AGREGANDO PESSOAS</a:t>
            </a:r>
            <a:br>
              <a:rPr lang="pt-BR" sz="4500" dirty="0" smtClean="0">
                <a:solidFill>
                  <a:schemeClr val="bg1"/>
                </a:solidFill>
              </a:rPr>
            </a:br>
            <a:r>
              <a:rPr lang="pt-BR" sz="4500" dirty="0" smtClean="0">
                <a:solidFill>
                  <a:schemeClr val="bg1"/>
                </a:solidFill>
              </a:rPr>
              <a:t>RECRUTAMENTO DE PESSOAS</a:t>
            </a:r>
            <a:endParaRPr lang="pt-BR" sz="45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blackGray">
          <a:xfrm>
            <a:off x="4044000" y="4221162"/>
            <a:ext cx="410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/>
          <a:p>
            <a:pPr rtl="0"/>
            <a:r>
              <a:rPr lang="pt-BR" sz="2500" b="1" i="1" spc="65" dirty="0" smtClean="0">
                <a:solidFill>
                  <a:schemeClr val="accent1"/>
                </a:solidFill>
                <a:cs typeface="Arial" panose="020B0604020202020204"/>
              </a:rPr>
              <a:t>Professor : Alexsandro Andrade</a:t>
            </a:r>
            <a:endParaRPr lang="pt-BR" sz="2500" b="1" i="1" spc="65" dirty="0">
              <a:solidFill>
                <a:schemeClr val="accent1"/>
              </a:solidFill>
              <a:cs typeface="Arial" panose="020B0604020202020204"/>
            </a:endParaRPr>
          </a:p>
        </p:txBody>
      </p:sp>
      <p:sp>
        <p:nvSpPr>
          <p:cNvPr id="6" name="objeto 7" descr="Retângulo bege"/>
          <p:cNvSpPr/>
          <p:nvPr/>
        </p:nvSpPr>
        <p:spPr bwMode="white">
          <a:xfrm flipV="1">
            <a:off x="1524000" y="3214170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Retângulo azul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objeto 3" descr="Retângulo azul"/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Oval 8" descr="Oval bege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</a:fld>
            <a:endParaRPr lang="pt-BR" sz="1000" dirty="0"/>
          </a:p>
        </p:txBody>
      </p:sp>
      <p:cxnSp>
        <p:nvCxnSpPr>
          <p:cNvPr id="12" name="Conector Reto 11" descr="Linha"/>
          <p:cNvCxnSpPr/>
          <p:nvPr/>
        </p:nvCxnSpPr>
        <p:spPr>
          <a:xfrm>
            <a:off x="6096000" y="4101403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455053" y="1436307"/>
            <a:ext cx="11642502" cy="3985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900" dirty="0">
                <a:solidFill>
                  <a:schemeClr val="bg1"/>
                </a:solidFill>
              </a:rPr>
              <a:t>O processo seletivo nada mais é do que a busca da adequação entre aquilo que a organização pretende e aquilo que as pessoas oferecem. </a:t>
            </a: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9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900" dirty="0">
                <a:solidFill>
                  <a:schemeClr val="bg1"/>
                </a:solidFill>
              </a:rPr>
              <a:t>Mas não são apenas as organizações que selecionam; as pessoas também escolhem as organizações em que pretendem trabalhar. </a:t>
            </a: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9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900" dirty="0">
                <a:solidFill>
                  <a:schemeClr val="bg1"/>
                </a:solidFill>
              </a:rPr>
              <a:t>Assim, trata-se de uma escolha recíproca: as organizações escolhem as pessoas que pretendem engajar e as pessoas escolhem as organizações nas quais pretendem trabalhar. </a:t>
            </a:r>
            <a:endParaRPr lang="pt-BR" sz="19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Retângulo azul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objeto 3" descr="Retângulo azul"/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Oval 8" descr="Oval bege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</a:fld>
            <a:endParaRPr lang="pt-BR" sz="1000" dirty="0"/>
          </a:p>
        </p:txBody>
      </p:sp>
      <p:cxnSp>
        <p:nvCxnSpPr>
          <p:cNvPr id="12" name="Conector Reto 11" descr="Linha"/>
          <p:cNvCxnSpPr/>
          <p:nvPr/>
        </p:nvCxnSpPr>
        <p:spPr>
          <a:xfrm>
            <a:off x="6096000" y="4101403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549498" y="1827761"/>
            <a:ext cx="11642502" cy="266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900" dirty="0">
                <a:solidFill>
                  <a:schemeClr val="bg1"/>
                </a:solidFill>
              </a:rPr>
              <a:t>Os processos de agregar pessoas apresentam enorme variabilidade nas organizações. Algumas delas ainda utilizam processos tradicionais e ultrapassados, </a:t>
            </a:r>
            <a:r>
              <a:rPr lang="pt-BR" sz="1900" dirty="0" smtClean="0">
                <a:solidFill>
                  <a:schemeClr val="bg1"/>
                </a:solidFill>
              </a:rPr>
              <a:t>enquanto </a:t>
            </a:r>
            <a:r>
              <a:rPr lang="pt-BR" sz="1900" dirty="0">
                <a:solidFill>
                  <a:schemeClr val="bg1"/>
                </a:solidFill>
              </a:rPr>
              <a:t>outras lançam mão de processos avançados e sofisticados para trazer e escolher pessoas que venham fazer parte de seu trabalho. </a:t>
            </a: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9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900" dirty="0" smtClean="0">
                <a:solidFill>
                  <a:schemeClr val="bg1"/>
                </a:solidFill>
              </a:rPr>
              <a:t>A </a:t>
            </a:r>
            <a:r>
              <a:rPr lang="pt-BR" sz="1900" dirty="0">
                <a:solidFill>
                  <a:schemeClr val="bg1"/>
                </a:solidFill>
              </a:rPr>
              <a:t>Figura 2 mostra as duas posições: a abordagem tradicional e a abordagem </a:t>
            </a:r>
            <a:r>
              <a:rPr lang="pt-BR" sz="1900" dirty="0" smtClean="0">
                <a:solidFill>
                  <a:schemeClr val="bg1"/>
                </a:solidFill>
              </a:rPr>
              <a:t>moderna </a:t>
            </a:r>
            <a:r>
              <a:rPr lang="pt-BR" sz="1900" dirty="0">
                <a:solidFill>
                  <a:schemeClr val="bg1"/>
                </a:solidFill>
              </a:rPr>
              <a:t>nos processos de agregar pessoas. </a:t>
            </a:r>
            <a:endParaRPr lang="pt-BR" sz="1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Retângulo azul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objeto 3" descr="Retângulo azul"/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Oval 8" descr="Oval bege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</a:fld>
            <a:endParaRPr lang="pt-BR" sz="1000" dirty="0"/>
          </a:p>
        </p:txBody>
      </p:sp>
      <p:cxnSp>
        <p:nvCxnSpPr>
          <p:cNvPr id="12" name="Conector Reto 11" descr="Linha"/>
          <p:cNvCxnSpPr/>
          <p:nvPr/>
        </p:nvCxnSpPr>
        <p:spPr>
          <a:xfrm>
            <a:off x="6096000" y="4101403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428156" y="1900790"/>
            <a:ext cx="11642502" cy="3108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900" dirty="0">
                <a:solidFill>
                  <a:schemeClr val="bg1"/>
                </a:solidFill>
              </a:rPr>
              <a:t>Na abordagem tradicional, predomina o enfoque operacional e burocrático: o processo de recrutamento e seleção de pessoas obedece a um conjunto de rotinas e procedimentos executados de maneira sequencial e uniforme</a:t>
            </a:r>
            <a:r>
              <a:rPr lang="pt-BR" sz="1900" dirty="0" smtClean="0">
                <a:solidFill>
                  <a:schemeClr val="bg1"/>
                </a:solidFill>
              </a:rPr>
              <a:t>. </a:t>
            </a: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900" dirty="0" smtClean="0">
                <a:solidFill>
                  <a:schemeClr val="bg1"/>
                </a:solidFill>
              </a:rPr>
              <a:t>A </a:t>
            </a:r>
            <a:r>
              <a:rPr lang="pt-BR" sz="1900" dirty="0">
                <a:solidFill>
                  <a:schemeClr val="bg1"/>
                </a:solidFill>
              </a:rPr>
              <a:t>ação é </a:t>
            </a:r>
            <a:r>
              <a:rPr lang="pt-BR" sz="1900" dirty="0" smtClean="0">
                <a:solidFill>
                  <a:schemeClr val="bg1"/>
                </a:solidFill>
              </a:rPr>
              <a:t>micro orientada: </a:t>
            </a:r>
            <a:r>
              <a:rPr lang="pt-BR" sz="1900" dirty="0">
                <a:solidFill>
                  <a:schemeClr val="bg1"/>
                </a:solidFill>
              </a:rPr>
              <a:t>quando vago, cada cargo detona o processo que é totalmente orientado para o seu específico preenchimento. Daí a </a:t>
            </a:r>
            <a:r>
              <a:rPr lang="pt-BR" sz="1900" dirty="0" smtClean="0">
                <a:solidFill>
                  <a:schemeClr val="bg1"/>
                </a:solidFill>
              </a:rPr>
              <a:t>abordagem </a:t>
            </a:r>
            <a:r>
              <a:rPr lang="pt-BR" sz="1900" dirty="0">
                <a:solidFill>
                  <a:schemeClr val="bg1"/>
                </a:solidFill>
              </a:rPr>
              <a:t>molecular do processo: o que interessa é o cargo a ser ocupado e que está sendo focalizado. </a:t>
            </a:r>
            <a:endParaRPr lang="pt-BR"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Retângulo azul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objeto 3" descr="Retângulo azul"/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Oval 8" descr="Oval bege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</a:fld>
            <a:endParaRPr lang="pt-BR" sz="1000" dirty="0"/>
          </a:p>
        </p:txBody>
      </p:sp>
      <p:cxnSp>
        <p:nvCxnSpPr>
          <p:cNvPr id="12" name="Conector Reto 11" descr="Linha"/>
          <p:cNvCxnSpPr/>
          <p:nvPr/>
        </p:nvCxnSpPr>
        <p:spPr>
          <a:xfrm>
            <a:off x="6096000" y="4101403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73549" y="1436307"/>
            <a:ext cx="11642502" cy="3985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900" dirty="0">
                <a:solidFill>
                  <a:schemeClr val="bg1"/>
                </a:solidFill>
              </a:rPr>
              <a:t>O modelo é vegetativo pelo fato de buscar a ocupação da vaga e manter inalterado o status quo da organização. Daí o conservantismo. Há forte ênfase na eficiência, isto é, na execução correta dos procedimentos de recrutamento e seleção. O importante é o processo, e não o seu resultado para a organização. </a:t>
            </a: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900" dirty="0" smtClean="0">
                <a:solidFill>
                  <a:schemeClr val="bg1"/>
                </a:solidFill>
              </a:rPr>
              <a:t>Quase </a:t>
            </a:r>
            <a:r>
              <a:rPr lang="pt-BR" sz="1900" dirty="0">
                <a:solidFill>
                  <a:schemeClr val="bg1"/>
                </a:solidFill>
              </a:rPr>
              <a:t>sempre, todo o processo de agregar pessoas fica concentrado exclusivamente no órgão de GP que toma as decisões a respeito dele. A função de staff absorve totalmente o processo, restando pouca liberdade de decisão para os gerentes de linha. Na abordagem tradicional, os especialistas de staff monopolizam todo o processo de agregar pessoas.</a:t>
            </a:r>
            <a:endParaRPr lang="pt-BR" sz="1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Retângulo azul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objeto 3" descr="Retângulo azul"/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Oval 8" descr="Oval bege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</a:fld>
            <a:endParaRPr lang="pt-BR" sz="1000" dirty="0"/>
          </a:p>
        </p:txBody>
      </p:sp>
      <p:cxnSp>
        <p:nvCxnSpPr>
          <p:cNvPr id="12" name="Conector Reto 11" descr="Linha"/>
          <p:cNvCxnSpPr/>
          <p:nvPr/>
        </p:nvCxnSpPr>
        <p:spPr>
          <a:xfrm>
            <a:off x="6096000" y="4101403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73549" y="749814"/>
            <a:ext cx="11642502" cy="5301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900" dirty="0">
                <a:solidFill>
                  <a:schemeClr val="bg1"/>
                </a:solidFill>
              </a:rPr>
              <a:t>Na abordagem moderna, predomina o enfoque estratégico: o processo de agregar pessoas é um meio de servir às necessidades organizacionais no curto e no longo prazos. A ação é </a:t>
            </a:r>
            <a:r>
              <a:rPr lang="pt-BR" sz="1900" dirty="0" smtClean="0">
                <a:solidFill>
                  <a:schemeClr val="bg1"/>
                </a:solidFill>
              </a:rPr>
              <a:t>macro orientada, </a:t>
            </a:r>
            <a:r>
              <a:rPr lang="pt-BR" sz="1900" dirty="0">
                <a:solidFill>
                  <a:schemeClr val="bg1"/>
                </a:solidFill>
              </a:rPr>
              <a:t>pois transcende cada cargo e envolve a organização como uma totalidade. Daí a abordagem molar e global. </a:t>
            </a: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900" dirty="0" smtClean="0">
                <a:solidFill>
                  <a:schemeClr val="bg1"/>
                </a:solidFill>
              </a:rPr>
              <a:t>O </a:t>
            </a:r>
            <a:r>
              <a:rPr lang="pt-BR" sz="1900" dirty="0">
                <a:solidFill>
                  <a:schemeClr val="bg1"/>
                </a:solidFill>
              </a:rPr>
              <a:t>modelo é incremental pelo fato de buscar a melhora contínua do capital humano e agregar novos valores aos ativos intangíveis da organização pela inclusão de novos </a:t>
            </a:r>
            <a:r>
              <a:rPr lang="pt-BR" sz="1900" dirty="0" smtClean="0">
                <a:solidFill>
                  <a:schemeClr val="bg1"/>
                </a:solidFill>
              </a:rPr>
              <a:t>talentos. </a:t>
            </a:r>
            <a:r>
              <a:rPr lang="pt-BR" sz="1900" dirty="0">
                <a:solidFill>
                  <a:schemeClr val="bg1"/>
                </a:solidFill>
              </a:rPr>
              <a:t>Daí a busca de mudança por meio de criatividade e inovação que se introduz na organização pelos novos talentos humanos. </a:t>
            </a: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900" dirty="0" smtClean="0">
                <a:solidFill>
                  <a:schemeClr val="bg1"/>
                </a:solidFill>
              </a:rPr>
              <a:t>Há </a:t>
            </a:r>
            <a:r>
              <a:rPr lang="pt-BR" sz="1900" dirty="0">
                <a:solidFill>
                  <a:schemeClr val="bg1"/>
                </a:solidFill>
              </a:rPr>
              <a:t>forte ênfase na eficácia, pois se procura, por meio do processo de agregar pessoas, a aquisição de novas habilidades e competências que permitam à organização realizar sua missão e alcançar seus objetivos globais em um mundo em constante transformação – e por trás disso tudo, promover e garantir competitividade e sustentabilidade à organização. </a:t>
            </a:r>
            <a:endParaRPr lang="pt-BR"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Retângulo azul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objeto 3" descr="Retângulo azul"/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Oval 8" descr="Oval bege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</a:fld>
            <a:endParaRPr lang="pt-BR" sz="1000" dirty="0"/>
          </a:p>
        </p:txBody>
      </p:sp>
      <p:cxnSp>
        <p:nvCxnSpPr>
          <p:cNvPr id="12" name="Conector Reto 11" descr="Linha"/>
          <p:cNvCxnSpPr/>
          <p:nvPr/>
        </p:nvCxnSpPr>
        <p:spPr>
          <a:xfrm>
            <a:off x="6096000" y="4101403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94045" y="1638605"/>
            <a:ext cx="113605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900" dirty="0">
                <a:solidFill>
                  <a:schemeClr val="bg1"/>
                </a:solidFill>
              </a:rPr>
              <a:t>Diante de tantos desafios, todo o processo de agregar pessoas é de responsabilidade de linha, e os executivos e suas respectivas equipes absorvem o processo com ajuda da consultoria interna e da assessoria do órgão de gestão de pessoas (GP), que exerce seu papel de staff. Os executivos de linha e suas equipes assumem todo o processo de agregar pessoas. Cada candidato é tratado como se fosse o futuro presidente da empresa – e é possível que isso venha a acontecer, se o processo for bem-sucedido</a:t>
            </a:r>
            <a:r>
              <a:rPr lang="pt-BR" sz="1900" dirty="0" smtClean="0">
                <a:solidFill>
                  <a:schemeClr val="bg1"/>
                </a:solidFill>
              </a:rPr>
              <a:t>.</a:t>
            </a: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9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815" y="1004551"/>
            <a:ext cx="11018743" cy="4971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ço Reservado para Imagem 20" descr="Aperto de mão de duas pessoas"/>
          <p:cNvPicPr>
            <a:picLocks noGrp="1" noChangeAspect="1"/>
          </p:cNvPicPr>
          <p:nvPr>
            <p:ph type="pic"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to 3" descr="Retângulo azul"/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r>
              <a:rPr lang="pt-BR" dirty="0" smtClean="0"/>
              <a:t>t</a:t>
            </a:r>
            <a:endParaRPr lang="pt-BR" dirty="0"/>
          </a:p>
        </p:txBody>
      </p:sp>
      <p:sp>
        <p:nvSpPr>
          <p:cNvPr id="23" name="Oval 22" descr="Oval bege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</a:fld>
            <a:endParaRPr lang="pt-BR" sz="10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515600" cy="1325563"/>
          </a:xfrm>
        </p:spPr>
        <p:txBody>
          <a:bodyPr rtlCol="0"/>
          <a:lstStyle/>
          <a:p>
            <a:r>
              <a:rPr lang="pt-BR" dirty="0"/>
              <a:t>MERCADO DE RECURSOS HUMANOS (MRH)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 bwMode="white">
          <a:xfrm>
            <a:off x="1337076" y="1702825"/>
            <a:ext cx="9996552" cy="4672217"/>
          </a:xfrm>
        </p:spPr>
        <p:txBody>
          <a:bodyPr rtlCol="0">
            <a:noAutofit/>
          </a:bodyPr>
          <a:lstStyle/>
          <a:p>
            <a:pPr marR="5080" algn="just">
              <a:lnSpc>
                <a:spcPct val="150000"/>
              </a:lnSpc>
              <a:spcBef>
                <a:spcPts val="600"/>
              </a:spcBef>
            </a:pPr>
            <a:r>
              <a:rPr lang="pt-BR" sz="1900" dirty="0">
                <a:solidFill>
                  <a:schemeClr val="bg1"/>
                </a:solidFill>
              </a:rPr>
              <a:t>O MRH pode se apresentar em situações de oferta (abundância de candidatos) ou de procura (escassez de candidatos). As duas situações extremas são mostradas na Figura 6. Se o MT se refere às oportunidades de emprego e vagas existentes nas empresas, o MRH é o reverso da medalha. Ele se refere ao conjunto de candidatos a </a:t>
            </a:r>
            <a:r>
              <a:rPr lang="pt-BR" sz="1900" dirty="0" smtClean="0">
                <a:solidFill>
                  <a:schemeClr val="bg1"/>
                </a:solidFill>
              </a:rPr>
              <a:t>emprego. </a:t>
            </a:r>
            <a:r>
              <a:rPr lang="pt-BR" sz="1900" dirty="0">
                <a:solidFill>
                  <a:schemeClr val="bg1"/>
                </a:solidFill>
              </a:rPr>
              <a:t>O MRH – ou mercado de candidatos – se refere ao contingente de pessoas que estão dispostas a trabalhar ou que estão trabalhando, mas dispostas a buscar outro emprego. O MRH é constituído de pessoas que oferecem habilidades, conhecimentos e competências. Como todo mercado, o MRH pode ser segmentado para facilitar sua análise e penetração. Contudo, nem sempre o MRH e o MT andam de mãos dadas. É comum o desencontro entre </a:t>
            </a:r>
            <a:r>
              <a:rPr lang="pt-BR" sz="1900" dirty="0" smtClean="0">
                <a:solidFill>
                  <a:schemeClr val="bg1"/>
                </a:solidFill>
              </a:rPr>
              <a:t>ambos</a:t>
            </a:r>
            <a:endParaRPr lang="pt-BR" sz="1900" dirty="0" smtClean="0">
              <a:solidFill>
                <a:schemeClr val="bg1"/>
              </a:solidFill>
            </a:endParaRPr>
          </a:p>
          <a:p>
            <a:pPr marR="5080">
              <a:lnSpc>
                <a:spcPct val="120000"/>
              </a:lnSpc>
              <a:spcBef>
                <a:spcPts val="600"/>
              </a:spcBef>
            </a:pPr>
            <a:endParaRPr lang="pt-BR" sz="1800" i="1" spc="-15" dirty="0">
              <a:solidFill>
                <a:schemeClr val="bg2">
                  <a:lumMod val="20000"/>
                  <a:lumOff val="80000"/>
                </a:schemeClr>
              </a:solidFill>
              <a:cs typeface="Arial" panose="020B0604020202020204"/>
            </a:endParaRPr>
          </a:p>
        </p:txBody>
      </p:sp>
      <p:pic>
        <p:nvPicPr>
          <p:cNvPr id="36" name="Espaço Reservado para Imagem 35" descr="Ícone de verificação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1679575"/>
            <a:ext cx="576000" cy="576000"/>
          </a:xfrm>
        </p:spPr>
      </p:pic>
      <p:sp>
        <p:nvSpPr>
          <p:cNvPr id="24" name="objeto 5" descr="Retângulo bege"/>
          <p:cNvSpPr/>
          <p:nvPr/>
        </p:nvSpPr>
        <p:spPr bwMode="ltGray">
          <a:xfrm flipV="1">
            <a:off x="929704" y="1293402"/>
            <a:ext cx="9128695" cy="5887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460" y="182908"/>
            <a:ext cx="10212946" cy="6248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Imagem 10" descr="As pessoas discutem algo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15389"/>
            <a:ext cx="12192000" cy="3742611"/>
          </a:xfrm>
        </p:spPr>
      </p:pic>
      <p:sp>
        <p:nvSpPr>
          <p:cNvPr id="12" name="objeto 3" descr="Retângulo azul"/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3" name="Oval 12" descr="Oval bege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r>
              <a:rPr lang="pt-BR" dirty="0"/>
              <a:t>CONCEITO DE RECRUTAMENTO 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 bwMode="white">
          <a:xfrm>
            <a:off x="334851" y="3348508"/>
            <a:ext cx="11491109" cy="3145324"/>
          </a:xfrm>
        </p:spPr>
        <p:txBody>
          <a:bodyPr rtlCol="0">
            <a:normAutofit lnSpcReduction="10000"/>
          </a:bodyPr>
          <a:lstStyle/>
          <a:p>
            <a:pPr algn="just">
              <a:lnSpc>
                <a:spcPct val="16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pt-BR" sz="1800" dirty="0">
                <a:solidFill>
                  <a:schemeClr val="bg1"/>
                </a:solidFill>
              </a:rPr>
              <a:t>O recrutamento corresponde ao processo pelo qual a organização atrai candidatos no MRH para abastecer o seu processo seletivo. Na verdade, o recrutamento </a:t>
            </a:r>
            <a:r>
              <a:rPr lang="pt-BR" sz="1800" dirty="0" smtClean="0">
                <a:solidFill>
                  <a:schemeClr val="bg1"/>
                </a:solidFill>
              </a:rPr>
              <a:t>funciona </a:t>
            </a:r>
            <a:r>
              <a:rPr lang="pt-BR" sz="1800" dirty="0">
                <a:solidFill>
                  <a:schemeClr val="bg1"/>
                </a:solidFill>
              </a:rPr>
              <a:t>como um processo de comunicação: a organização divulga e oferece oportunidades de trabalho ao MRH. O recrutamento – tal como ocorre com o processo de comunicação – é um processo de duas mãos: comunica e divulga oportunidades de emprego, ao mesmo tempo que atrai os candidatos para o processo seletivo: </a:t>
            </a:r>
            <a:r>
              <a:rPr lang="pt-BR" sz="1800" dirty="0" smtClean="0">
                <a:solidFill>
                  <a:schemeClr val="bg1"/>
                </a:solidFill>
              </a:rPr>
              <a:t>estímu</a:t>
            </a:r>
            <a:r>
              <a:rPr lang="pt-BR" sz="1800" dirty="0">
                <a:solidFill>
                  <a:schemeClr val="bg1"/>
                </a:solidFill>
              </a:rPr>
              <a:t>l</a:t>
            </a:r>
            <a:r>
              <a:rPr lang="pt-BR" sz="1800" dirty="0" smtClean="0">
                <a:solidFill>
                  <a:schemeClr val="bg1"/>
                </a:solidFill>
              </a:rPr>
              <a:t>o </a:t>
            </a:r>
            <a:r>
              <a:rPr lang="pt-BR" sz="1800" dirty="0">
                <a:solidFill>
                  <a:schemeClr val="bg1"/>
                </a:solidFill>
              </a:rPr>
              <a:t>e resposta. Se o recrutamento apenas comunica e </a:t>
            </a:r>
            <a:r>
              <a:rPr lang="pt-BR" sz="1800" dirty="0" smtClean="0">
                <a:solidFill>
                  <a:schemeClr val="bg1"/>
                </a:solidFill>
              </a:rPr>
              <a:t>divulga</a:t>
            </a:r>
            <a:r>
              <a:rPr lang="pt-BR" sz="1800" dirty="0">
                <a:solidFill>
                  <a:schemeClr val="bg1"/>
                </a:solidFill>
              </a:rPr>
              <a:t>, não atinge seus objetivos básicos. O fundamental é que atraia e traga candidatos para serem </a:t>
            </a:r>
            <a:r>
              <a:rPr lang="pt-BR" sz="1800" dirty="0" smtClean="0">
                <a:solidFill>
                  <a:schemeClr val="bg1"/>
                </a:solidFill>
              </a:rPr>
              <a:t>selecionados.</a:t>
            </a:r>
            <a:endParaRPr lang="pt-BR" sz="1800" i="1" spc="-5" dirty="0">
              <a:solidFill>
                <a:schemeClr val="bg1"/>
              </a:solidFill>
              <a:cs typeface="Arial" panose="020B0604020202020204"/>
            </a:endParaRP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</a:fld>
            <a:endParaRPr lang="pt-BR" sz="1000" dirty="0"/>
          </a:p>
        </p:txBody>
      </p:sp>
      <p:sp>
        <p:nvSpPr>
          <p:cNvPr id="9" name="objeto 5" descr="Retângulo bege"/>
          <p:cNvSpPr/>
          <p:nvPr/>
        </p:nvSpPr>
        <p:spPr>
          <a:xfrm>
            <a:off x="915636" y="1346384"/>
            <a:ext cx="4608863" cy="63316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7" descr="O homem fala por telefon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6991350" cy="6858000"/>
          </a:xfrm>
          <a:prstGeom prst="rect">
            <a:avLst/>
          </a:prstGeom>
        </p:spPr>
      </p:pic>
      <p:sp>
        <p:nvSpPr>
          <p:cNvPr id="5" name="objeto 3" descr="Retângulo bege"/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" name="objeto 6" descr="Retângulo azul"/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>
          <a:xfrm>
            <a:off x="6127262" y="1757932"/>
            <a:ext cx="5165558" cy="833856"/>
          </a:xfrm>
        </p:spPr>
        <p:txBody>
          <a:bodyPr rtlCol="0">
            <a:normAutofit/>
          </a:bodyPr>
          <a:lstStyle/>
          <a:p>
            <a:pPr rtl="0"/>
            <a:r>
              <a:rPr lang="pt-BR" sz="2400" dirty="0" smtClean="0">
                <a:solidFill>
                  <a:schemeClr val="bg1"/>
                </a:solidFill>
              </a:rPr>
              <a:t>Novos papéis da Gestão de Pessoas</a:t>
            </a:r>
            <a:endParaRPr lang="pt-BR" sz="2400" dirty="0"/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</a:fld>
            <a:endParaRPr lang="pt-BR" sz="1000" dirty="0"/>
          </a:p>
        </p:txBody>
      </p:sp>
      <p:sp>
        <p:nvSpPr>
          <p:cNvPr id="7" name="objeto 9" descr="Retângulo bege"/>
          <p:cNvSpPr/>
          <p:nvPr/>
        </p:nvSpPr>
        <p:spPr bwMode="white">
          <a:xfrm flipV="1">
            <a:off x="6382933" y="2345840"/>
            <a:ext cx="4792218" cy="51574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Espaço Reservado para Conteúdo 3"/>
          <p:cNvSpPr txBox="1"/>
          <p:nvPr/>
        </p:nvSpPr>
        <p:spPr bwMode="white">
          <a:xfrm>
            <a:off x="5653825" y="2591788"/>
            <a:ext cx="6439437" cy="2628279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t-BR" sz="1800" dirty="0">
                <a:solidFill>
                  <a:schemeClr val="bg1"/>
                </a:solidFill>
              </a:rPr>
              <a:t>Na verdade, os papéis hoje assumidos pelos </a:t>
            </a:r>
            <a:r>
              <a:rPr lang="pt-BR" sz="1800" dirty="0" smtClean="0">
                <a:solidFill>
                  <a:schemeClr val="bg1"/>
                </a:solidFill>
              </a:rPr>
              <a:t>pro</a:t>
            </a:r>
            <a:r>
              <a:rPr lang="pt-BR" sz="1800" dirty="0">
                <a:solidFill>
                  <a:schemeClr val="bg1"/>
                </a:solidFill>
              </a:rPr>
              <a:t>f</a:t>
            </a:r>
            <a:r>
              <a:rPr lang="pt-BR" sz="1800" dirty="0" smtClean="0">
                <a:solidFill>
                  <a:schemeClr val="bg1"/>
                </a:solidFill>
              </a:rPr>
              <a:t>issionais </a:t>
            </a:r>
            <a:r>
              <a:rPr lang="pt-BR" sz="1800" dirty="0">
                <a:solidFill>
                  <a:schemeClr val="bg1"/>
                </a:solidFill>
              </a:rPr>
              <a:t>de GP são múltiplos </a:t>
            </a:r>
            <a:r>
              <a:rPr lang="pt-BR" sz="1800" dirty="0" smtClean="0">
                <a:solidFill>
                  <a:schemeClr val="bg1"/>
                </a:solidFill>
              </a:rPr>
              <a:t>: </a:t>
            </a:r>
            <a:r>
              <a:rPr lang="pt-BR" sz="1800" dirty="0">
                <a:solidFill>
                  <a:schemeClr val="bg1"/>
                </a:solidFill>
              </a:rPr>
              <a:t>eles devem desempenhar papéis operacionais e ao mesmo tempo estratégicos. Precisam ser polícia e parceiros </a:t>
            </a:r>
            <a:r>
              <a:rPr lang="pt-BR" sz="1800" dirty="0" smtClean="0">
                <a:solidFill>
                  <a:schemeClr val="bg1"/>
                </a:solidFill>
              </a:rPr>
              <a:t>simultaneamente</a:t>
            </a:r>
            <a:r>
              <a:rPr lang="pt-BR" sz="1800" dirty="0">
                <a:solidFill>
                  <a:schemeClr val="bg1"/>
                </a:solidFill>
              </a:rPr>
              <a:t>. Em outros termos, para que a área de GP possa adicionar valor à organização, servir aos seus objetivos e criar vantagens competitivas, ela precisa desempenhar papéis cada vez mais múltiplos e complexos</a:t>
            </a:r>
            <a:endParaRPr lang="pt-BR" sz="1800" i="1" spc="-25" dirty="0">
              <a:solidFill>
                <a:schemeClr val="bg1"/>
              </a:solidFill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6676" y="57875"/>
            <a:ext cx="9478851" cy="68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218" y="140407"/>
            <a:ext cx="10515807" cy="639962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dirty="0"/>
              <a:t>Recrutamento interno e recrutamento externo</a:t>
            </a:r>
            <a:endParaRPr lang="pt-BR" dirty="0"/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</a:fld>
            <a:endParaRPr lang="pt-BR" sz="1000" dirty="0"/>
          </a:p>
        </p:txBody>
      </p:sp>
      <p:sp>
        <p:nvSpPr>
          <p:cNvPr id="6" name="objeto 18" descr="Retângulo bege"/>
          <p:cNvSpPr/>
          <p:nvPr/>
        </p:nvSpPr>
        <p:spPr>
          <a:xfrm flipV="1">
            <a:off x="927186" y="1301090"/>
            <a:ext cx="8976668" cy="51191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38200" y="1867437"/>
            <a:ext cx="10083085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900" dirty="0"/>
              <a:t>Assim, enquanto o recrutamento interno está </a:t>
            </a:r>
            <a:r>
              <a:rPr lang="pt-BR" sz="1900" dirty="0" smtClean="0"/>
              <a:t>focado </a:t>
            </a:r>
            <a:r>
              <a:rPr lang="pt-BR" sz="1900" dirty="0"/>
              <a:t>em buscar competências internas para melhor aproveitá-las, o recrutamento externo está focado na aquisição de competências externas. O recrutamento interno aborda os atuais colaboradores da organização, e o recrutamento externo focaliza os candidatos que estão lá fora no MRH. Um privilegia os atuais </a:t>
            </a:r>
            <a:r>
              <a:rPr lang="pt-BR" sz="1900" dirty="0" smtClean="0"/>
              <a:t>funcionários </a:t>
            </a:r>
            <a:r>
              <a:rPr lang="pt-BR" sz="1900" dirty="0"/>
              <a:t>para lhes oferecer oportunidades melhores dentro da organização, enquanto o outro busca candidatos externos para trazerem experiências e competências não existentes atualmente na </a:t>
            </a:r>
            <a:r>
              <a:rPr lang="pt-BR" sz="1900" dirty="0" smtClean="0"/>
              <a:t>organização.</a:t>
            </a:r>
            <a:endParaRPr lang="pt-BR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pt-BR" sz="3500" dirty="0"/>
              <a:t>Recrutamento interno e recrutamento externo</a:t>
            </a:r>
            <a:endParaRPr lang="pt-BR" sz="3500" dirty="0"/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</a:fld>
            <a:endParaRPr lang="pt-BR" sz="1000" dirty="0"/>
          </a:p>
        </p:txBody>
      </p:sp>
      <p:sp>
        <p:nvSpPr>
          <p:cNvPr id="6" name="objeto 18" descr="Retângulo bege"/>
          <p:cNvSpPr/>
          <p:nvPr/>
        </p:nvSpPr>
        <p:spPr>
          <a:xfrm flipV="1">
            <a:off x="838200" y="1313967"/>
            <a:ext cx="10148552" cy="45719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86366" y="1867437"/>
            <a:ext cx="11439594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O recrutamento interno funciona pela oferta de promoções (cargos mais elevados e, portanto, mais complexos, mas dentro da mesma área de atividade da pessoa) e de transferências (cargos do mesmo nível, mas que envolvam outras habilidades e </a:t>
            </a:r>
            <a:r>
              <a:rPr lang="pt-BR" dirty="0" smtClean="0"/>
              <a:t>conhecimentos </a:t>
            </a:r>
            <a:r>
              <a:rPr lang="pt-BR" dirty="0"/>
              <a:t>da pessoa e situados em outra área de atividade na </a:t>
            </a:r>
            <a:r>
              <a:rPr lang="pt-BR" dirty="0" smtClean="0"/>
              <a:t>organização).</a:t>
            </a:r>
            <a:endParaRPr lang="pt-BR" dirty="0" smtClean="0"/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O </a:t>
            </a:r>
            <a:r>
              <a:rPr lang="pt-BR" dirty="0"/>
              <a:t>recrutamento externo precisa abordar o MRH de maneira precisa e eficaz, no sentido de alcançar e atrair os candidatos que deseja buscar. Por outro lado, o </a:t>
            </a:r>
            <a:r>
              <a:rPr lang="pt-BR" dirty="0" smtClean="0"/>
              <a:t>recrutamento </a:t>
            </a:r>
            <a:r>
              <a:rPr lang="pt-BR" dirty="0"/>
              <a:t>interno ajuda e acelera a promovabilidade dos </a:t>
            </a:r>
            <a:r>
              <a:rPr lang="pt-BR" dirty="0" smtClean="0"/>
              <a:t>funcionários. </a:t>
            </a:r>
            <a:r>
              <a:rPr lang="pt-BR" dirty="0"/>
              <a:t>Aliás, ele é feito por meio da movimentação </a:t>
            </a:r>
            <a:r>
              <a:rPr lang="pt-BR" dirty="0" smtClean="0"/>
              <a:t>interna </a:t>
            </a:r>
            <a:r>
              <a:rPr lang="pt-BR" dirty="0"/>
              <a:t>de funcionários, seja por planos de carreira, </a:t>
            </a:r>
            <a:r>
              <a:rPr lang="pt-BR" dirty="0" smtClean="0"/>
              <a:t>alocação de </a:t>
            </a:r>
            <a:r>
              <a:rPr lang="pt-BR" dirty="0"/>
              <a:t>competências individuais ou ainda substituições em decorrência de planos de expansão do negócio ou </a:t>
            </a:r>
            <a:r>
              <a:rPr lang="pt-BR" dirty="0" smtClean="0"/>
              <a:t>situações </a:t>
            </a:r>
            <a:r>
              <a:rPr lang="pt-BR" dirty="0"/>
              <a:t>não previstas, como desligamentos de </a:t>
            </a:r>
            <a:r>
              <a:rPr lang="pt-BR" dirty="0" smtClean="0"/>
              <a:t>funcionários.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6084" y="67588"/>
            <a:ext cx="4669329" cy="6790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Espaço Reservado para Imagem 46" descr="As pessoas discutem algo"/>
          <p:cNvPicPr>
            <a:picLocks noGrp="1" noChangeAspect="1"/>
          </p:cNvPicPr>
          <p:nvPr>
            <p:ph type="pic" sz="quarter" idx="2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"/>
            <a:ext cx="12189599" cy="6856649"/>
          </a:xfrm>
        </p:spPr>
      </p:pic>
      <p:sp>
        <p:nvSpPr>
          <p:cNvPr id="35" name="objeto 3" descr="Retângulo azul"/>
          <p:cNvSpPr/>
          <p:nvPr/>
        </p:nvSpPr>
        <p:spPr>
          <a:xfrm>
            <a:off x="3600" y="0"/>
            <a:ext cx="121884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48" name="Oval 47" descr="Oval bege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</a:fld>
            <a:endParaRPr lang="pt-BR" sz="10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r>
              <a:rPr lang="pt-BR" dirty="0">
                <a:solidFill>
                  <a:schemeClr val="bg1"/>
                </a:solidFill>
              </a:rPr>
              <a:t>PRÓS E CONTRAS</a:t>
            </a:r>
            <a:r>
              <a:rPr lang="pt-BR" dirty="0" smtClean="0">
                <a:solidFill>
                  <a:schemeClr val="bg1"/>
                </a:solidFill>
              </a:rPr>
              <a:t>: recrutamento interno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9" name="objeto 6" descr="Retângulo bege"/>
          <p:cNvSpPr/>
          <p:nvPr/>
        </p:nvSpPr>
        <p:spPr bwMode="ltGray">
          <a:xfrm flipV="1">
            <a:off x="957250" y="1281550"/>
            <a:ext cx="8096597" cy="71226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95" y="1740746"/>
            <a:ext cx="4001959" cy="461671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548" y="2839621"/>
            <a:ext cx="6928739" cy="2206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386" y="1148682"/>
            <a:ext cx="11341458" cy="4002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444" y="417362"/>
            <a:ext cx="3932237" cy="1302111"/>
          </a:xfrm>
        </p:spPr>
        <p:txBody>
          <a:bodyPr rtlCol="0">
            <a:normAutofit fontScale="90000"/>
          </a:bodyPr>
          <a:lstStyle/>
          <a:p>
            <a:r>
              <a:rPr lang="pt-BR" dirty="0"/>
              <a:t>TÉCNICAS DE RECRUTAMENTO EXTERNO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 bwMode="ltGray">
          <a:xfrm>
            <a:off x="6228797" y="332097"/>
            <a:ext cx="5748555" cy="1986100"/>
          </a:xfrm>
        </p:spPr>
        <p:txBody>
          <a:bodyPr rtlCol="0">
            <a:normAutofit/>
          </a:bodyPr>
          <a:lstStyle/>
          <a:p>
            <a:pPr algn="just">
              <a:lnSpc>
                <a:spcPct val="110000"/>
              </a:lnSpc>
              <a:spcBef>
                <a:spcPts val="425"/>
              </a:spcBef>
            </a:pPr>
            <a:r>
              <a:rPr lang="pt-BR" sz="1400" dirty="0"/>
              <a:t>Enquanto o recrutamento interno aborda um </a:t>
            </a:r>
            <a:r>
              <a:rPr lang="pt-BR" sz="1400" dirty="0" smtClean="0"/>
              <a:t>contingente </a:t>
            </a:r>
            <a:r>
              <a:rPr lang="pt-BR" sz="1400" dirty="0"/>
              <a:t>definido e conhecido de funcionários internos, o externo aborda um enorme contingente de candidatos que estão espalhados pelo MRH. Seu âmbito de atuação é imenso e seus sinais nem sempre são recebidos pelos candidatos. Por essa razão, o recrutamento externo </a:t>
            </a:r>
            <a:r>
              <a:rPr lang="pt-BR" sz="1400" dirty="0" smtClean="0"/>
              <a:t>utiliza </a:t>
            </a:r>
            <a:r>
              <a:rPr lang="pt-BR" sz="1400" dirty="0"/>
              <a:t>várias e diferentes técnicas para influenciar e atrair candidatos. Trata-se de escolher os meios mais </a:t>
            </a:r>
            <a:r>
              <a:rPr lang="pt-BR" sz="1400" dirty="0" smtClean="0"/>
              <a:t>adequados </a:t>
            </a:r>
            <a:r>
              <a:rPr lang="pt-BR" sz="1400" dirty="0"/>
              <a:t>para ir até o candidato desejado – onde quer que ele esteja – e atraí-lo para a organização.</a:t>
            </a:r>
            <a:endParaRPr lang="pt-BR" sz="1500" i="1" spc="-15" dirty="0">
              <a:solidFill>
                <a:schemeClr val="bg2">
                  <a:lumMod val="20000"/>
                  <a:lumOff val="80000"/>
                </a:schemeClr>
              </a:solidFill>
              <a:cs typeface="Arial" panose="020B0604020202020204"/>
            </a:endParaRP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</a:fld>
            <a:endParaRPr lang="pt-BR" sz="1000" dirty="0"/>
          </a:p>
        </p:txBody>
      </p:sp>
      <p:pic>
        <p:nvPicPr>
          <p:cNvPr id="7" name="Espaço Reservado para Imagem 6" descr="Dois homens olhando o laptop"/>
          <p:cNvPicPr>
            <a:picLocks noGrp="1" noChangeAspect="1"/>
          </p:cNvPicPr>
          <p:nvPr>
            <p:ph type="pic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" y="2781223"/>
            <a:ext cx="6024983" cy="2736901"/>
          </a:xfrm>
        </p:spPr>
      </p:pic>
      <p:pic>
        <p:nvPicPr>
          <p:cNvPr id="15" name="Espaço Reservado para Imagem 14" descr="Ícone de verificação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652797" y="332097"/>
            <a:ext cx="576000" cy="576000"/>
          </a:xfrm>
        </p:spPr>
      </p:pic>
      <p:pic>
        <p:nvPicPr>
          <p:cNvPr id="17" name="Espaço Reservado para Imagem 16" descr="Ícone de verificação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228797" y="2572100"/>
            <a:ext cx="576000" cy="576001"/>
          </a:xfrm>
        </p:spPr>
      </p:pic>
      <p:sp>
        <p:nvSpPr>
          <p:cNvPr id="11" name="Espaço Reservado para Texto 10"/>
          <p:cNvSpPr>
            <a:spLocks noGrp="1"/>
          </p:cNvSpPr>
          <p:nvPr>
            <p:ph type="body" sz="half" idx="23"/>
          </p:nvPr>
        </p:nvSpPr>
        <p:spPr bwMode="ltGray">
          <a:xfrm>
            <a:off x="6804797" y="2542668"/>
            <a:ext cx="5040217" cy="2055554"/>
          </a:xfrm>
        </p:spPr>
        <p:txBody>
          <a:bodyPr rtlCol="0"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425"/>
              </a:spcBef>
            </a:pPr>
            <a:r>
              <a:rPr lang="pt-BR" dirty="0"/>
              <a:t>O processo de recrutamento externo se inicia com o candidato preenchendo a proposta de emprego ou apresentando seu curriculum vitae (CV) . A proposta de emprego é um formulário que o candidato preenche, anotando dados pessoais, escolaridade, experiência profissional, conhecimentos, endereço, e-mail e </a:t>
            </a:r>
            <a:r>
              <a:rPr lang="pt-BR" dirty="0" smtClean="0"/>
              <a:t>tele</a:t>
            </a:r>
            <a:r>
              <a:rPr lang="pt-BR" dirty="0"/>
              <a:t>f</a:t>
            </a:r>
            <a:r>
              <a:rPr lang="pt-BR" dirty="0" smtClean="0"/>
              <a:t>ones </a:t>
            </a:r>
            <a:r>
              <a:rPr lang="pt-BR" dirty="0"/>
              <a:t>para contatos. O preenchimento pode ser feito pela internet. </a:t>
            </a:r>
            <a:endParaRPr lang="pt-BR" i="1" spc="-15" dirty="0">
              <a:solidFill>
                <a:schemeClr val="bg2">
                  <a:lumMod val="20000"/>
                  <a:lumOff val="80000"/>
                </a:schemeClr>
              </a:solidFill>
              <a:cs typeface="Arial" panose="020B0604020202020204"/>
            </a:endParaRPr>
          </a:p>
        </p:txBody>
      </p:sp>
      <p:pic>
        <p:nvPicPr>
          <p:cNvPr id="19" name="Espaço Reservado para Imagem 18" descr="Ícone de verificação"/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176455" y="4627654"/>
            <a:ext cx="576000" cy="576001"/>
          </a:xfrm>
        </p:spPr>
      </p:pic>
      <p:sp>
        <p:nvSpPr>
          <p:cNvPr id="13" name="Espaço Reservado para Texto 12"/>
          <p:cNvSpPr>
            <a:spLocks noGrp="1"/>
          </p:cNvSpPr>
          <p:nvPr>
            <p:ph type="body" sz="half" idx="25"/>
          </p:nvPr>
        </p:nvSpPr>
        <p:spPr bwMode="ltGray">
          <a:xfrm>
            <a:off x="6804797" y="4627653"/>
            <a:ext cx="5304893" cy="1811783"/>
          </a:xfrm>
        </p:spPr>
        <p:txBody>
          <a:bodyPr rtlCol="0">
            <a:normAutofit/>
          </a:bodyPr>
          <a:lstStyle/>
          <a:p>
            <a:pPr algn="just">
              <a:lnSpc>
                <a:spcPct val="110000"/>
              </a:lnSpc>
              <a:spcBef>
                <a:spcPts val="425"/>
              </a:spcBef>
            </a:pPr>
            <a:r>
              <a:rPr lang="pt-BR" dirty="0"/>
              <a:t>As organizações bem-sucedidas estão sempre de </a:t>
            </a:r>
            <a:r>
              <a:rPr lang="pt-BR" dirty="0" smtClean="0"/>
              <a:t>portas </a:t>
            </a:r>
            <a:r>
              <a:rPr lang="pt-BR" dirty="0"/>
              <a:t>abertas para receber candidatos que se apresentem espontaneamente, mesmo que não tenham vagas ou oportunidades a oferecer no momento. O </a:t>
            </a:r>
            <a:r>
              <a:rPr lang="pt-BR" dirty="0" smtClean="0"/>
              <a:t>recrutamento </a:t>
            </a:r>
            <a:r>
              <a:rPr lang="pt-BR" dirty="0"/>
              <a:t>deve ser uma atividade contínua e ininterrupta de portas abertas aos candidatos.</a:t>
            </a:r>
            <a:endParaRPr lang="pt-BR" i="1" spc="-15" dirty="0">
              <a:solidFill>
                <a:schemeClr val="bg2">
                  <a:lumMod val="20000"/>
                  <a:lumOff val="80000"/>
                </a:schemeClr>
              </a:solidFill>
              <a:cs typeface="Arial" panose="020B0604020202020204"/>
            </a:endParaRPr>
          </a:p>
        </p:txBody>
      </p:sp>
      <p:sp>
        <p:nvSpPr>
          <p:cNvPr id="8" name="objeto 13" descr="Retângulo bege"/>
          <p:cNvSpPr/>
          <p:nvPr/>
        </p:nvSpPr>
        <p:spPr>
          <a:xfrm flipV="1">
            <a:off x="919594" y="1741009"/>
            <a:ext cx="3690506" cy="45719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Espaço Reservado para Imagem 46" descr="As pessoas discutem algo"/>
          <p:cNvPicPr>
            <a:picLocks noGrp="1" noChangeAspect="1"/>
          </p:cNvPicPr>
          <p:nvPr>
            <p:ph type="pic" sz="quarter" idx="2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"/>
            <a:ext cx="12189599" cy="6856649"/>
          </a:xfrm>
        </p:spPr>
      </p:pic>
      <p:sp>
        <p:nvSpPr>
          <p:cNvPr id="35" name="objeto 3" descr="Retângulo azul"/>
          <p:cNvSpPr/>
          <p:nvPr/>
        </p:nvSpPr>
        <p:spPr>
          <a:xfrm>
            <a:off x="3600" y="0"/>
            <a:ext cx="121884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48" name="Oval 47" descr="Oval bege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</a:fld>
            <a:endParaRPr lang="pt-BR" sz="10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r>
              <a:rPr lang="pt-BR" dirty="0">
                <a:solidFill>
                  <a:schemeClr val="bg1"/>
                </a:solidFill>
              </a:rPr>
              <a:t>PRÓS E CONTRAS</a:t>
            </a:r>
            <a:r>
              <a:rPr lang="pt-BR" dirty="0" smtClean="0">
                <a:solidFill>
                  <a:schemeClr val="bg1"/>
                </a:solidFill>
              </a:rPr>
              <a:t>: recrutamento externo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9" name="objeto 6" descr="Retângulo bege"/>
          <p:cNvSpPr/>
          <p:nvPr/>
        </p:nvSpPr>
        <p:spPr bwMode="ltGray">
          <a:xfrm flipV="1">
            <a:off x="957250" y="1281550"/>
            <a:ext cx="8096597" cy="71226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588" y="1690688"/>
            <a:ext cx="3099595" cy="50368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43" y="2475858"/>
            <a:ext cx="5073740" cy="2474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55" y="3207672"/>
            <a:ext cx="2907964" cy="1302111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/>
              <a:t>Recrutamento misto</a:t>
            </a:r>
            <a:endParaRPr lang="pt-BR" sz="3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6310649" y="1192696"/>
            <a:ext cx="5628066" cy="246490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De forma sucinta e objetiva, recrutamento misto é um método que une o recrutamento interno e o externo, ou seja, aquele que opta por dar oportunidade de concorrer à vaga em aberto aos colaboradores que já fazem parte da empresa e também a candidatos que estão no mercado, que ainda não fazem parte do quadro de funcionários da organização.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half" idx="23"/>
          </p:nvPr>
        </p:nvSpPr>
        <p:spPr>
          <a:xfrm>
            <a:off x="6310648" y="3858728"/>
            <a:ext cx="5515311" cy="23161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O intuito é aproveitar as vantagens destes dois tipos de recrutamento e minimizar, ou até mesmo eliminar, suas desvantagens no processo de seleção. Com o recrutamento misto, abre-se a possibilidade para que duas situações surjam durante o processo seletivo:</a:t>
            </a:r>
            <a:endParaRPr lang="pt-BR" dirty="0"/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8355" y="122052"/>
            <a:ext cx="4975403" cy="641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6" descr="Menina com documento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" y="675"/>
            <a:ext cx="12189600" cy="6856650"/>
          </a:xfrm>
          <a:prstGeom prst="rect">
            <a:avLst/>
          </a:prstGeom>
        </p:spPr>
      </p:pic>
      <p:sp>
        <p:nvSpPr>
          <p:cNvPr id="5" name="Espaço Reservado para Conteúdo 4"/>
          <p:cNvSpPr txBox="1"/>
          <p:nvPr/>
        </p:nvSpPr>
        <p:spPr>
          <a:xfrm>
            <a:off x="-1" y="1341439"/>
            <a:ext cx="6348413" cy="4140200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pt-BR" sz="3000" dirty="0" smtClean="0">
                <a:solidFill>
                  <a:schemeClr val="bg1">
                    <a:alpha val="50000"/>
                  </a:schemeClr>
                </a:solidFill>
              </a:rPr>
              <a:t>Dúvidas? </a:t>
            </a:r>
            <a:endParaRPr lang="pt-BR" sz="3000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6" name="objeto 6" descr="Retângulo bege"/>
          <p:cNvSpPr/>
          <p:nvPr/>
        </p:nvSpPr>
        <p:spPr bwMode="ltGray">
          <a:xfrm>
            <a:off x="931203" y="2894901"/>
            <a:ext cx="4176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ltGray">
          <a:xfrm>
            <a:off x="838200" y="1701559"/>
            <a:ext cx="4859215" cy="1325563"/>
          </a:xfrm>
        </p:spPr>
        <p:txBody>
          <a:bodyPr rtlCol="0">
            <a:normAutofit/>
          </a:bodyPr>
          <a:lstStyle/>
          <a:p>
            <a:pPr rtl="0"/>
            <a:r>
              <a:rPr lang="pt-BR" sz="5000" dirty="0" smtClean="0">
                <a:solidFill>
                  <a:schemeClr val="bg1"/>
                </a:solidFill>
              </a:rPr>
              <a:t>Perguntas?</a:t>
            </a:r>
            <a:endParaRPr lang="pt-BR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7" descr="O homem fala por telefon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6991350" cy="6858000"/>
          </a:xfrm>
          <a:prstGeom prst="rect">
            <a:avLst/>
          </a:prstGeom>
        </p:spPr>
      </p:pic>
      <p:sp>
        <p:nvSpPr>
          <p:cNvPr id="5" name="objeto 3" descr="Retângulo bege"/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" name="objeto 6" descr="Retângulo azul"/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>
          <a:xfrm>
            <a:off x="6198107" y="2331086"/>
            <a:ext cx="5165558" cy="833856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bg1"/>
                </a:solidFill>
              </a:rPr>
              <a:t>AGREGAR PESSOAS</a:t>
            </a:r>
            <a:endParaRPr lang="pt-BR" dirty="0"/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</a:fld>
            <a:endParaRPr lang="pt-BR" sz="1000" dirty="0"/>
          </a:p>
        </p:txBody>
      </p:sp>
      <p:sp>
        <p:nvSpPr>
          <p:cNvPr id="7" name="objeto 9" descr="Retângulo bege"/>
          <p:cNvSpPr/>
          <p:nvPr/>
        </p:nvSpPr>
        <p:spPr bwMode="white">
          <a:xfrm flipV="1">
            <a:off x="6313932" y="2990850"/>
            <a:ext cx="4792218" cy="51574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Espaço Reservado para Conteúdo 3"/>
          <p:cNvSpPr txBox="1"/>
          <p:nvPr/>
        </p:nvSpPr>
        <p:spPr bwMode="white">
          <a:xfrm>
            <a:off x="6188242" y="3217631"/>
            <a:ext cx="5181600" cy="16033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t-BR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 panose="020B0604020202020204"/>
              </a:rPr>
              <a:t>Os processos de agregar pessoas constituem o </a:t>
            </a:r>
            <a:r>
              <a:rPr lang="pt-BR" sz="18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panose="020B0604020202020204"/>
              </a:rPr>
              <a:t>primeiro </a:t>
            </a:r>
            <a:r>
              <a:rPr lang="pt-BR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 panose="020B0604020202020204"/>
              </a:rPr>
              <a:t>grupo de processos da moderna gestão de pessoas, </a:t>
            </a:r>
            <a:r>
              <a:rPr lang="pt-BR" sz="18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panose="020B0604020202020204"/>
              </a:rPr>
              <a:t>conforme </a:t>
            </a:r>
            <a:r>
              <a:rPr lang="pt-BR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 panose="020B0604020202020204"/>
              </a:rPr>
              <a:t>demonstrado na Figura 1. </a:t>
            </a:r>
            <a:endParaRPr lang="pt-BR" sz="1800" i="1" spc="-25" dirty="0">
              <a:solidFill>
                <a:schemeClr val="bg2">
                  <a:lumMod val="20000"/>
                  <a:lumOff val="80000"/>
                </a:schemeClr>
              </a:solidFill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154" y="566670"/>
            <a:ext cx="11834330" cy="5087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808" y="193184"/>
            <a:ext cx="11744627" cy="582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Retângulo azul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objeto 3" descr="Retângulo azul"/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Oval 8" descr="Oval bege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</a:fld>
            <a:endParaRPr lang="pt-BR" sz="1000" dirty="0"/>
          </a:p>
        </p:txBody>
      </p:sp>
      <p:cxnSp>
        <p:nvCxnSpPr>
          <p:cNvPr id="12" name="Conector Reto 11" descr="Linha"/>
          <p:cNvCxnSpPr/>
          <p:nvPr/>
        </p:nvCxnSpPr>
        <p:spPr>
          <a:xfrm>
            <a:off x="6096000" y="4101403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74749" y="963253"/>
            <a:ext cx="11642502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</a:rPr>
              <a:t>MERCADO DE TRABALHO (MT) </a:t>
            </a:r>
            <a:endParaRPr lang="pt-BR" sz="30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24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900" dirty="0">
                <a:solidFill>
                  <a:schemeClr val="bg1"/>
                </a:solidFill>
              </a:rPr>
              <a:t>É no mercado que ocorrem as transações, as </a:t>
            </a:r>
            <a:r>
              <a:rPr lang="pt-BR" sz="1900" dirty="0" smtClean="0">
                <a:solidFill>
                  <a:schemeClr val="bg1"/>
                </a:solidFill>
              </a:rPr>
              <a:t>negociações </a:t>
            </a:r>
            <a:r>
              <a:rPr lang="pt-BR" sz="1900" dirty="0">
                <a:solidFill>
                  <a:schemeClr val="bg1"/>
                </a:solidFill>
              </a:rPr>
              <a:t>e os relacionamentos. Mercado significa o espaço de transações, o contexto de trocas e intercâmbios entre aqueles que oferecem um produto ou um serviço e </a:t>
            </a:r>
            <a:r>
              <a:rPr lang="pt-BR" sz="1900" dirty="0" smtClean="0">
                <a:solidFill>
                  <a:schemeClr val="bg1"/>
                </a:solidFill>
              </a:rPr>
              <a:t>aqueles </a:t>
            </a:r>
            <a:r>
              <a:rPr lang="pt-BR" sz="1900" dirty="0">
                <a:solidFill>
                  <a:schemeClr val="bg1"/>
                </a:solidFill>
              </a:rPr>
              <a:t>que procuram um produto ou um serviço. </a:t>
            </a: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900" dirty="0" smtClean="0">
                <a:solidFill>
                  <a:schemeClr val="bg1"/>
                </a:solidFill>
              </a:rPr>
              <a:t>O </a:t>
            </a:r>
            <a:r>
              <a:rPr lang="pt-BR" sz="1900" dirty="0">
                <a:solidFill>
                  <a:schemeClr val="bg1"/>
                </a:solidFill>
              </a:rPr>
              <a:t>MT é composto pelas oportunidades de trabalho oferecidas pelas diversas organizações. </a:t>
            </a: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900" dirty="0" smtClean="0">
                <a:solidFill>
                  <a:schemeClr val="bg1"/>
                </a:solidFill>
              </a:rPr>
              <a:t>Toda </a:t>
            </a:r>
            <a:r>
              <a:rPr lang="pt-BR" sz="1900" dirty="0">
                <a:solidFill>
                  <a:schemeClr val="bg1"/>
                </a:solidFill>
              </a:rPr>
              <a:t>organização – na medida em que oferece oportunidades de trabalho – é parte do MT. </a:t>
            </a:r>
            <a:endParaRPr lang="pt-BR" sz="19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9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Retângulo azul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objeto 3" descr="Retângulo azul"/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Oval 8" descr="Oval bege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</a:fld>
            <a:endParaRPr lang="pt-BR" sz="1000" dirty="0"/>
          </a:p>
        </p:txBody>
      </p:sp>
      <p:cxnSp>
        <p:nvCxnSpPr>
          <p:cNvPr id="12" name="Conector Reto 11" descr="Linha"/>
          <p:cNvCxnSpPr/>
          <p:nvPr/>
        </p:nvCxnSpPr>
        <p:spPr>
          <a:xfrm>
            <a:off x="6096000" y="4101403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442174" y="1217016"/>
            <a:ext cx="11642502" cy="442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900" dirty="0" smtClean="0">
                <a:solidFill>
                  <a:schemeClr val="bg1"/>
                </a:solidFill>
              </a:rPr>
              <a:t>Ao </a:t>
            </a:r>
            <a:r>
              <a:rPr lang="pt-BR" sz="1900" dirty="0">
                <a:solidFill>
                  <a:schemeClr val="bg1"/>
                </a:solidFill>
              </a:rPr>
              <a:t>longo da Revolução Industrial, o MT substituiu as fazendas pelas fábricas. Agora, na Revolução da </a:t>
            </a:r>
            <a:r>
              <a:rPr lang="pt-BR" sz="1900" dirty="0" smtClean="0">
                <a:solidFill>
                  <a:schemeClr val="bg1"/>
                </a:solidFill>
              </a:rPr>
              <a:t>Informação, </a:t>
            </a:r>
            <a:r>
              <a:rPr lang="pt-BR" sz="1900" dirty="0">
                <a:solidFill>
                  <a:schemeClr val="bg1"/>
                </a:solidFill>
              </a:rPr>
              <a:t>o MT está se deslocando rapidamente do setor industrial para a economia de serviços. A indústria está oferecendo menos emprego, embora esteja produzindo cada vez mais graças à modernização, tecnologia, </a:t>
            </a:r>
            <a:r>
              <a:rPr lang="pt-BR" sz="1900" dirty="0" smtClean="0">
                <a:solidFill>
                  <a:schemeClr val="bg1"/>
                </a:solidFill>
              </a:rPr>
              <a:t>melhoria </a:t>
            </a:r>
            <a:r>
              <a:rPr lang="pt-BR" sz="1900" dirty="0">
                <a:solidFill>
                  <a:schemeClr val="bg1"/>
                </a:solidFill>
              </a:rPr>
              <a:t>de processos e aumento da produtividade. </a:t>
            </a: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900" dirty="0" smtClean="0">
                <a:solidFill>
                  <a:schemeClr val="bg1"/>
                </a:solidFill>
              </a:rPr>
              <a:t>E </a:t>
            </a:r>
            <a:r>
              <a:rPr lang="pt-BR" sz="1900" dirty="0">
                <a:solidFill>
                  <a:schemeClr val="bg1"/>
                </a:solidFill>
              </a:rPr>
              <a:t>cada vez mais, o setor de serviços oferece mais empregos. A modernização das fábricas vai na direção de produtos melhores e mais baratos, ampliando o mercado </a:t>
            </a:r>
            <a:r>
              <a:rPr lang="pt-BR" sz="1900" dirty="0" smtClean="0">
                <a:solidFill>
                  <a:schemeClr val="bg1"/>
                </a:solidFill>
              </a:rPr>
              <a:t>interno </a:t>
            </a:r>
            <a:r>
              <a:rPr lang="pt-BR" sz="1900" dirty="0">
                <a:solidFill>
                  <a:schemeClr val="bg1"/>
                </a:solidFill>
              </a:rPr>
              <a:t>de consumo e ocupando uma fatia maior no </a:t>
            </a:r>
            <a:r>
              <a:rPr lang="pt-BR" sz="1900" dirty="0" smtClean="0">
                <a:solidFill>
                  <a:schemeClr val="bg1"/>
                </a:solidFill>
              </a:rPr>
              <a:t>mercado </a:t>
            </a:r>
            <a:r>
              <a:rPr lang="pt-BR" sz="1900" dirty="0">
                <a:solidFill>
                  <a:schemeClr val="bg1"/>
                </a:solidFill>
              </a:rPr>
              <a:t>externo ou global. O aumento do consumo e da exportação funciona como alavanca para o emprego no setor de serviços. A modernização industrial </a:t>
            </a:r>
            <a:r>
              <a:rPr lang="pt-BR" sz="1900" dirty="0" smtClean="0">
                <a:solidFill>
                  <a:schemeClr val="bg1"/>
                </a:solidFill>
              </a:rPr>
              <a:t>provoca </a:t>
            </a:r>
            <a:r>
              <a:rPr lang="pt-BR" sz="1900" dirty="0">
                <a:solidFill>
                  <a:schemeClr val="bg1"/>
                </a:solidFill>
              </a:rPr>
              <a:t>migração de empregos, não a sua </a:t>
            </a:r>
            <a:r>
              <a:rPr lang="pt-BR" sz="1900" dirty="0" smtClean="0">
                <a:solidFill>
                  <a:schemeClr val="bg1"/>
                </a:solidFill>
              </a:rPr>
              <a:t>extinção.</a:t>
            </a:r>
            <a:endParaRPr lang="pt-BR" sz="19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Retângulo azul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objeto 3" descr="Retângulo azul"/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Oval 8" descr="Oval bege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z="1000" smtClean="0"/>
            </a:fld>
            <a:endParaRPr lang="pt-BR" sz="1000" dirty="0"/>
          </a:p>
        </p:txBody>
      </p:sp>
      <p:cxnSp>
        <p:nvCxnSpPr>
          <p:cNvPr id="12" name="Conector Reto 11" descr="Linha"/>
          <p:cNvCxnSpPr/>
          <p:nvPr/>
        </p:nvCxnSpPr>
        <p:spPr>
          <a:xfrm>
            <a:off x="6096000" y="4101403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390659" y="1094758"/>
            <a:ext cx="11642502" cy="3985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900" dirty="0">
                <a:solidFill>
                  <a:schemeClr val="bg1"/>
                </a:solidFill>
              </a:rPr>
              <a:t>Esses processos constituem as rotas de ingresso das pessoas na organização. </a:t>
            </a: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900" dirty="0" smtClean="0">
                <a:solidFill>
                  <a:schemeClr val="bg1"/>
                </a:solidFill>
              </a:rPr>
              <a:t>Representam </a:t>
            </a:r>
            <a:r>
              <a:rPr lang="pt-BR" sz="1900" dirty="0">
                <a:solidFill>
                  <a:schemeClr val="bg1"/>
                </a:solidFill>
              </a:rPr>
              <a:t>as portas de </a:t>
            </a:r>
            <a:r>
              <a:rPr lang="pt-BR" sz="1900" dirty="0" smtClean="0">
                <a:solidFill>
                  <a:schemeClr val="bg1"/>
                </a:solidFill>
              </a:rPr>
              <a:t>entrada </a:t>
            </a:r>
            <a:r>
              <a:rPr lang="pt-BR" sz="1900" dirty="0">
                <a:solidFill>
                  <a:schemeClr val="bg1"/>
                </a:solidFill>
              </a:rPr>
              <a:t>que são abertas apenas para os candidatos capazes de ajustar as próprias características e competências pessoais com os requisitos e as características </a:t>
            </a:r>
            <a:r>
              <a:rPr lang="pt-BR" sz="1900" dirty="0" smtClean="0">
                <a:solidFill>
                  <a:schemeClr val="bg1"/>
                </a:solidFill>
              </a:rPr>
              <a:t>predominantes </a:t>
            </a:r>
            <a:r>
              <a:rPr lang="pt-BR" sz="1900" dirty="0">
                <a:solidFill>
                  <a:schemeClr val="bg1"/>
                </a:solidFill>
              </a:rPr>
              <a:t>na organização. </a:t>
            </a: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9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900" dirty="0" smtClean="0">
                <a:solidFill>
                  <a:schemeClr val="bg1"/>
                </a:solidFill>
              </a:rPr>
              <a:t>Há </a:t>
            </a:r>
            <a:r>
              <a:rPr lang="pt-BR" sz="1900" dirty="0">
                <a:solidFill>
                  <a:schemeClr val="bg1"/>
                </a:solidFill>
              </a:rPr>
              <a:t>um verdadeiro esquema de filtragem: cada organização codifica as características humanas que são importantes para o alcance dos seus objetivos organizacionais e para sua cultura interna, e passa a escolher aquelas pessoas que as possuem em elevado grau. </a:t>
            </a:r>
            <a:endParaRPr lang="pt-BR" sz="19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serviços profissionais</Template>
  <TotalTime>0</TotalTime>
  <Words>10663</Words>
  <Application>WPS Presentation</Application>
  <PresentationFormat>Widescreen</PresentationFormat>
  <Paragraphs>161</Paragraphs>
  <Slides>30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Arial</vt:lpstr>
      <vt:lpstr>SimSun</vt:lpstr>
      <vt:lpstr>Wingdings</vt:lpstr>
      <vt:lpstr>Arial</vt:lpstr>
      <vt:lpstr>Gill Sans MT</vt:lpstr>
      <vt:lpstr>Microsoft YaHei</vt:lpstr>
      <vt:lpstr>Arial Unicode MS</vt:lpstr>
      <vt:lpstr>Calibri</vt:lpstr>
      <vt:lpstr>Tema do Office</vt:lpstr>
      <vt:lpstr>AGREGANDO PESSOAS RECRUTAMENTO DE PESSOAS</vt:lpstr>
      <vt:lpstr>Novos papéis da Gestão de Pessoas</vt:lpstr>
      <vt:lpstr>PowerPoint 演示文稿</vt:lpstr>
      <vt:lpstr>AGREGAR PESSOAS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MERCADO DE RECURSOS HUMANOS (MRH)</vt:lpstr>
      <vt:lpstr>PowerPoint 演示文稿</vt:lpstr>
      <vt:lpstr>CONCEITO DE RECRUTAMENTO </vt:lpstr>
      <vt:lpstr>PowerPoint 演示文稿</vt:lpstr>
      <vt:lpstr>PowerPoint 演示文稿</vt:lpstr>
      <vt:lpstr>Recrutamento interno e recrutamento externo</vt:lpstr>
      <vt:lpstr>Recrutamento interno e recrutamento externo</vt:lpstr>
      <vt:lpstr>PowerPoint 演示文稿</vt:lpstr>
      <vt:lpstr>PRÓS E CONTRAS: recrutamento interno</vt:lpstr>
      <vt:lpstr>PowerPoint 演示文稿</vt:lpstr>
      <vt:lpstr>TÉCNICAS DE RECRUTAMENTO EXTERNO </vt:lpstr>
      <vt:lpstr>PRÓS E CONTRAS: recrutamento externo</vt:lpstr>
      <vt:lpstr>Recrutamento misto</vt:lpstr>
      <vt:lpstr>Perguntas?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usuario</cp:lastModifiedBy>
  <cp:revision>2</cp:revision>
  <dcterms:created xsi:type="dcterms:W3CDTF">2021-03-12T12:21:00Z</dcterms:created>
  <dcterms:modified xsi:type="dcterms:W3CDTF">2021-04-06T21:07:53Z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KSOProductBuildVer">
    <vt:lpwstr>1046-11.2.0.10078</vt:lpwstr>
  </property>
</Properties>
</file>