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53"/>
  </p:handoutMasterIdLst>
  <p:sldIdLst>
    <p:sldId id="268" r:id="rId3"/>
    <p:sldId id="291" r:id="rId5"/>
    <p:sldId id="290" r:id="rId6"/>
    <p:sldId id="292" r:id="rId7"/>
    <p:sldId id="321" r:id="rId8"/>
    <p:sldId id="293" r:id="rId9"/>
    <p:sldId id="322" r:id="rId10"/>
    <p:sldId id="323" r:id="rId11"/>
    <p:sldId id="324" r:id="rId12"/>
    <p:sldId id="325" r:id="rId13"/>
    <p:sldId id="327" r:id="rId14"/>
    <p:sldId id="326" r:id="rId15"/>
    <p:sldId id="328" r:id="rId16"/>
    <p:sldId id="329" r:id="rId17"/>
    <p:sldId id="330" r:id="rId18"/>
    <p:sldId id="331" r:id="rId19"/>
    <p:sldId id="332" r:id="rId20"/>
    <p:sldId id="333" r:id="rId21"/>
    <p:sldId id="334" r:id="rId22"/>
    <p:sldId id="335" r:id="rId23"/>
    <p:sldId id="336" r:id="rId24"/>
    <p:sldId id="338" r:id="rId25"/>
    <p:sldId id="339" r:id="rId26"/>
    <p:sldId id="340" r:id="rId27"/>
    <p:sldId id="342" r:id="rId28"/>
    <p:sldId id="294" r:id="rId29"/>
    <p:sldId id="343" r:id="rId30"/>
    <p:sldId id="344" r:id="rId31"/>
    <p:sldId id="295" r:id="rId32"/>
    <p:sldId id="296" r:id="rId33"/>
    <p:sldId id="297" r:id="rId34"/>
    <p:sldId id="298" r:id="rId35"/>
    <p:sldId id="345" r:id="rId36"/>
    <p:sldId id="346" r:id="rId37"/>
    <p:sldId id="347" r:id="rId38"/>
    <p:sldId id="348" r:id="rId39"/>
    <p:sldId id="350" r:id="rId40"/>
    <p:sldId id="351" r:id="rId41"/>
    <p:sldId id="300" r:id="rId42"/>
    <p:sldId id="302" r:id="rId43"/>
    <p:sldId id="303" r:id="rId44"/>
    <p:sldId id="305" r:id="rId45"/>
    <p:sldId id="307" r:id="rId46"/>
    <p:sldId id="308" r:id="rId47"/>
    <p:sldId id="309" r:id="rId48"/>
    <p:sldId id="310" r:id="rId49"/>
    <p:sldId id="352" r:id="rId50"/>
    <p:sldId id="353" r:id="rId51"/>
    <p:sldId id="354" r:id="rId52"/>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E5E"/>
    <a:srgbClr val="5F9E50"/>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2"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77" d="100"/>
          <a:sy n="77" d="100"/>
        </p:scale>
        <p:origin x="396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5C64A65-AAC9-4AB8-962D-CA45938C2CB4}" type="datetime1">
              <a:rPr lang="pt-BR" smtClean="0"/>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CA6C9-E2E2-4922-B1A7-E6462166C8C6}" type="slidenum">
              <a:rPr lang="pt-BR" smtClean="0"/>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ED26D-BDAD-4BE4-8B68-1FA4609932EE}" type="datetime1">
              <a:rPr lang="pt-BR" noProof="0" smtClean="0"/>
            </a:fld>
            <a:endParaRPr lang="pt-BR" noProof="0"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C70E52-1238-4A7F-867E-2F90BFCA0D60}" type="slidenum">
              <a:rPr lang="pt-BR" noProof="0" smtClean="0"/>
            </a:fld>
            <a:endParaRPr lang="pt-BR" noProof="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22C70E52-1238-4A7F-867E-2F90BFCA0D60}" type="slidenum">
              <a:rPr lang="pt-BR" smtClean="0"/>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ítulo e Conteúd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0"/>
            <a:ext cx="10840914" cy="1260000"/>
          </a:xfrm>
        </p:spPr>
        <p:txBody>
          <a:bodyPr rtlCol="0" anchor="ctr" anchorCtr="0">
            <a:normAutofit/>
          </a:bodyPr>
          <a:lstStyle>
            <a:lvl1pPr>
              <a:defRPr sz="3000"/>
            </a:lvl1pPr>
          </a:lstStyle>
          <a:p>
            <a:pPr rtl="0"/>
            <a:r>
              <a:rPr lang="pt-BR" noProof="0"/>
              <a:t>Clique para editar o estilo de título Mestre</a:t>
            </a:r>
            <a:endParaRPr lang="pt-BR" noProof="0"/>
          </a:p>
        </p:txBody>
      </p:sp>
      <p:sp>
        <p:nvSpPr>
          <p:cNvPr id="3" name="Espaço Reservado para Conteúdo 2"/>
          <p:cNvSpPr>
            <a:spLocks noGrp="1"/>
          </p:cNvSpPr>
          <p:nvPr>
            <p:ph idx="1"/>
          </p:nvPr>
        </p:nvSpPr>
        <p:spPr>
          <a:xfrm>
            <a:off x="685801" y="1869601"/>
            <a:ext cx="10840914" cy="3921600"/>
          </a:xfrm>
        </p:spPr>
        <p:txBody>
          <a:bodyPr rtlCol="0" anchor="t" anchorCtr="0"/>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4" name="Espaço Reservado para Data 3"/>
          <p:cNvSpPr>
            <a:spLocks noGrp="1"/>
          </p:cNvSpPr>
          <p:nvPr>
            <p:ph type="dt" sz="half" idx="10"/>
          </p:nvPr>
        </p:nvSpPr>
        <p:spPr/>
        <p:txBody>
          <a:bodyPr rtlCol="0"/>
          <a:lstStyle/>
          <a:p>
            <a:pPr rtl="0"/>
            <a:fld id="{2A3DFAC7-500C-4657-9F09-EFB6EB681B18}" type="datetime1">
              <a:rPr lang="pt-BR" noProof="0" smtClean="0"/>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endParaRPr lang="pt-BR" noProof="0"/>
          </a:p>
        </p:txBody>
      </p:sp>
      <p:sp>
        <p:nvSpPr>
          <p:cNvPr id="6" name="Espaço reservado para o número do slide 5"/>
          <p:cNvSpPr>
            <a:spLocks noGrp="1"/>
          </p:cNvSpPr>
          <p:nvPr>
            <p:ph type="sldNum" sz="quarter" idx="12"/>
          </p:nvPr>
        </p:nvSpPr>
        <p:spPr/>
        <p:txBody>
          <a:bodyPr rtlCol="0"/>
          <a:lstStyle/>
          <a:p>
            <a:pPr rtl="0"/>
            <a:fld id="{5D99DD2A-B520-4620-9B43-64B657BA2D42}" type="slidenum">
              <a:rPr lang="pt-BR" noProof="0" smtClean="0"/>
            </a:fld>
            <a:endParaRPr lang="pt-BR" noProof="0"/>
          </a:p>
        </p:txBody>
      </p:sp>
      <p:cxnSp>
        <p:nvCxnSpPr>
          <p:cNvPr id="8" name="Conector Reto 7"/>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pic>
        <p:nvPicPr>
          <p:cNvPr id="7" name="Image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pt-BR" noProof="0"/>
              <a:t>CLIQUE PARA EDITAR O ESTILO DO TÍTULO MESTRE</a:t>
            </a:r>
            <a:endParaRPr lang="pt-BR" noProof="0"/>
          </a:p>
        </p:txBody>
      </p:sp>
      <p:sp>
        <p:nvSpPr>
          <p:cNvPr id="3" name="Espaço Reservado para Texto 2"/>
          <p:cNvSpPr>
            <a:spLocks noGrp="1"/>
          </p:cNvSpPr>
          <p:nvPr>
            <p:ph type="body" idx="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Editar estilos de texto Mestre</a:t>
            </a:r>
            <a:endParaRPr lang="pt-BR" noProof="0"/>
          </a:p>
        </p:txBody>
      </p:sp>
      <p:sp>
        <p:nvSpPr>
          <p:cNvPr id="4" name="Espaço Reservado para Data 3"/>
          <p:cNvSpPr>
            <a:spLocks noGrp="1"/>
          </p:cNvSpPr>
          <p:nvPr>
            <p:ph type="dt" sz="half" idx="10"/>
          </p:nvPr>
        </p:nvSpPr>
        <p:spPr/>
        <p:txBody>
          <a:bodyPr rtlCol="0"/>
          <a:lstStyle/>
          <a:p>
            <a:pPr rtl="0"/>
            <a:fld id="{B8997BD1-D939-4091-A41D-E3A126126144}" type="datetime1">
              <a:rPr lang="pt-BR" noProof="0" smtClean="0"/>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endParaRPr lang="pt-BR" noProof="0"/>
          </a:p>
        </p:txBody>
      </p:sp>
      <p:sp>
        <p:nvSpPr>
          <p:cNvPr id="6" name="Espaço reservado para o número do slide 5"/>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Imagem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0"/>
            <a:ext cx="10840914" cy="1260000"/>
          </a:xfrm>
        </p:spPr>
        <p:txBody>
          <a:bodyPr rtlCol="0">
            <a:normAutofit/>
          </a:bodyPr>
          <a:lstStyle>
            <a:lvl1pPr>
              <a:defRPr sz="3000"/>
            </a:lvl1pPr>
          </a:lstStyle>
          <a:p>
            <a:pPr rtl="0"/>
            <a:r>
              <a:rPr lang="pt-BR" noProof="0" smtClean="0"/>
              <a:t>Clique para editar o título mestre</a:t>
            </a:r>
            <a:endParaRPr lang="pt-BR" noProof="0"/>
          </a:p>
        </p:txBody>
      </p:sp>
      <p:sp>
        <p:nvSpPr>
          <p:cNvPr id="3" name="Espaço Reservado para Data 2"/>
          <p:cNvSpPr>
            <a:spLocks noGrp="1"/>
          </p:cNvSpPr>
          <p:nvPr>
            <p:ph type="dt" sz="half" idx="10"/>
          </p:nvPr>
        </p:nvSpPr>
        <p:spPr/>
        <p:txBody>
          <a:bodyPr rtlCol="0"/>
          <a:lstStyle/>
          <a:p>
            <a:pPr rtl="0"/>
            <a:fld id="{0006ABD4-BE50-4E9E-A853-C5C696A9DBC4}" type="datetime1">
              <a:rPr lang="pt-BR" noProof="0" smtClean="0"/>
            </a:fld>
            <a:endParaRPr lang="pt-BR" noProof="0"/>
          </a:p>
        </p:txBody>
      </p:sp>
      <p:sp>
        <p:nvSpPr>
          <p:cNvPr id="4" name="Espaço Reservado para Rodapé 3"/>
          <p:cNvSpPr>
            <a:spLocks noGrp="1"/>
          </p:cNvSpPr>
          <p:nvPr>
            <p:ph type="ftr" sz="quarter" idx="11"/>
          </p:nvPr>
        </p:nvSpPr>
        <p:spPr/>
        <p:txBody>
          <a:bodyPr rtlCol="0"/>
          <a:lstStyle/>
          <a:p>
            <a:pPr rtl="0"/>
            <a:r>
              <a:rPr lang="pt-BR" noProof="0"/>
              <a:t>Adicionar um rodapé</a:t>
            </a:r>
            <a:endParaRPr lang="pt-BR" noProof="0"/>
          </a:p>
        </p:txBody>
      </p:sp>
      <p:sp>
        <p:nvSpPr>
          <p:cNvPr id="5" name="Espaço reservado para o número do slide 4"/>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Imagem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Espaço Reservado para Data 1"/>
          <p:cNvSpPr>
            <a:spLocks noGrp="1"/>
          </p:cNvSpPr>
          <p:nvPr>
            <p:ph type="dt" sz="half" idx="10"/>
          </p:nvPr>
        </p:nvSpPr>
        <p:spPr/>
        <p:txBody>
          <a:bodyPr rtlCol="0"/>
          <a:lstStyle/>
          <a:p>
            <a:pPr rtl="0"/>
            <a:fld id="{0184E93E-4759-4993-8BA9-163BEF3D2210}" type="datetime1">
              <a:rPr lang="pt-BR" noProof="0" smtClean="0"/>
            </a:fld>
            <a:endParaRPr lang="pt-BR" noProof="0"/>
          </a:p>
        </p:txBody>
      </p:sp>
      <p:sp>
        <p:nvSpPr>
          <p:cNvPr id="3" name="Espaço Reservado para Rodapé 2"/>
          <p:cNvSpPr>
            <a:spLocks noGrp="1"/>
          </p:cNvSpPr>
          <p:nvPr>
            <p:ph type="ftr" sz="quarter" idx="11"/>
          </p:nvPr>
        </p:nvSpPr>
        <p:spPr/>
        <p:txBody>
          <a:bodyPr rtlCol="0"/>
          <a:lstStyle/>
          <a:p>
            <a:pPr rtl="0"/>
            <a:r>
              <a:rPr lang="pt-BR" noProof="0"/>
              <a:t>Adicionar um rodapé</a:t>
            </a:r>
            <a:endParaRPr lang="pt-BR" noProof="0"/>
          </a:p>
        </p:txBody>
      </p:sp>
      <p:sp>
        <p:nvSpPr>
          <p:cNvPr id="4" name="Espaço reservado para o número do slide 3"/>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m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ítulo 1"/>
          <p:cNvSpPr>
            <a:spLocks noGrp="1"/>
          </p:cNvSpPr>
          <p:nvPr>
            <p:ph type="ctrTitle" hasCustomPrompt="1"/>
          </p:nvPr>
        </p:nvSpPr>
        <p:spPr>
          <a:xfrm>
            <a:off x="2476500" y="2716272"/>
            <a:ext cx="8683625" cy="2421464"/>
          </a:xfrm>
        </p:spPr>
        <p:txBody>
          <a:bodyPr rtlCol="0" anchor="b">
            <a:normAutofit/>
          </a:bodyPr>
          <a:lstStyle>
            <a:lvl1pPr algn="r">
              <a:defRPr sz="4800">
                <a:effectLst/>
              </a:defRPr>
            </a:lvl1pPr>
          </a:lstStyle>
          <a:p>
            <a:pPr rtl="0"/>
            <a:r>
              <a:rPr lang="pt-BR" noProof="0"/>
              <a:t>Clique para editar o estilo de título Mestre</a:t>
            </a:r>
            <a:endParaRPr lang="pt-BR" noProof="0"/>
          </a:p>
        </p:txBody>
      </p:sp>
      <p:sp>
        <p:nvSpPr>
          <p:cNvPr id="3" name="Subtítulo 2"/>
          <p:cNvSpPr>
            <a:spLocks noGrp="1"/>
          </p:cNvSpPr>
          <p:nvPr>
            <p:ph type="subTitle" idx="1" hasCustomPrompt="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de subtítulo Mestre</a:t>
            </a:r>
            <a:endParaRPr lang="pt-BR" noProof="0"/>
          </a:p>
        </p:txBody>
      </p:sp>
      <p:sp>
        <p:nvSpPr>
          <p:cNvPr id="4" name="Espaço Reservado para Data 3"/>
          <p:cNvSpPr>
            <a:spLocks noGrp="1"/>
          </p:cNvSpPr>
          <p:nvPr>
            <p:ph type="dt" sz="half" idx="10"/>
          </p:nvPr>
        </p:nvSpPr>
        <p:spPr>
          <a:xfrm>
            <a:off x="8932558" y="5870575"/>
            <a:ext cx="1600200" cy="377825"/>
          </a:xfrm>
        </p:spPr>
        <p:txBody>
          <a:bodyPr rtlCol="0"/>
          <a:lstStyle/>
          <a:p>
            <a:pPr rtl="0"/>
            <a:fld id="{5BC0A584-EDF5-431A-95E2-CD7067492903}" type="datetime1">
              <a:rPr lang="pt-BR" noProof="0" smtClean="0"/>
            </a:fld>
            <a:endParaRPr lang="pt-BR" noProof="0"/>
          </a:p>
        </p:txBody>
      </p:sp>
      <p:sp>
        <p:nvSpPr>
          <p:cNvPr id="5" name="Espaço Reservado para Rodapé 4"/>
          <p:cNvSpPr>
            <a:spLocks noGrp="1"/>
          </p:cNvSpPr>
          <p:nvPr>
            <p:ph type="ftr" sz="quarter" idx="11"/>
          </p:nvPr>
        </p:nvSpPr>
        <p:spPr>
          <a:xfrm>
            <a:off x="3962399" y="5870575"/>
            <a:ext cx="4893958" cy="377825"/>
          </a:xfrm>
        </p:spPr>
        <p:txBody>
          <a:bodyPr rtlCol="0"/>
          <a:lstStyle/>
          <a:p>
            <a:pPr rtl="0"/>
            <a:r>
              <a:rPr lang="pt-BR" noProof="0"/>
              <a:t>Adicionar um rodapé</a:t>
            </a:r>
            <a:endParaRPr lang="pt-BR" noProof="0"/>
          </a:p>
        </p:txBody>
      </p:sp>
      <p:sp>
        <p:nvSpPr>
          <p:cNvPr id="6" name="Espaço reservado para o número do slide 5"/>
          <p:cNvSpPr>
            <a:spLocks noGrp="1"/>
          </p:cNvSpPr>
          <p:nvPr>
            <p:ph type="sldNum" sz="quarter" idx="12"/>
          </p:nvPr>
        </p:nvSpPr>
        <p:spPr>
          <a:xfrm>
            <a:off x="10608958" y="5870575"/>
            <a:ext cx="551167" cy="377825"/>
          </a:xfrm>
        </p:spPr>
        <p:txBody>
          <a:bodyPr rtlCol="0"/>
          <a:lstStyle/>
          <a:p>
            <a:pPr rtl="0"/>
            <a:fld id="{5D99DD2A-B520-4620-9B43-64B657BA2D42}" type="slidenum">
              <a:rPr lang="pt-BR" noProof="0" smtClean="0"/>
            </a:fld>
            <a:endParaRPr lang="pt-BR" noProof="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Image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hasCustomPrompt="1"/>
          </p:nvPr>
        </p:nvSpPr>
        <p:spPr>
          <a:xfrm>
            <a:off x="552450" y="1874308"/>
            <a:ext cx="3814235" cy="1260000"/>
          </a:xfrm>
        </p:spPr>
        <p:txBody>
          <a:bodyPr rtlCol="0" anchor="ctr" anchorCtr="0">
            <a:noAutofit/>
          </a:bodyPr>
          <a:lstStyle>
            <a:lvl1pPr algn="r">
              <a:defRPr sz="3000" b="0"/>
            </a:lvl1pPr>
          </a:lstStyle>
          <a:p>
            <a:pPr rtl="0"/>
            <a:r>
              <a:rPr lang="pt-BR" noProof="0"/>
              <a:t>Clique para editar o estilo de título Mestre</a:t>
            </a:r>
            <a:endParaRPr lang="pt-BR" noProof="0"/>
          </a:p>
        </p:txBody>
      </p:sp>
      <p:sp>
        <p:nvSpPr>
          <p:cNvPr id="3" name="Espaço Reservado para Conteúdo 2"/>
          <p:cNvSpPr>
            <a:spLocks noGrp="1"/>
          </p:cNvSpPr>
          <p:nvPr>
            <p:ph idx="1"/>
          </p:nvPr>
        </p:nvSpPr>
        <p:spPr>
          <a:xfrm>
            <a:off x="4648200" y="0"/>
            <a:ext cx="7543800" cy="6856214"/>
          </a:xfrm>
        </p:spPr>
        <p:txBody>
          <a:bodyPr rtlCol="0" anchor="ctr">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4" name="Espaço Reservado para Texto 3"/>
          <p:cNvSpPr>
            <a:spLocks noGrp="1"/>
          </p:cNvSpPr>
          <p:nvPr>
            <p:ph type="body" sz="half" idx="2"/>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Editar estilos de texto Mestre</a:t>
            </a:r>
            <a:endParaRPr lang="pt-BR" noProof="0"/>
          </a:p>
        </p:txBody>
      </p:sp>
      <p:sp>
        <p:nvSpPr>
          <p:cNvPr id="5" name="Espaço Reservado para Data 4"/>
          <p:cNvSpPr>
            <a:spLocks noGrp="1"/>
          </p:cNvSpPr>
          <p:nvPr>
            <p:ph type="dt" sz="half" idx="10"/>
          </p:nvPr>
        </p:nvSpPr>
        <p:spPr/>
        <p:txBody>
          <a:bodyPr rtlCol="0"/>
          <a:lstStyle/>
          <a:p>
            <a:pPr rtl="0"/>
            <a:fld id="{60A7BBA2-AB04-4BCA-8157-705BAE44033C}" type="datetime1">
              <a:rPr lang="pt-BR" noProof="0" smtClean="0"/>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endParaRPr lang="pt-BR" noProof="0"/>
          </a:p>
        </p:txBody>
      </p:sp>
      <p:sp>
        <p:nvSpPr>
          <p:cNvPr id="7" name="Espaço reservado para o número do slide 6"/>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rição de título e conteúdo">
    <p:spTree>
      <p:nvGrpSpPr>
        <p:cNvPr id="1" name=""/>
        <p:cNvGrpSpPr/>
        <p:nvPr/>
      </p:nvGrpSpPr>
      <p:grpSpPr>
        <a:xfrm>
          <a:off x="0" y="0"/>
          <a:ext cx="0" cy="0"/>
          <a:chOff x="0" y="0"/>
          <a:chExt cx="0" cy="0"/>
        </a:xfrm>
      </p:grpSpPr>
      <p:pic>
        <p:nvPicPr>
          <p:cNvPr id="11" name="Imagem 10" descr="Celestia-R1---OverlayContent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1"/>
            <a:ext cx="10840914" cy="1260000"/>
          </a:xfrm>
        </p:spPr>
        <p:txBody>
          <a:bodyPr rtlCol="0" anchor="ctr" anchorCtr="0">
            <a:normAutofit/>
          </a:bodyPr>
          <a:lstStyle>
            <a:lvl1pPr>
              <a:defRPr sz="3000"/>
            </a:lvl1pPr>
          </a:lstStyle>
          <a:p>
            <a:pPr rtl="0"/>
            <a:r>
              <a:rPr lang="pt-BR" noProof="0"/>
              <a:t>Clique para editar o estilo de título Mestre</a:t>
            </a:r>
            <a:endParaRPr lang="pt-BR" noProof="0"/>
          </a:p>
        </p:txBody>
      </p:sp>
      <p:sp>
        <p:nvSpPr>
          <p:cNvPr id="3" name="Espaço Reservado para Texto 2"/>
          <p:cNvSpPr>
            <a:spLocks noGrp="1"/>
          </p:cNvSpPr>
          <p:nvPr>
            <p:ph type="body" idx="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endParaRPr lang="pt-BR" noProof="0"/>
          </a:p>
        </p:txBody>
      </p:sp>
      <p:sp>
        <p:nvSpPr>
          <p:cNvPr id="7" name="Espaço Reservado para Data 6"/>
          <p:cNvSpPr>
            <a:spLocks noGrp="1"/>
          </p:cNvSpPr>
          <p:nvPr>
            <p:ph type="dt" sz="half" idx="10"/>
          </p:nvPr>
        </p:nvSpPr>
        <p:spPr/>
        <p:txBody>
          <a:bodyPr rtlCol="0"/>
          <a:lstStyle/>
          <a:p>
            <a:pPr rtl="0"/>
            <a:fld id="{F7D8D342-2B1B-4D24-A8B3-0ACC231DF6A8}" type="datetime1">
              <a:rPr lang="pt-BR" noProof="0" smtClean="0"/>
            </a:fld>
            <a:endParaRPr lang="pt-BR" noProof="0"/>
          </a:p>
        </p:txBody>
      </p:sp>
      <p:sp>
        <p:nvSpPr>
          <p:cNvPr id="8" name="Espaço Reservado para Rodapé 7"/>
          <p:cNvSpPr>
            <a:spLocks noGrp="1"/>
          </p:cNvSpPr>
          <p:nvPr>
            <p:ph type="ftr" sz="quarter" idx="11"/>
          </p:nvPr>
        </p:nvSpPr>
        <p:spPr/>
        <p:txBody>
          <a:bodyPr rtlCol="0"/>
          <a:lstStyle/>
          <a:p>
            <a:pPr rtl="0"/>
            <a:r>
              <a:rPr lang="pt-BR" noProof="0"/>
              <a:t>Adicionar um rodapé</a:t>
            </a:r>
            <a:endParaRPr lang="pt-BR" noProof="0"/>
          </a:p>
        </p:txBody>
      </p:sp>
      <p:sp>
        <p:nvSpPr>
          <p:cNvPr id="6" name="Espaço Reservado para Texto 5"/>
          <p:cNvSpPr>
            <a:spLocks noGrp="1"/>
          </p:cNvSpPr>
          <p:nvPr>
            <p:ph type="body" sz="quarter" idx="14"/>
          </p:nvPr>
        </p:nvSpPr>
        <p:spPr>
          <a:xfrm>
            <a:off x="1216192" y="3837470"/>
            <a:ext cx="1310050" cy="959003"/>
          </a:xfrm>
        </p:spPr>
        <p:txBody>
          <a:bodyPr rtlCol="0">
            <a:noAutofit/>
          </a:bodyPr>
          <a:lstStyle>
            <a:lvl1pPr marL="0" indent="0" algn="ctr" rtl="0">
              <a:buNone/>
              <a:defRPr sz="1200"/>
            </a:lvl1pPr>
            <a:lvl3pPr algn="ctr">
              <a:defRPr sz="1200"/>
            </a:lvl3pPr>
            <a:lvl5pPr marL="1828800" indent="0">
              <a:buNone/>
              <a:defRPr/>
            </a:lvl5pPr>
          </a:lstStyle>
          <a:p>
            <a:pPr lvl="0" rtl="0"/>
            <a:r>
              <a:rPr lang="pt-BR" noProof="0"/>
              <a:t>Editar estilos de texto Mestre</a:t>
            </a:r>
            <a:endParaRPr lang="pt-BR" noProof="0"/>
          </a:p>
        </p:txBody>
      </p:sp>
      <p:sp>
        <p:nvSpPr>
          <p:cNvPr id="9" name="Espaço reservado para o número do slide 8"/>
          <p:cNvSpPr>
            <a:spLocks noGrp="1"/>
          </p:cNvSpPr>
          <p:nvPr>
            <p:ph type="sldNum" sz="quarter" idx="12"/>
          </p:nvPr>
        </p:nvSpPr>
        <p:spPr/>
        <p:txBody>
          <a:bodyPr rtlCol="0"/>
          <a:lstStyle/>
          <a:p>
            <a:pPr rtl="0"/>
            <a:fld id="{5D99DD2A-B520-4620-9B43-64B657BA2D42}" type="slidenum">
              <a:rPr lang="pt-BR" noProof="0" smtClean="0"/>
            </a:fld>
            <a:endParaRPr lang="pt-BR" noProof="0"/>
          </a:p>
        </p:txBody>
      </p:sp>
      <p:sp>
        <p:nvSpPr>
          <p:cNvPr id="12" name="Espaço Reservado para Texto 2"/>
          <p:cNvSpPr>
            <a:spLocks noGrp="1"/>
          </p:cNvSpPr>
          <p:nvPr>
            <p:ph type="body" idx="13"/>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endParaRPr lang="pt-BR" noProof="0"/>
          </a:p>
        </p:txBody>
      </p:sp>
      <p:sp>
        <p:nvSpPr>
          <p:cNvPr id="20" name="Espaço Reservado para Texto 5"/>
          <p:cNvSpPr>
            <a:spLocks noGrp="1"/>
          </p:cNvSpPr>
          <p:nvPr>
            <p:ph type="body" sz="quarter" idx="17"/>
          </p:nvPr>
        </p:nvSpPr>
        <p:spPr>
          <a:xfrm>
            <a:off x="7465366" y="3837470"/>
            <a:ext cx="1310050" cy="959003"/>
          </a:xfrm>
        </p:spPr>
        <p:txBody>
          <a:bodyPr rtlCol="0">
            <a:noAutofit/>
          </a:bodyPr>
          <a:lstStyle>
            <a:lvl1pPr marL="0" indent="0" algn="ctr" rtl="0">
              <a:buNone/>
              <a:defRPr sz="1200"/>
            </a:lvl1pPr>
            <a:lvl3pPr algn="ctr">
              <a:defRPr sz="1200"/>
            </a:lvl3pPr>
            <a:lvl5pPr marL="1828800" indent="0">
              <a:buNone/>
              <a:defRPr/>
            </a:lvl5pPr>
          </a:lstStyle>
          <a:p>
            <a:pPr lvl="0" rtl="0"/>
            <a:r>
              <a:rPr lang="pt-BR" noProof="0"/>
              <a:t>Editar estilos de texto Mestre</a:t>
            </a:r>
            <a:endParaRPr lang="pt-BR" noProof="0"/>
          </a:p>
        </p:txBody>
      </p:sp>
      <p:sp>
        <p:nvSpPr>
          <p:cNvPr id="21" name="Espaço Reservado para Texto 5"/>
          <p:cNvSpPr>
            <a:spLocks noGrp="1"/>
          </p:cNvSpPr>
          <p:nvPr>
            <p:ph type="body" sz="quarter" idx="18"/>
          </p:nvPr>
        </p:nvSpPr>
        <p:spPr>
          <a:xfrm>
            <a:off x="9548424" y="3837470"/>
            <a:ext cx="1310050" cy="959003"/>
          </a:xfrm>
        </p:spPr>
        <p:txBody>
          <a:bodyPr rtlCol="0">
            <a:noAutofit/>
          </a:bodyPr>
          <a:lstStyle>
            <a:lvl1pPr marL="0" indent="0" algn="ctr" rtl="0">
              <a:buNone/>
              <a:defRPr sz="1200"/>
            </a:lvl1pPr>
            <a:lvl3pPr algn="ctr">
              <a:defRPr sz="1200"/>
            </a:lvl3pPr>
            <a:lvl5pPr marL="1828800" indent="0">
              <a:buNone/>
              <a:defRPr/>
            </a:lvl5pPr>
          </a:lstStyle>
          <a:p>
            <a:pPr lvl="0" rtl="0"/>
            <a:r>
              <a:rPr lang="pt-BR" noProof="0"/>
              <a:t>Editar estilos de texto Mestre</a:t>
            </a:r>
            <a:endParaRPr lang="pt-BR" noProof="0"/>
          </a:p>
        </p:txBody>
      </p:sp>
      <p:sp>
        <p:nvSpPr>
          <p:cNvPr id="19" name="Espaço Reservado para Texto 5"/>
          <p:cNvSpPr>
            <a:spLocks noGrp="1"/>
          </p:cNvSpPr>
          <p:nvPr>
            <p:ph type="body" sz="quarter" idx="16"/>
          </p:nvPr>
        </p:nvSpPr>
        <p:spPr>
          <a:xfrm>
            <a:off x="5382308" y="3837470"/>
            <a:ext cx="1310050" cy="959003"/>
          </a:xfrm>
        </p:spPr>
        <p:txBody>
          <a:bodyPr rtlCol="0">
            <a:noAutofit/>
          </a:bodyPr>
          <a:lstStyle>
            <a:lvl1pPr marL="0" indent="0" algn="ctr" rtl="0">
              <a:buNone/>
              <a:defRPr sz="1200"/>
            </a:lvl1pPr>
            <a:lvl3pPr algn="ctr">
              <a:defRPr sz="1200"/>
            </a:lvl3pPr>
            <a:lvl5pPr marL="1828800" indent="0">
              <a:buNone/>
              <a:defRPr/>
            </a:lvl5pPr>
          </a:lstStyle>
          <a:p>
            <a:pPr lvl="0" rtl="0"/>
            <a:r>
              <a:rPr lang="pt-BR" noProof="0"/>
              <a:t>Editar estilos de texto Mestre</a:t>
            </a:r>
            <a:endParaRPr lang="pt-BR" noProof="0"/>
          </a:p>
        </p:txBody>
      </p:sp>
      <p:sp>
        <p:nvSpPr>
          <p:cNvPr id="18" name="Espaço Reservado para Texto 5"/>
          <p:cNvSpPr>
            <a:spLocks noGrp="1"/>
          </p:cNvSpPr>
          <p:nvPr>
            <p:ph type="body" sz="quarter" idx="15"/>
          </p:nvPr>
        </p:nvSpPr>
        <p:spPr>
          <a:xfrm>
            <a:off x="3299250" y="3837470"/>
            <a:ext cx="1310050" cy="959003"/>
          </a:xfrm>
        </p:spPr>
        <p:txBody>
          <a:bodyPr rtlCol="0">
            <a:noAutofit/>
          </a:bodyPr>
          <a:lstStyle>
            <a:lvl1pPr marL="0" indent="0" algn="ctr" rtl="0">
              <a:buNone/>
              <a:defRPr sz="1200"/>
            </a:lvl1pPr>
            <a:lvl3pPr algn="ctr">
              <a:defRPr sz="1200"/>
            </a:lvl3pPr>
            <a:lvl5pPr marL="1828800" indent="0">
              <a:buNone/>
              <a:defRPr/>
            </a:lvl5pPr>
          </a:lstStyle>
          <a:p>
            <a:pPr lvl="0" rtl="0"/>
            <a:r>
              <a:rPr lang="pt-BR" noProof="0"/>
              <a:t>Editar estilos de texto Mestre</a:t>
            </a:r>
            <a:endParaRPr lang="pt-BR" noProof="0"/>
          </a:p>
        </p:txBody>
      </p:sp>
      <p:cxnSp>
        <p:nvCxnSpPr>
          <p:cNvPr id="14" name="Conector Reto 13"/>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pic>
        <p:nvPicPr>
          <p:cNvPr id="8" name="Image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1457326" y="995967"/>
            <a:ext cx="6238874" cy="1260000"/>
          </a:xfrm>
        </p:spPr>
        <p:txBody>
          <a:bodyPr rtlCol="0" anchor="ctr" anchorCtr="0">
            <a:noAutofit/>
          </a:bodyPr>
          <a:lstStyle>
            <a:lvl1pPr algn="r">
              <a:defRPr sz="3000" b="0"/>
            </a:lvl1pPr>
          </a:lstStyle>
          <a:p>
            <a:pPr rtl="0"/>
            <a:r>
              <a:rPr lang="pt-BR" noProof="0" smtClean="0"/>
              <a:t>Clique para editar o título mestre</a:t>
            </a:r>
            <a:endParaRPr lang="pt-BR" noProof="0"/>
          </a:p>
        </p:txBody>
      </p:sp>
      <p:sp>
        <p:nvSpPr>
          <p:cNvPr id="14" name="Espaço reservado para imagem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smtClean="0"/>
              <a:t>Clique no ícone para adicionar uma imagem</a:t>
            </a:r>
            <a:endParaRPr lang="pt-BR" noProof="0"/>
          </a:p>
        </p:txBody>
      </p:sp>
      <p:sp>
        <p:nvSpPr>
          <p:cNvPr id="4" name="Espaço Reservado para Texto 3"/>
          <p:cNvSpPr>
            <a:spLocks noGrp="1"/>
          </p:cNvSpPr>
          <p:nvPr>
            <p:ph type="body" sz="half" idx="2"/>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Editar estilos de texto Mestre</a:t>
            </a:r>
            <a:endParaRPr lang="pt-BR" noProof="0"/>
          </a:p>
        </p:txBody>
      </p:sp>
      <p:sp>
        <p:nvSpPr>
          <p:cNvPr id="5" name="Espaço Reservado para Data 4"/>
          <p:cNvSpPr>
            <a:spLocks noGrp="1"/>
          </p:cNvSpPr>
          <p:nvPr>
            <p:ph type="dt" sz="half" idx="10"/>
          </p:nvPr>
        </p:nvSpPr>
        <p:spPr/>
        <p:txBody>
          <a:bodyPr rtlCol="0"/>
          <a:lstStyle/>
          <a:p>
            <a:pPr rtl="0"/>
            <a:fld id="{E6813EB0-5314-443D-97C2-85228EEDDEFB}" type="datetime1">
              <a:rPr lang="pt-BR" noProof="0" smtClean="0"/>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endParaRPr lang="pt-BR" noProof="0"/>
          </a:p>
        </p:txBody>
      </p:sp>
      <p:sp>
        <p:nvSpPr>
          <p:cNvPr id="7" name="Espaço reservado para o número do slide 6"/>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m da direita com legenda">
    <p:spTree>
      <p:nvGrpSpPr>
        <p:cNvPr id="1" name=""/>
        <p:cNvGrpSpPr/>
        <p:nvPr/>
      </p:nvGrpSpPr>
      <p:grpSpPr>
        <a:xfrm>
          <a:off x="0" y="0"/>
          <a:ext cx="0" cy="0"/>
          <a:chOff x="0" y="0"/>
          <a:chExt cx="0" cy="0"/>
        </a:xfrm>
      </p:grpSpPr>
      <p:pic>
        <p:nvPicPr>
          <p:cNvPr id="8" name="Image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hasCustomPrompt="1"/>
          </p:nvPr>
        </p:nvSpPr>
        <p:spPr>
          <a:xfrm>
            <a:off x="6657974" y="995968"/>
            <a:ext cx="4848225" cy="1260000"/>
          </a:xfrm>
        </p:spPr>
        <p:txBody>
          <a:bodyPr rtlCol="0" anchor="ctr" anchorCtr="0">
            <a:normAutofit/>
          </a:bodyPr>
          <a:lstStyle>
            <a:lvl1pPr algn="l">
              <a:defRPr sz="3000" b="0"/>
            </a:lvl1pPr>
          </a:lstStyle>
          <a:p>
            <a:pPr rtl="0"/>
            <a:r>
              <a:rPr lang="pt-BR" noProof="0"/>
              <a:t>Clique para editar o estilo de título Mestre</a:t>
            </a:r>
            <a:endParaRPr lang="pt-BR" noProof="0"/>
          </a:p>
        </p:txBody>
      </p:sp>
      <p:sp>
        <p:nvSpPr>
          <p:cNvPr id="14" name="Espaço Reservado para Imagem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noProof="0" smtClean="0"/>
              <a:t>Clique no ícone para adicionar uma imagem</a:t>
            </a:r>
            <a:endParaRPr lang="pt-BR" noProof="0"/>
          </a:p>
        </p:txBody>
      </p:sp>
      <p:sp>
        <p:nvSpPr>
          <p:cNvPr id="4" name="Espaço Reservado para Texto 3"/>
          <p:cNvSpPr>
            <a:spLocks noGrp="1"/>
          </p:cNvSpPr>
          <p:nvPr>
            <p:ph type="body" sz="half" idx="2"/>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Editar estilos de texto Mestre</a:t>
            </a:r>
            <a:endParaRPr lang="pt-BR" noProof="0"/>
          </a:p>
        </p:txBody>
      </p:sp>
      <p:sp>
        <p:nvSpPr>
          <p:cNvPr id="5" name="Espaço Reservado para Data 4"/>
          <p:cNvSpPr>
            <a:spLocks noGrp="1"/>
          </p:cNvSpPr>
          <p:nvPr>
            <p:ph type="dt" sz="half" idx="10"/>
          </p:nvPr>
        </p:nvSpPr>
        <p:spPr/>
        <p:txBody>
          <a:bodyPr rtlCol="0"/>
          <a:lstStyle/>
          <a:p>
            <a:pPr rtl="0"/>
            <a:fld id="{7ED22269-AA3C-4A28-AFBB-46A01F1306F9}" type="datetime1">
              <a:rPr lang="pt-BR" noProof="0" smtClean="0"/>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endParaRPr lang="pt-BR" noProof="0"/>
          </a:p>
        </p:txBody>
      </p:sp>
      <p:sp>
        <p:nvSpPr>
          <p:cNvPr id="7" name="Espaço reservado para o número do slide 6"/>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6" name="Imagem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Caixa de Texto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t-BR" sz="8000" noProof="0">
                <a:solidFill>
                  <a:schemeClr val="tx1"/>
                </a:solidFill>
                <a:effectLst/>
              </a:rPr>
              <a:t>"</a:t>
            </a:r>
            <a:endParaRPr lang="pt-BR" sz="8000" noProof="0">
              <a:solidFill>
                <a:schemeClr val="tx1"/>
              </a:solidFill>
              <a:effectLst/>
            </a:endParaRPr>
          </a:p>
        </p:txBody>
      </p:sp>
      <p:sp>
        <p:nvSpPr>
          <p:cNvPr id="11" name="Caixa de Texto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t-BR" sz="8000" noProof="0">
                <a:solidFill>
                  <a:schemeClr val="tx1"/>
                </a:solidFill>
                <a:effectLst/>
              </a:rPr>
              <a:t>"</a:t>
            </a:r>
            <a:endParaRPr lang="pt-BR" sz="8000" noProof="0">
              <a:solidFill>
                <a:schemeClr val="tx1"/>
              </a:solidFill>
              <a:effectLst/>
            </a:endParaRPr>
          </a:p>
        </p:txBody>
      </p:sp>
      <p:sp>
        <p:nvSpPr>
          <p:cNvPr id="2" name="Título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pt-BR" noProof="0"/>
              <a:t>CLIQUE PARA EDITAR O ESTILO DO TÍTULO MESTRE</a:t>
            </a:r>
            <a:endParaRPr lang="pt-BR" noProof="0"/>
          </a:p>
        </p:txBody>
      </p:sp>
      <p:sp>
        <p:nvSpPr>
          <p:cNvPr id="10" name="Espaço Reservado para Texto 9"/>
          <p:cNvSpPr>
            <a:spLocks noGrp="1"/>
          </p:cNvSpPr>
          <p:nvPr>
            <p:ph type="body" sz="quarter" idx="13"/>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pt-BR" noProof="0"/>
              <a:t>Editar estilos de texto Mestre</a:t>
            </a:r>
            <a:endParaRPr lang="pt-BR" noProof="0"/>
          </a:p>
        </p:txBody>
      </p:sp>
      <p:sp>
        <p:nvSpPr>
          <p:cNvPr id="7" name="Retângulo: Cantos arredondados 6"/>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3" name="Espaço Reservado para Texto 2"/>
          <p:cNvSpPr>
            <a:spLocks noGrp="1"/>
          </p:cNvSpPr>
          <p:nvPr>
            <p:ph type="body" idx="1"/>
          </p:nvPr>
        </p:nvSpPr>
        <p:spPr>
          <a:xfrm>
            <a:off x="1857375" y="4021138"/>
            <a:ext cx="8486775" cy="1760537"/>
          </a:xfrm>
        </p:spPr>
        <p:txBody>
          <a:bodyPr rtlCol="0" anchor="ctr">
            <a:normAutofit/>
          </a:bodyPr>
          <a:lstStyle>
            <a:lvl1pPr marL="0" indent="0" algn="ctr" rtl="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Editar estilos de texto Mestre</a:t>
            </a:r>
            <a:endParaRPr lang="pt-BR" noProof="0"/>
          </a:p>
        </p:txBody>
      </p:sp>
      <p:sp>
        <p:nvSpPr>
          <p:cNvPr id="4" name="Espaço Reservado para Data 3"/>
          <p:cNvSpPr>
            <a:spLocks noGrp="1"/>
          </p:cNvSpPr>
          <p:nvPr>
            <p:ph type="dt" sz="half" idx="10"/>
          </p:nvPr>
        </p:nvSpPr>
        <p:spPr/>
        <p:txBody>
          <a:bodyPr rtlCol="0"/>
          <a:lstStyle/>
          <a:p>
            <a:pPr rtl="0"/>
            <a:fld id="{F2FCD5E1-CED2-40B1-AC5F-0B3D52F2DA5D}" type="datetime1">
              <a:rPr lang="pt-BR" noProof="0" smtClean="0"/>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endParaRPr lang="pt-BR" noProof="0"/>
          </a:p>
        </p:txBody>
      </p:sp>
      <p:sp>
        <p:nvSpPr>
          <p:cNvPr id="6" name="Espaço reservado para o número do slide 5"/>
          <p:cNvSpPr>
            <a:spLocks noGrp="1"/>
          </p:cNvSpPr>
          <p:nvPr>
            <p:ph type="sldNum" sz="quarter" idx="12"/>
          </p:nvPr>
        </p:nvSpPr>
        <p:spPr/>
        <p:txBody>
          <a:bodyPr rtlCol="0"/>
          <a:lstStyle/>
          <a:p>
            <a:pPr rtl="0"/>
            <a:fld id="{5D99DD2A-B520-4620-9B43-64B657BA2D42}" type="slidenum">
              <a:rPr lang="pt-BR" noProof="0" smtClean="0"/>
            </a:fld>
            <a:endParaRPr lang="pt-B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1" name="Imagem 10" descr="Celestia-R1---OverlayContent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599"/>
            <a:ext cx="10840914" cy="1260000"/>
          </a:xfrm>
        </p:spPr>
        <p:txBody>
          <a:bodyPr rtlCol="0">
            <a:normAutofit/>
          </a:bodyPr>
          <a:lstStyle>
            <a:lvl1pPr>
              <a:defRPr sz="3000"/>
            </a:lvl1pPr>
          </a:lstStyle>
          <a:p>
            <a:pPr rtl="0"/>
            <a:r>
              <a:rPr lang="pt-BR" noProof="0"/>
              <a:t>Clique para editar o estilo de título Mestre</a:t>
            </a:r>
            <a:endParaRPr lang="pt-BR" noProof="0"/>
          </a:p>
        </p:txBody>
      </p:sp>
      <p:sp>
        <p:nvSpPr>
          <p:cNvPr id="3" name="Espaço Reservado para Texto 2"/>
          <p:cNvSpPr>
            <a:spLocks noGrp="1"/>
          </p:cNvSpPr>
          <p:nvPr>
            <p:ph type="body" idx="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endParaRPr lang="pt-BR" noProof="0"/>
          </a:p>
        </p:txBody>
      </p:sp>
      <p:sp>
        <p:nvSpPr>
          <p:cNvPr id="4" name="Espaço Reservado para Conteúdo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5" name="Espaço Reservado para Texto 4"/>
          <p:cNvSpPr>
            <a:spLocks noGrp="1"/>
          </p:cNvSpPr>
          <p:nvPr>
            <p:ph type="body" sz="quarter" idx="3"/>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endParaRPr lang="pt-BR" noProof="0"/>
          </a:p>
        </p:txBody>
      </p:sp>
      <p:sp>
        <p:nvSpPr>
          <p:cNvPr id="6" name="Espaço Reservado para Conteúdo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7" name="Espaço Reservado para Data 6"/>
          <p:cNvSpPr>
            <a:spLocks noGrp="1"/>
          </p:cNvSpPr>
          <p:nvPr>
            <p:ph type="dt" sz="half" idx="10"/>
          </p:nvPr>
        </p:nvSpPr>
        <p:spPr/>
        <p:txBody>
          <a:bodyPr rtlCol="0"/>
          <a:lstStyle/>
          <a:p>
            <a:pPr rtl="0"/>
            <a:fld id="{C246E7CC-6F74-4D1B-9650-F51472ADAD98}" type="datetime1">
              <a:rPr lang="pt-BR" noProof="0" smtClean="0"/>
            </a:fld>
            <a:endParaRPr lang="pt-BR" noProof="0"/>
          </a:p>
        </p:txBody>
      </p:sp>
      <p:sp>
        <p:nvSpPr>
          <p:cNvPr id="8" name="Espaço Reservado para Rodapé 7"/>
          <p:cNvSpPr>
            <a:spLocks noGrp="1"/>
          </p:cNvSpPr>
          <p:nvPr>
            <p:ph type="ftr" sz="quarter" idx="11"/>
          </p:nvPr>
        </p:nvSpPr>
        <p:spPr/>
        <p:txBody>
          <a:bodyPr rtlCol="0"/>
          <a:lstStyle/>
          <a:p>
            <a:pPr rtl="0"/>
            <a:r>
              <a:rPr lang="pt-BR" noProof="0"/>
              <a:t>Adicionar um rodapé</a:t>
            </a:r>
            <a:endParaRPr lang="pt-BR" noProof="0"/>
          </a:p>
        </p:txBody>
      </p:sp>
      <p:sp>
        <p:nvSpPr>
          <p:cNvPr id="9" name="Espaço reservado para o número do slide 8"/>
          <p:cNvSpPr>
            <a:spLocks noGrp="1"/>
          </p:cNvSpPr>
          <p:nvPr>
            <p:ph type="sldNum" sz="quarter" idx="12"/>
          </p:nvPr>
        </p:nvSpPr>
        <p:spPr/>
        <p:txBody>
          <a:bodyPr rtlCol="0"/>
          <a:lstStyle/>
          <a:p>
            <a:pPr rtl="0"/>
            <a:fld id="{5D99DD2A-B520-4620-9B43-64B657BA2D42}" type="slidenum">
              <a:rPr lang="pt-BR" noProof="0" smtClean="0"/>
            </a:fld>
            <a:endParaRPr lang="pt-BR" noProof="0"/>
          </a:p>
        </p:txBody>
      </p:sp>
      <p:cxnSp>
        <p:nvCxnSpPr>
          <p:cNvPr id="12" name="Conector Reto 11"/>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pic>
        <p:nvPicPr>
          <p:cNvPr id="8" name="Image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pt-BR" noProof="0"/>
              <a:t>Clique para editar o estilo do título Mestre</a:t>
            </a:r>
            <a:endParaRPr lang="pt-BR" noProof="0"/>
          </a:p>
        </p:txBody>
      </p:sp>
      <p:sp>
        <p:nvSpPr>
          <p:cNvPr id="9" name="Retângulo: Cantos arredondados 8"/>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3" name="Espaço Reservado para Conteúdo 2"/>
          <p:cNvSpPr>
            <a:spLocks noGrp="1"/>
          </p:cNvSpPr>
          <p:nvPr>
            <p:ph sz="half" idx="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4" name="Espaço Reservado para Conteúdo 3"/>
          <p:cNvSpPr>
            <a:spLocks noGrp="1"/>
          </p:cNvSpPr>
          <p:nvPr>
            <p:ph sz="half" idx="2"/>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5" name="Espaço Reservado para Data 4"/>
          <p:cNvSpPr>
            <a:spLocks noGrp="1"/>
          </p:cNvSpPr>
          <p:nvPr>
            <p:ph type="dt" sz="half" idx="10"/>
          </p:nvPr>
        </p:nvSpPr>
        <p:spPr/>
        <p:txBody>
          <a:bodyPr rtlCol="0"/>
          <a:lstStyle/>
          <a:p>
            <a:pPr rtl="0"/>
            <a:fld id="{665C96C6-FBBD-4B72-813B-2B255243569F}" type="datetime1">
              <a:rPr lang="pt-BR" noProof="0" smtClean="0"/>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endParaRPr lang="pt-BR" noProof="0"/>
          </a:p>
        </p:txBody>
      </p:sp>
      <p:sp>
        <p:nvSpPr>
          <p:cNvPr id="7" name="Espaço reservado para o número do slide 6"/>
          <p:cNvSpPr>
            <a:spLocks noGrp="1"/>
          </p:cNvSpPr>
          <p:nvPr>
            <p:ph type="sldNum" sz="quarter" idx="12"/>
          </p:nvPr>
        </p:nvSpPr>
        <p:spPr/>
        <p:txBody>
          <a:bodyPr rtlCol="0"/>
          <a:lstStyle/>
          <a:p>
            <a:pPr rtl="0"/>
            <a:fld id="{5D99DD2A-B520-4620-9B43-64B657BA2D42}" type="slidenum">
              <a:rPr lang="pt-BR" noProof="0" smtClean="0"/>
            </a:fld>
            <a:endParaRPr lang="pt-BR" noProof="0"/>
          </a:p>
        </p:txBody>
      </p:sp>
      <p:cxnSp>
        <p:nvCxnSpPr>
          <p:cNvPr id="10" name="Conector Reto 9"/>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pt-BR" noProof="0"/>
              <a:t>Clique para editar o estilo de título Mestre</a:t>
            </a:r>
            <a:endParaRPr lang="pt-BR" noProof="0"/>
          </a:p>
        </p:txBody>
      </p:sp>
      <p:sp>
        <p:nvSpPr>
          <p:cNvPr id="3" name="Espaço Reservado para Texto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pt-BR" noProof="0"/>
              <a:t>Editar estilos de texto Mestre</a:t>
            </a:r>
            <a:endParaRPr lang="pt-BR" noProof="0"/>
          </a:p>
          <a:p>
            <a:pPr lvl="1" rtl="0"/>
            <a:r>
              <a:rPr lang="pt-BR" noProof="0"/>
              <a:t>Segundo nível</a:t>
            </a:r>
            <a:endParaRPr lang="pt-BR" noProof="0"/>
          </a:p>
          <a:p>
            <a:pPr lvl="2" rtl="0"/>
            <a:r>
              <a:rPr lang="pt-BR" noProof="0"/>
              <a:t>Terceiro nível</a:t>
            </a:r>
            <a:endParaRPr lang="pt-BR" noProof="0"/>
          </a:p>
          <a:p>
            <a:pPr lvl="3" rtl="0"/>
            <a:r>
              <a:rPr lang="pt-BR" noProof="0"/>
              <a:t>Quarto nível</a:t>
            </a:r>
            <a:endParaRPr lang="pt-BR" noProof="0"/>
          </a:p>
          <a:p>
            <a:pPr lvl="4" rtl="0"/>
            <a:r>
              <a:rPr lang="pt-BR" noProof="0"/>
              <a:t>Quinto nível</a:t>
            </a:r>
            <a:endParaRPr lang="pt-BR" noProof="0"/>
          </a:p>
        </p:txBody>
      </p:sp>
      <p:sp>
        <p:nvSpPr>
          <p:cNvPr id="4" name="Espaço Reservado para Dat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DF989F1-84B6-43D8-A4D3-3F8A46D6C174}" type="datetime1">
              <a:rPr lang="pt-BR" noProof="0" smtClean="0"/>
            </a:fld>
            <a:endParaRPr lang="pt-BR" noProof="0"/>
          </a:p>
        </p:txBody>
      </p:sp>
      <p:sp>
        <p:nvSpPr>
          <p:cNvPr id="5" name="Espaço Reservado para Rodapé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pt-BR" noProof="0"/>
              <a:t>Adicionar um rodapé</a:t>
            </a:r>
            <a:endParaRPr lang="pt-BR" noProof="0"/>
          </a:p>
        </p:txBody>
      </p:sp>
      <p:sp>
        <p:nvSpPr>
          <p:cNvPr id="6" name="Espaço reservado para o número do slide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pt-BR" noProof="0" smtClean="0"/>
            </a:fld>
            <a:endParaRPr lang="pt-B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17412" y="1788992"/>
            <a:ext cx="8683625" cy="2421464"/>
          </a:xfrm>
        </p:spPr>
        <p:txBody>
          <a:bodyPr rtlCol="0">
            <a:normAutofit/>
          </a:bodyPr>
          <a:lstStyle/>
          <a:p>
            <a:pPr>
              <a:lnSpc>
                <a:spcPct val="150000"/>
              </a:lnSpc>
            </a:pPr>
            <a:r>
              <a:rPr lang="pt-BR" sz="6000" dirty="0"/>
              <a:t>SELEÇÃO DE PESSOAS </a:t>
            </a:r>
            <a:endParaRPr lang="pt-BR" sz="6000" dirty="0"/>
          </a:p>
        </p:txBody>
      </p:sp>
      <p:sp>
        <p:nvSpPr>
          <p:cNvPr id="3" name="Subtítulo 2"/>
          <p:cNvSpPr>
            <a:spLocks noGrp="1"/>
          </p:cNvSpPr>
          <p:nvPr>
            <p:ph type="subTitle" idx="1"/>
          </p:nvPr>
        </p:nvSpPr>
        <p:spPr>
          <a:xfrm>
            <a:off x="2862865" y="4558186"/>
            <a:ext cx="8683625" cy="732840"/>
          </a:xfrm>
        </p:spPr>
        <p:txBody>
          <a:bodyPr rtlCol="0">
            <a:normAutofit/>
          </a:bodyPr>
          <a:lstStyle/>
          <a:p>
            <a:pPr rtl="0"/>
            <a:r>
              <a:rPr lang="pt-BR" dirty="0" smtClean="0">
                <a:solidFill>
                  <a:srgbClr val="92D050"/>
                </a:solidFill>
              </a:rPr>
              <a:t>Professor: ALEXSANDRO ANDRADE</a:t>
            </a:r>
            <a:endParaRPr lang="pt-BR" dirty="0">
              <a:solidFill>
                <a:srgbClr val="92D050"/>
              </a:solidFill>
            </a:endParaRPr>
          </a:p>
          <a:p>
            <a:pPr rtl="0"/>
            <a:endParaRPr lang="pt-BR" dirty="0"/>
          </a:p>
          <a:p>
            <a:pPr rtl="0"/>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a:t>MODELO DE COLOCAÇÃO, SELEÇÃO E CLASSIFICAÇÃO DE CANDIDATOS </a:t>
            </a:r>
            <a:endParaRPr lang="pt-BR" b="1" dirty="0"/>
          </a:p>
        </p:txBody>
      </p:sp>
      <p:sp>
        <p:nvSpPr>
          <p:cNvPr id="3" name="Espaço Reservado para Conteúdo 2"/>
          <p:cNvSpPr>
            <a:spLocks noGrp="1"/>
          </p:cNvSpPr>
          <p:nvPr>
            <p:ph idx="1"/>
          </p:nvPr>
        </p:nvSpPr>
        <p:spPr>
          <a:xfrm>
            <a:off x="685801" y="1869600"/>
            <a:ext cx="10840914" cy="4988399"/>
          </a:xfrm>
        </p:spPr>
        <p:txBody>
          <a:bodyPr>
            <a:normAutofit/>
          </a:bodyPr>
          <a:lstStyle/>
          <a:p>
            <a:pPr algn="just"/>
            <a:endParaRPr lang="pt-BR" dirty="0" smtClean="0"/>
          </a:p>
          <a:p>
            <a:pPr algn="just">
              <a:lnSpc>
                <a:spcPct val="150000"/>
              </a:lnSpc>
            </a:pPr>
            <a:r>
              <a:rPr lang="pt-BR" sz="2000" dirty="0" smtClean="0"/>
              <a:t>1</a:t>
            </a:r>
            <a:r>
              <a:rPr lang="pt-BR" sz="2000" dirty="0"/>
              <a:t>. </a:t>
            </a:r>
            <a:r>
              <a:rPr lang="pt-BR" sz="2000" b="1" dirty="0">
                <a:solidFill>
                  <a:srgbClr val="6DAE5E"/>
                </a:solidFill>
              </a:rPr>
              <a:t>Modelo de colocação</a:t>
            </a:r>
            <a:r>
              <a:rPr lang="pt-BR" sz="2000" dirty="0"/>
              <a:t>: há um só candidato e uma só vaga a ser preenchida. Este modelo não inclui a alternativa de rejeitar o candidato. O candidato apresentado deve ser admitido sem sofrer qualquer rejeição</a:t>
            </a:r>
            <a:r>
              <a:rPr lang="pt-BR" sz="2000" dirty="0" smtClean="0"/>
              <a:t>.</a:t>
            </a:r>
            <a:endParaRPr lang="pt-BR" sz="2000" dirty="0" smtClean="0"/>
          </a:p>
          <a:p>
            <a:pPr algn="just">
              <a:lnSpc>
                <a:spcPct val="150000"/>
              </a:lnSpc>
            </a:pPr>
            <a:endParaRPr lang="pt-BR" sz="2000" dirty="0" smtClean="0"/>
          </a:p>
          <a:p>
            <a:pPr algn="just">
              <a:lnSpc>
                <a:spcPct val="150000"/>
              </a:lnSpc>
            </a:pPr>
            <a:r>
              <a:rPr lang="pt-BR" sz="2000" dirty="0" smtClean="0"/>
              <a:t>2.</a:t>
            </a:r>
            <a:r>
              <a:rPr lang="pt-BR" sz="2000" b="1" dirty="0" smtClean="0">
                <a:solidFill>
                  <a:srgbClr val="6DAE5E"/>
                </a:solidFill>
              </a:rPr>
              <a:t>Modelo </a:t>
            </a:r>
            <a:r>
              <a:rPr lang="pt-BR" sz="2000" b="1" dirty="0">
                <a:solidFill>
                  <a:srgbClr val="6DAE5E"/>
                </a:solidFill>
              </a:rPr>
              <a:t>de seleção</a:t>
            </a:r>
            <a:r>
              <a:rPr lang="pt-BR" sz="2000" dirty="0"/>
              <a:t>: há vários candidatos e apenas uma vaga a ser preenchida. Cada candidato é comparado com os requisitos exigidos, ocorrendo duas alternativas, apenas: aprovação ou rejeição. Se </a:t>
            </a:r>
            <a:r>
              <a:rPr lang="pt-BR" sz="2000" dirty="0" smtClean="0"/>
              <a:t>aprovado</a:t>
            </a:r>
            <a:r>
              <a:rPr lang="pt-BR" sz="2000" dirty="0"/>
              <a:t>, o candidato deve ser admitido. Se reprovado, o candidato é dispensado do processo seletivo, pois há outros candidatos para o cargo vago e apenas um deles poderá ocupá-lo</a:t>
            </a:r>
            <a:r>
              <a:rPr lang="pt-BR" sz="2000" dirty="0" smtClean="0"/>
              <a:t>.</a:t>
            </a:r>
            <a:endParaRPr lang="pt-BR"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MODELO DE COLOCAÇÃO, SELEÇÃO E CLASSIFICAÇÃO DE CANDIDATOS </a:t>
            </a:r>
            <a:endParaRPr lang="pt-BR" dirty="0"/>
          </a:p>
        </p:txBody>
      </p:sp>
      <p:sp>
        <p:nvSpPr>
          <p:cNvPr id="3" name="Espaço Reservado para Conteúdo 2"/>
          <p:cNvSpPr>
            <a:spLocks noGrp="1"/>
          </p:cNvSpPr>
          <p:nvPr>
            <p:ph idx="1"/>
          </p:nvPr>
        </p:nvSpPr>
        <p:spPr>
          <a:xfrm>
            <a:off x="685801" y="1869600"/>
            <a:ext cx="10840914" cy="4711503"/>
          </a:xfrm>
        </p:spPr>
        <p:txBody>
          <a:bodyPr>
            <a:normAutofit fontScale="92500" lnSpcReduction="20000"/>
          </a:bodyPr>
          <a:lstStyle/>
          <a:p>
            <a:pPr algn="just">
              <a:lnSpc>
                <a:spcPct val="150000"/>
              </a:lnSpc>
            </a:pPr>
            <a:r>
              <a:rPr lang="pt-BR" dirty="0"/>
              <a:t>3. </a:t>
            </a:r>
            <a:r>
              <a:rPr lang="pt-BR" b="1" dirty="0">
                <a:solidFill>
                  <a:srgbClr val="6DAE5E"/>
                </a:solidFill>
              </a:rPr>
              <a:t>Modelo de classificação</a:t>
            </a:r>
            <a:r>
              <a:rPr lang="pt-BR" dirty="0"/>
              <a:t>: existem vários candidatos para cada vaga e várias vagas para cada candidato. Cada candidato é comparado com os requisitos exigidos pelo cargo que se pretende preencher. Ocorrem duas alternativas para o candidato: ser aprovado ou rejeitado para o cargo. Para cada cargo a ser preenchido ocorrem vários candidatos que o disputam, dos quais apenas um poderá ocupá-lo, se vier a ser aprovado. Esse modelo parte de um conceito ampliado de candidato: a organização não o considera interessado em um único e determinado cargo, mas como candidato da organização e que poderá ser posicionado no cargo mais adequado às suas características pessoais. É a abordagem mais ampla e eficaz.</a:t>
            </a:r>
            <a:endParaRPr lang="pt-BR" dirty="0"/>
          </a:p>
          <a:p>
            <a:pPr algn="just">
              <a:lnSpc>
                <a:spcPct val="150000"/>
              </a:lnSpc>
            </a:pPr>
            <a:r>
              <a:rPr lang="pt-BR" dirty="0"/>
              <a:t>4. </a:t>
            </a:r>
            <a:r>
              <a:rPr lang="pt-BR" b="1" dirty="0">
                <a:solidFill>
                  <a:srgbClr val="6DAE5E"/>
                </a:solidFill>
              </a:rPr>
              <a:t>Modelo de agregação de valor</a:t>
            </a:r>
            <a:r>
              <a:rPr lang="pt-BR" dirty="0"/>
              <a:t>: este modelo escapa da mera comparação com o cargo a ser ocupado e vai além e focaliza o abastecimento e a provisão de competências para a organização. Cada candidato é visualizado do ponto de vista das competências individuais que oferece para incrementar as competências organizacionais. Se as competências individuais oferecidas interessam à organização, o candidato é aceito. Caso contrário, é rejeitado. A ideia básica é incrementar o portfólio de competências organizacionais que aumentam o capital humano e garantem a competitividade organizacional</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3721994" y="479054"/>
            <a:ext cx="4300403" cy="61078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b="1" dirty="0" smtClean="0"/>
              <a:t>Identificação das características pessoais dos candidatos</a:t>
            </a:r>
            <a:endParaRPr lang="pt-BR" b="1" dirty="0"/>
          </a:p>
        </p:txBody>
      </p:sp>
      <p:sp>
        <p:nvSpPr>
          <p:cNvPr id="3" name="Espaço Reservado para Conteúdo 2"/>
          <p:cNvSpPr>
            <a:spLocks noGrp="1"/>
          </p:cNvSpPr>
          <p:nvPr>
            <p:ph idx="1"/>
          </p:nvPr>
        </p:nvSpPr>
        <p:spPr/>
        <p:txBody>
          <a:bodyPr>
            <a:normAutofit/>
          </a:bodyPr>
          <a:lstStyle/>
          <a:p>
            <a:pPr algn="just">
              <a:lnSpc>
                <a:spcPct val="150000"/>
              </a:lnSpc>
            </a:pPr>
            <a:endParaRPr lang="pt-BR" sz="2200" dirty="0" smtClean="0"/>
          </a:p>
          <a:p>
            <a:pPr algn="just">
              <a:lnSpc>
                <a:spcPct val="150000"/>
              </a:lnSpc>
            </a:pPr>
            <a:r>
              <a:rPr lang="pt-BR" sz="2200" dirty="0" smtClean="0"/>
              <a:t>Identificar </a:t>
            </a:r>
            <a:r>
              <a:rPr lang="pt-BR" sz="2200" dirty="0"/>
              <a:t>e localizar as características pessoais do candidato é uma questão de sensibilidade. Requer um razoável conhecimento da natureza humana e das repercussões que a tarefa impõe à pessoa que irá </a:t>
            </a:r>
            <a:r>
              <a:rPr lang="pt-BR" sz="2200" dirty="0" smtClean="0"/>
              <a:t>executar. </a:t>
            </a:r>
            <a:endParaRPr lang="pt-BR" sz="2200" dirty="0" smtClean="0"/>
          </a:p>
          <a:p>
            <a:pPr algn="just">
              <a:lnSpc>
                <a:spcPct val="150000"/>
              </a:lnSpc>
            </a:pPr>
            <a:r>
              <a:rPr lang="pt-BR" sz="2200" dirty="0" smtClean="0"/>
              <a:t>A </a:t>
            </a:r>
            <a:r>
              <a:rPr lang="pt-BR" sz="2200" dirty="0"/>
              <a:t>tarefa a executar pode exigir competências individuais relacionadas </a:t>
            </a:r>
            <a:r>
              <a:rPr lang="pt-BR" sz="2200" dirty="0" smtClean="0"/>
              <a:t>com:</a:t>
            </a:r>
            <a:endParaRPr lang="pt-BR" sz="2200" dirty="0" smtClean="0"/>
          </a:p>
          <a:p>
            <a:pPr algn="just">
              <a:lnSpc>
                <a:spcPct val="150000"/>
              </a:lnSpc>
            </a:pPr>
            <a:endParaRPr lang="pt-B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571223" y="251990"/>
            <a:ext cx="9105362" cy="64006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BASES PARA A SELEÇÃO DE PESSOAS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Como o processo seletivo é um sistema de </a:t>
            </a:r>
            <a:r>
              <a:rPr lang="pt-BR" sz="2000" dirty="0" smtClean="0"/>
              <a:t>comparação </a:t>
            </a:r>
            <a:r>
              <a:rPr lang="pt-BR" sz="2000" dirty="0"/>
              <a:t>e de escolha (tomada de decisão), ele deve se apoiar em algum padrão ou critério de referência para alcançar a validade adequada na comparação. O padrão ou o </a:t>
            </a:r>
            <a:r>
              <a:rPr lang="pt-BR" sz="2000" dirty="0" smtClean="0"/>
              <a:t>critério </a:t>
            </a:r>
            <a:r>
              <a:rPr lang="pt-BR" sz="2000" dirty="0"/>
              <a:t>de comparação e escolha deve ser definido a partir de informações sobre o cargo a preencher ou sobre as </a:t>
            </a:r>
            <a:r>
              <a:rPr lang="pt-BR" sz="2000" dirty="0" smtClean="0"/>
              <a:t>competências </a:t>
            </a:r>
            <a:r>
              <a:rPr lang="pt-BR" sz="2000" dirty="0"/>
              <a:t>requeridas (como variáveis independentes) e informações sobre os candidatos que se apresentam (como variável dependente). </a:t>
            </a:r>
            <a:endParaRPr lang="pt-BR" sz="2000" dirty="0" smtClean="0"/>
          </a:p>
          <a:p>
            <a:pPr algn="just">
              <a:lnSpc>
                <a:spcPct val="150000"/>
              </a:lnSpc>
            </a:pPr>
            <a:r>
              <a:rPr lang="pt-BR" sz="2000" dirty="0" smtClean="0"/>
              <a:t>Assim</a:t>
            </a:r>
            <a:r>
              <a:rPr lang="pt-BR" sz="2000" dirty="0"/>
              <a:t>, o ponto de partida para o processo seletivo é a obtenção de informações sobre o cargo a preencher ou a definição das </a:t>
            </a:r>
            <a:r>
              <a:rPr lang="pt-BR" sz="2000" dirty="0" smtClean="0"/>
              <a:t>competências </a:t>
            </a:r>
            <a:r>
              <a:rPr lang="pt-BR" sz="2000" dirty="0"/>
              <a:t>requeridas pela organização. </a:t>
            </a:r>
            <a:endParaRPr lang="pt-B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BASES PARA A SELEÇÃO DE PESSOAS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Descrição e análise do cargo: constituem o </a:t>
            </a:r>
            <a:r>
              <a:rPr lang="pt-BR" sz="2000" dirty="0" smtClean="0"/>
              <a:t>levantamento </a:t>
            </a:r>
            <a:r>
              <a:rPr lang="pt-BR" sz="2000" dirty="0"/>
              <a:t>dos aspectos intrínsecos (conteúdo do cargo) e extrínsecos (fatores de especificações que retratam os requisitos que o cargo exige do seu ocupante) do cargo. Permitem informações sobre os requisitos e as características que o candidato deve possuir. Com essas informações, o processo de </a:t>
            </a:r>
            <a:r>
              <a:rPr lang="pt-BR" sz="2000" dirty="0" smtClean="0"/>
              <a:t>seleção </a:t>
            </a:r>
            <a:r>
              <a:rPr lang="pt-BR" sz="2000" dirty="0"/>
              <a:t>pode se concentrar na pesquisa e na avaliação desses requisitos e nas características dos candidatos que se apresentam. A descrição e a análise do cargo proporcionam as bases para comparar os </a:t>
            </a:r>
            <a:r>
              <a:rPr lang="pt-BR" sz="2000" dirty="0" smtClean="0"/>
              <a:t>candidatos.</a:t>
            </a:r>
            <a:endParaRPr lang="pt-B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90659"/>
            <a:ext cx="10840914" cy="1260000"/>
          </a:xfrm>
        </p:spPr>
        <p:txBody>
          <a:bodyPr/>
          <a:lstStyle/>
          <a:p>
            <a:r>
              <a:rPr lang="pt-BR" dirty="0"/>
              <a:t>BASES PARA A SELEÇÃO DE PESSOAS </a:t>
            </a:r>
            <a:endParaRPr lang="pt-BR" dirty="0"/>
          </a:p>
        </p:txBody>
      </p:sp>
      <p:sp>
        <p:nvSpPr>
          <p:cNvPr id="3" name="Espaço Reservado para Conteúdo 2"/>
          <p:cNvSpPr>
            <a:spLocks noGrp="1"/>
          </p:cNvSpPr>
          <p:nvPr>
            <p:ph idx="1"/>
          </p:nvPr>
        </p:nvSpPr>
        <p:spPr>
          <a:xfrm>
            <a:off x="582770" y="1650659"/>
            <a:ext cx="11278672" cy="5344731"/>
          </a:xfrm>
        </p:spPr>
        <p:txBody>
          <a:bodyPr>
            <a:normAutofit/>
          </a:bodyPr>
          <a:lstStyle/>
          <a:p>
            <a:pPr algn="just">
              <a:lnSpc>
                <a:spcPct val="160000"/>
              </a:lnSpc>
            </a:pPr>
            <a:r>
              <a:rPr lang="pt-BR" dirty="0"/>
              <a:t>1</a:t>
            </a:r>
            <a:r>
              <a:rPr lang="pt-BR" sz="2000" dirty="0"/>
              <a:t>. Competências requeridas pela empresa: servem como referência básica para comparar e avaliar as competências individuais oferecidas pelos candidatos. </a:t>
            </a:r>
            <a:endParaRPr lang="pt-BR" sz="2000" dirty="0" smtClean="0"/>
          </a:p>
          <a:p>
            <a:pPr algn="just">
              <a:lnSpc>
                <a:spcPct val="160000"/>
              </a:lnSpc>
            </a:pPr>
            <a:r>
              <a:rPr lang="pt-BR" sz="2000" dirty="0"/>
              <a:t>Técnica dos incidentes críticos: consiste na anotação sistemática de desempenho excelente ou péssimo no trabalho. Os aspectos desejáveis (que melhoram o desempenho) ou indesejáveis (que pioram o desempenho) servem de base para comparação na investigação de futuros </a:t>
            </a:r>
            <a:r>
              <a:rPr lang="pt-BR" sz="2000" dirty="0" smtClean="0"/>
              <a:t>candidatos</a:t>
            </a:r>
            <a:endParaRPr lang="pt-BR" sz="2000" dirty="0" smtClean="0"/>
          </a:p>
          <a:p>
            <a:pPr algn="just">
              <a:lnSpc>
                <a:spcPct val="160000"/>
              </a:lnSpc>
            </a:pPr>
            <a:r>
              <a:rPr lang="pt-BR" sz="2000" dirty="0"/>
              <a:t>Requisição de pessoal: a requisição de pessoal (RP) é a chave de ignição para iniciar o processo seletivo. É uma ordem de serviço que o gerente emite para solicitar um novo ocupante de determinado cargo </a:t>
            </a:r>
            <a:r>
              <a:rPr lang="pt-BR" sz="2000" dirty="0" smtClean="0"/>
              <a:t>vago.</a:t>
            </a:r>
            <a:endParaRPr lang="pt-B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695459"/>
            <a:ext cx="10840914" cy="5095742"/>
          </a:xfrm>
        </p:spPr>
        <p:txBody>
          <a:bodyPr>
            <a:normAutofit fontScale="92500" lnSpcReduction="20000"/>
          </a:bodyPr>
          <a:lstStyle/>
          <a:p>
            <a:pPr algn="just">
              <a:lnSpc>
                <a:spcPct val="150000"/>
              </a:lnSpc>
            </a:pPr>
            <a:r>
              <a:rPr lang="pt-BR" sz="2000" dirty="0"/>
              <a:t>Análise do cargo no mercado: quando a organização não dispõe de informações sobre os requisitos e as características do cargo a preencher, por se tratar de algum cargo novo ou cujo conteúdo tenha sido alterado, lança-se mão da pesquisa de mercado. Em um mundo em constante mudança, os cargos também mudam e, muitas vezes, é preciso saber o que estão fazendo as outras organizações no mercado. Modernamente, as empresas estão fazendo </a:t>
            </a:r>
            <a:r>
              <a:rPr lang="pt-BR" sz="2000" b="1" i="1" dirty="0">
                <a:solidFill>
                  <a:srgbClr val="5F9E50"/>
                </a:solidFill>
              </a:rPr>
              <a:t>benchmarking</a:t>
            </a:r>
            <a:r>
              <a:rPr lang="pt-BR" sz="2000" dirty="0"/>
              <a:t>, isto é, comparando seus cargos com a estrutura dos cargos de empresas bem-sucedidas no sentido de desenhá-los ou adequá-los às demandas do mercado</a:t>
            </a:r>
            <a:r>
              <a:rPr lang="pt-BR" sz="2000" dirty="0" smtClean="0"/>
              <a:t>.</a:t>
            </a:r>
            <a:endParaRPr lang="pt-BR" sz="2000" dirty="0" smtClean="0"/>
          </a:p>
          <a:p>
            <a:pPr algn="just">
              <a:lnSpc>
                <a:spcPct val="150000"/>
              </a:lnSpc>
            </a:pPr>
            <a:endParaRPr lang="pt-BR" sz="2000" dirty="0"/>
          </a:p>
          <a:p>
            <a:pPr algn="just">
              <a:lnSpc>
                <a:spcPct val="150000"/>
              </a:lnSpc>
            </a:pPr>
            <a:r>
              <a:rPr lang="pt-BR" sz="2000" dirty="0" smtClean="0"/>
              <a:t>Hipótese </a:t>
            </a:r>
            <a:r>
              <a:rPr lang="pt-BR" sz="2000" dirty="0"/>
              <a:t>de trabalho: caso nenhuma das alternativas anteriores possa ser utilizada para obter informações a respeito do cargo a ser preenchido, resta o uso de uma hipótese de trabalho: uma previsão do conteúdo do cargo e sua exigibilidade em relação ao ocupante (requisitos e características) como uma simulação inicial. Trata-se de estabelecer hipóteses ou ideias a </a:t>
            </a:r>
            <a:r>
              <a:rPr lang="pt-BR" sz="2000" dirty="0" smtClean="0"/>
              <a:t>respeito.</a:t>
            </a:r>
            <a:endParaRPr lang="pt-BR" sz="2000" dirty="0" smtClean="0"/>
          </a:p>
          <a:p>
            <a:pPr algn="just">
              <a:lnSpc>
                <a:spcPct val="150000"/>
              </a:lnSpc>
            </a:pPr>
            <a:endParaRPr lang="pt-B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0196" y="1300766"/>
            <a:ext cx="10840914" cy="4696497"/>
          </a:xfrm>
        </p:spPr>
        <p:txBody>
          <a:bodyPr>
            <a:normAutofit/>
          </a:bodyPr>
          <a:lstStyle/>
          <a:p>
            <a:pPr algn="just">
              <a:lnSpc>
                <a:spcPct val="150000"/>
              </a:lnSpc>
            </a:pPr>
            <a:r>
              <a:rPr lang="pt-BR" sz="2000" dirty="0"/>
              <a:t>Com as informações a respeito do cargo a preencher, o processo seletivo tem sua base de referência estabelecida e tem condições de convertê-la em sua linguagem de trabalho. Dados sobre o cargo e o perfil desejado do ocupante são transferidos para uma ficha de especificações do cargo ou ficha profissiográfica. Ela deve conter os atributos psicológicos e físicos necessários ao desempenho do ocupante no cargo considerado. A partir daí se definem as técnicas de seleção mais adequadas para avaliar atributos psicológicos e físicos dos candidatos. A ficha de especificações é uma codificação das características que o ocupante do cargo deve possuir. Pela ficha, o selecionador poderá saber o que pesquisar nos candidatos no decorrer do processo seletivo</a:t>
            </a:r>
            <a:endParaRPr lang="pt-B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CONCEITO DE SELEÇÃO DE PESSOAS </a:t>
            </a:r>
            <a:endParaRPr lang="pt-BR" b="1" dirty="0"/>
          </a:p>
        </p:txBody>
      </p:sp>
      <p:sp>
        <p:nvSpPr>
          <p:cNvPr id="3" name="Espaço Reservado para Conteúdo 2"/>
          <p:cNvSpPr>
            <a:spLocks noGrp="1"/>
          </p:cNvSpPr>
          <p:nvPr>
            <p:ph idx="1"/>
          </p:nvPr>
        </p:nvSpPr>
        <p:spPr/>
        <p:txBody>
          <a:bodyPr>
            <a:noAutofit/>
          </a:bodyPr>
          <a:lstStyle/>
          <a:p>
            <a:pPr algn="just">
              <a:lnSpc>
                <a:spcPct val="150000"/>
              </a:lnSpc>
            </a:pPr>
            <a:r>
              <a:rPr lang="pt-BR" sz="2000" dirty="0"/>
              <a:t>A seleção de </a:t>
            </a:r>
            <a:r>
              <a:rPr lang="pt-BR" sz="2000" dirty="0" smtClean="0"/>
              <a:t>pessoas </a:t>
            </a:r>
            <a:r>
              <a:rPr lang="pt-BR" sz="2000" dirty="0"/>
              <a:t>funciona como </a:t>
            </a:r>
            <a:r>
              <a:rPr lang="pt-BR" sz="2000" dirty="0" smtClean="0"/>
              <a:t>uma </a:t>
            </a:r>
            <a:r>
              <a:rPr lang="pt-BR" sz="2000" dirty="0"/>
              <a:t>espécie de </a:t>
            </a:r>
            <a:r>
              <a:rPr lang="pt-BR" sz="2000" b="1" dirty="0">
                <a:solidFill>
                  <a:srgbClr val="92D050"/>
                </a:solidFill>
              </a:rPr>
              <a:t>filtro</a:t>
            </a:r>
            <a:r>
              <a:rPr lang="pt-BR" sz="2000" dirty="0">
                <a:solidFill>
                  <a:srgbClr val="92D050"/>
                </a:solidFill>
              </a:rPr>
              <a:t> </a:t>
            </a:r>
            <a:r>
              <a:rPr lang="pt-BR" sz="2000" dirty="0"/>
              <a:t>que permite que apenas alguns </a:t>
            </a:r>
            <a:r>
              <a:rPr lang="pt-BR" sz="2000" b="1" dirty="0">
                <a:solidFill>
                  <a:srgbClr val="92D050"/>
                </a:solidFill>
              </a:rPr>
              <a:t>candidatos</a:t>
            </a:r>
            <a:r>
              <a:rPr lang="pt-BR" sz="2000" dirty="0"/>
              <a:t> </a:t>
            </a:r>
            <a:r>
              <a:rPr lang="pt-BR" sz="2000" dirty="0" smtClean="0"/>
              <a:t>possam ingressar </a:t>
            </a:r>
            <a:r>
              <a:rPr lang="pt-BR" sz="2000" dirty="0"/>
              <a:t>na organização: aqueles que apresentam as </a:t>
            </a:r>
            <a:r>
              <a:rPr lang="pt-BR" sz="2000" b="1" dirty="0">
                <a:solidFill>
                  <a:srgbClr val="92D050"/>
                </a:solidFill>
              </a:rPr>
              <a:t>características desejadas</a:t>
            </a:r>
            <a:r>
              <a:rPr lang="pt-BR" sz="2000" dirty="0"/>
              <a:t>. Há um velho ditado popular que afirma que a </a:t>
            </a:r>
            <a:r>
              <a:rPr lang="pt-BR" sz="2000" b="1" dirty="0">
                <a:solidFill>
                  <a:srgbClr val="92D050"/>
                </a:solidFill>
              </a:rPr>
              <a:t>seleção é a escolha certa da pessoa certa para o lugar certo e no tempo certo</a:t>
            </a:r>
            <a:r>
              <a:rPr lang="pt-BR" sz="2000" dirty="0"/>
              <a:t>. E isso corresponde à verdade. Em termos mais amplos, a seleção busca entre os vários candidatos recrutados aqueles mais adequados aos cargos existentes na organização ou que possuam as competências requeridas pelo negócio, visando a manter ou a aumentar a eficiência do desempenho humano, bem como a eficácia da organização. No fundo, está em jogo o capital humano da organização que o processo seletivo deve preservar ou enriquecer.</a:t>
            </a:r>
            <a:endParaRPr lang="pt-B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159097" y="1309041"/>
            <a:ext cx="9600951" cy="46023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901521" y="715118"/>
            <a:ext cx="10192404" cy="53250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532585" y="658562"/>
            <a:ext cx="8825059" cy="58066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Competência</a:t>
            </a:r>
            <a:endParaRPr lang="pt-BR" b="1"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Competência é uma palavra associada ao senso </a:t>
            </a:r>
            <a:r>
              <a:rPr lang="pt-BR" sz="2000" dirty="0" smtClean="0"/>
              <a:t>comum </a:t>
            </a:r>
            <a:r>
              <a:rPr lang="pt-BR" sz="2000" dirty="0"/>
              <a:t>e utilizada para designar uma pessoa qualificada para realizar algo. No fundo, ela representa uma </a:t>
            </a:r>
            <a:r>
              <a:rPr lang="pt-BR" sz="2000" dirty="0" smtClean="0"/>
              <a:t>integração </a:t>
            </a:r>
            <a:r>
              <a:rPr lang="pt-BR" sz="2000" dirty="0"/>
              <a:t>e coordenação de um conjunto de conhecimentos, habilidades e atitudes que, na sua manifestação, </a:t>
            </a:r>
            <a:r>
              <a:rPr lang="pt-BR" sz="2000" dirty="0" smtClean="0"/>
              <a:t>produzem </a:t>
            </a:r>
            <a:r>
              <a:rPr lang="pt-BR" sz="2000" dirty="0"/>
              <a:t>uma atuação </a:t>
            </a:r>
            <a:r>
              <a:rPr lang="pt-BR" sz="2000" dirty="0" smtClean="0"/>
              <a:t>diferenciada. No </a:t>
            </a:r>
            <a:r>
              <a:rPr lang="pt-BR" sz="2000" dirty="0"/>
              <a:t>ponto de vista do autor, a competência </a:t>
            </a:r>
            <a:r>
              <a:rPr lang="pt-BR" sz="2000" dirty="0" smtClean="0"/>
              <a:t>individual </a:t>
            </a:r>
            <a:r>
              <a:rPr lang="pt-BR" sz="2000" dirty="0"/>
              <a:t>é um repertório de comportamentos capazes de </a:t>
            </a:r>
            <a:r>
              <a:rPr lang="pt-BR" sz="2000" dirty="0" smtClean="0"/>
              <a:t>integrar</a:t>
            </a:r>
            <a:r>
              <a:rPr lang="pt-BR" sz="2000" dirty="0"/>
              <a:t>, mobilizar, transferir conhecimentos, habilidades, julgamentos e atitudes que agregam valor econômico à organização e valor social à pessoa que a </a:t>
            </a:r>
            <a:r>
              <a:rPr lang="pt-BR" sz="2000" dirty="0" smtClean="0"/>
              <a:t>possui.</a:t>
            </a:r>
            <a:endParaRPr lang="pt-BR" sz="2000" dirty="0" smtClean="0"/>
          </a:p>
          <a:p>
            <a:pPr algn="just">
              <a:lnSpc>
                <a:spcPct val="150000"/>
              </a:lnSpc>
            </a:pPr>
            <a:r>
              <a:rPr lang="pt-BR" sz="2000" dirty="0" smtClean="0"/>
              <a:t>Em </a:t>
            </a:r>
            <a:r>
              <a:rPr lang="pt-BR" sz="2000" dirty="0"/>
              <a:t>cada indivíduo, a competência é construída a partir de suas características inatas e </a:t>
            </a:r>
            <a:r>
              <a:rPr lang="pt-BR" sz="2000" dirty="0" smtClean="0"/>
              <a:t>adquiridas. </a:t>
            </a:r>
            <a:endParaRPr lang="pt-B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669703" y="1539278"/>
            <a:ext cx="5653758" cy="3522858"/>
          </a:xfrm>
          <a:prstGeom prst="rect">
            <a:avLst/>
          </a:prstGeom>
        </p:spPr>
      </p:pic>
      <p:pic>
        <p:nvPicPr>
          <p:cNvPr id="3" name="Imagem 2"/>
          <p:cNvPicPr>
            <a:picLocks noChangeAspect="1"/>
          </p:cNvPicPr>
          <p:nvPr/>
        </p:nvPicPr>
        <p:blipFill>
          <a:blip r:embed="rId2"/>
          <a:stretch>
            <a:fillRect/>
          </a:stretch>
        </p:blipFill>
        <p:spPr>
          <a:xfrm>
            <a:off x="6671257" y="1539278"/>
            <a:ext cx="4853008" cy="35551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416676" y="541542"/>
            <a:ext cx="8924681" cy="58850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TÉCNICAS DE SELEÇÃO </a:t>
            </a:r>
            <a:endParaRPr lang="pt-BR" b="1" dirty="0"/>
          </a:p>
        </p:txBody>
      </p:sp>
      <p:sp>
        <p:nvSpPr>
          <p:cNvPr id="3" name="Espaço Reservado para Conteúdo 2"/>
          <p:cNvSpPr>
            <a:spLocks noGrp="1"/>
          </p:cNvSpPr>
          <p:nvPr>
            <p:ph idx="1"/>
          </p:nvPr>
        </p:nvSpPr>
        <p:spPr/>
        <p:txBody>
          <a:bodyPr>
            <a:normAutofit/>
          </a:bodyPr>
          <a:lstStyle/>
          <a:p>
            <a:pPr marL="0" indent="0">
              <a:buNone/>
            </a:pPr>
            <a:r>
              <a:rPr lang="pt-BR" sz="3000" dirty="0"/>
              <a:t>Entrevista de seleção </a:t>
            </a:r>
            <a:endParaRPr lang="pt-BR" sz="3000" dirty="0" smtClean="0"/>
          </a:p>
          <a:p>
            <a:pPr algn="just">
              <a:lnSpc>
                <a:spcPct val="150000"/>
              </a:lnSpc>
            </a:pPr>
            <a:r>
              <a:rPr lang="pt-BR" sz="2000" dirty="0" smtClean="0"/>
              <a:t>A entrevista de seleção é a técnica de seleção mais utilizada. Na verdade, a entrevista tem inúmeras aplicações nas organizações. Ela pode ser utilizada na triagem inicial dos candidatos no recrutamento, como entrevista pessoal inicial na seleção, como entrevista técnica para avaliar conhecimentos técnicos e especializados, como entrevista de aconselhamento e orientação profissional, como entrevista de avaliação do desempenho, como entrevista de desligamento na saída dos funcionários, </a:t>
            </a:r>
            <a:r>
              <a:rPr lang="pt-BR" sz="2000" dirty="0" err="1" smtClean="0"/>
              <a:t>etc</a:t>
            </a:r>
            <a:endParaRPr lang="pt-BR" sz="2000" dirty="0" smtClean="0"/>
          </a:p>
          <a:p>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pt-BR" dirty="0" smtClean="0"/>
            </a:br>
            <a:r>
              <a:rPr lang="pt-BR" dirty="0" smtClean="0"/>
              <a:t>Entrevista </a:t>
            </a:r>
            <a:r>
              <a:rPr lang="pt-BR" dirty="0"/>
              <a:t>de seleção </a:t>
            </a:r>
            <a:br>
              <a:rPr lang="pt-BR" dirty="0"/>
            </a:b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900" dirty="0"/>
              <a:t>Obtidas as informações básicas a respeito do cargo a preencher ou das competências requeridas, o outro lado da moeda é a obtenção de informações a respeito dos candidatos que se apresentam. A partir das informações sobre o cargo a ser preenchido ou das competências a </a:t>
            </a:r>
            <a:r>
              <a:rPr lang="pt-BR" sz="1900" dirty="0" smtClean="0"/>
              <a:t>serem </a:t>
            </a:r>
            <a:r>
              <a:rPr lang="pt-BR" sz="1900" dirty="0"/>
              <a:t>agregadas, o passo seguinte é a escolha das técnicas de seleção para conhecer, comparar e escolher os </a:t>
            </a:r>
            <a:r>
              <a:rPr lang="pt-BR" sz="1900" dirty="0" smtClean="0"/>
              <a:t>candidatos </a:t>
            </a:r>
            <a:r>
              <a:rPr lang="pt-BR" sz="1900" dirty="0"/>
              <a:t>adequados. As técnicas de seleção são agrupadas em cinco </a:t>
            </a:r>
            <a:r>
              <a:rPr lang="pt-BR" sz="1900" dirty="0" smtClean="0"/>
              <a:t>categorias</a:t>
            </a:r>
            <a:r>
              <a:rPr lang="pt-BR" sz="1900" dirty="0"/>
              <a:t> </a:t>
            </a:r>
            <a:r>
              <a:rPr lang="pt-BR" sz="1900" dirty="0" smtClean="0"/>
              <a:t>: </a:t>
            </a:r>
            <a:r>
              <a:rPr lang="pt-BR" sz="1900" b="1" dirty="0">
                <a:solidFill>
                  <a:srgbClr val="5F9E50"/>
                </a:solidFill>
              </a:rPr>
              <a:t>entrevistas, provas de conhecimento ou capacidade, testes psicológicos, testes de personalidade e técnicas de simulação</a:t>
            </a:r>
            <a:r>
              <a:rPr lang="pt-BR" sz="1900" dirty="0"/>
              <a:t>. As técnicas de seleção permitem o rastreamento das características pessoais do candidato pelas amostras de seu comportamento. Uma boa técnica de seleção deve ter alguns atributos, como rapidez e confiabilidade.</a:t>
            </a:r>
            <a:endParaRPr lang="pt-BR" sz="1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159097" y="741571"/>
            <a:ext cx="4739425" cy="5316398"/>
          </a:xfrm>
          <a:prstGeom prst="rect">
            <a:avLst/>
          </a:prstGeom>
        </p:spPr>
      </p:pic>
      <p:pic>
        <p:nvPicPr>
          <p:cNvPr id="3" name="Imagem 2"/>
          <p:cNvPicPr>
            <a:picLocks noChangeAspect="1"/>
          </p:cNvPicPr>
          <p:nvPr/>
        </p:nvPicPr>
        <p:blipFill>
          <a:blip r:embed="rId2"/>
          <a:stretch>
            <a:fillRect/>
          </a:stretch>
        </p:blipFill>
        <p:spPr>
          <a:xfrm>
            <a:off x="6294080" y="1904566"/>
            <a:ext cx="5129481" cy="2481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1184857" y="689340"/>
            <a:ext cx="9555575" cy="5762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3026535" y="929264"/>
            <a:ext cx="5381357" cy="54135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3078051" y="1095548"/>
            <a:ext cx="5747935" cy="46928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425003" y="1316586"/>
            <a:ext cx="5296303" cy="4024592"/>
          </a:xfrm>
          <a:prstGeom prst="rect">
            <a:avLst/>
          </a:prstGeom>
        </p:spPr>
      </p:pic>
      <p:pic>
        <p:nvPicPr>
          <p:cNvPr id="3" name="Imagem 2"/>
          <p:cNvPicPr>
            <a:picLocks noChangeAspect="1"/>
          </p:cNvPicPr>
          <p:nvPr/>
        </p:nvPicPr>
        <p:blipFill>
          <a:blip r:embed="rId2"/>
          <a:stretch>
            <a:fillRect/>
          </a:stretch>
        </p:blipFill>
        <p:spPr>
          <a:xfrm>
            <a:off x="6064204" y="1316585"/>
            <a:ext cx="4536843" cy="40460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10000"/>
          </a:bodyPr>
          <a:lstStyle/>
          <a:p>
            <a:pPr algn="just">
              <a:lnSpc>
                <a:spcPct val="150000"/>
              </a:lnSpc>
            </a:pPr>
            <a:r>
              <a:rPr lang="pt-BR" sz="2000" dirty="0"/>
              <a:t>A entrevista de seleção funciona como um processo de comunicação entre duas ou mais pessoas que interagem entre si e no qual as partes estão interessadas em se conhecer mutuamente. De um lado, o entrevistador ou tomador de decisão e, de outro lado, o entrevistado ou o candidato, também tomador de decisão. O entrevistado se assemelha a uma caixa preta a ser desvendada, ao qual se aplicam certos estímulos (entradas como perguntas) para verificar as suas reações (saídas como respostas) e, com isso, estabelecer as possíveis </a:t>
            </a:r>
            <a:r>
              <a:rPr lang="pt-BR" sz="2000" dirty="0" smtClean="0"/>
              <a:t>relações em determinadas </a:t>
            </a:r>
            <a:r>
              <a:rPr lang="pt-BR" sz="2000" dirty="0"/>
              <a:t>situações</a:t>
            </a:r>
            <a:r>
              <a:rPr lang="pt-BR" sz="2000" dirty="0" smtClean="0"/>
              <a:t>.</a:t>
            </a:r>
            <a:endParaRPr lang="pt-BR" sz="2000" dirty="0" smtClean="0"/>
          </a:p>
          <a:p>
            <a:pPr algn="just">
              <a:lnSpc>
                <a:spcPct val="150000"/>
              </a:lnSpc>
            </a:pPr>
            <a:r>
              <a:rPr lang="pt-BR" sz="2000" dirty="0" smtClean="0"/>
              <a:t> </a:t>
            </a:r>
            <a:r>
              <a:rPr lang="pt-BR" sz="2000" dirty="0"/>
              <a:t>Apesar do seu forte componente subjetivo e impreciso, a entrevista pessoal é aquela que mais influencia a decisão final a respeito dos candidatos. Entrevistar é, com certeza, o método mais utilizado em seleção de pessoal. Ver e ouvir cada pessoa face a face é indispensável no processo </a:t>
            </a:r>
            <a:r>
              <a:rPr lang="pt-BR" sz="2000" dirty="0" smtClean="0"/>
              <a:t>seletivo </a:t>
            </a:r>
            <a:r>
              <a:rPr lang="pt-BR" sz="2000" dirty="0"/>
              <a:t>de causa e efeito ou verificar seu comportamento diante </a:t>
            </a:r>
            <a:r>
              <a:rPr lang="pt-BR" sz="2000" dirty="0" smtClean="0"/>
              <a:t>determinada situação. </a:t>
            </a:r>
            <a:endParaRPr lang="pt-BR" sz="2000" dirty="0"/>
          </a:p>
        </p:txBody>
      </p:sp>
      <p:sp>
        <p:nvSpPr>
          <p:cNvPr id="4" name="Título 1"/>
          <p:cNvSpPr>
            <a:spLocks noGrp="1"/>
          </p:cNvSpPr>
          <p:nvPr>
            <p:ph type="title"/>
          </p:nvPr>
        </p:nvSpPr>
        <p:spPr/>
        <p:txBody>
          <a:bodyPr>
            <a:normAutofit fontScale="90000"/>
          </a:bodyPr>
          <a:lstStyle/>
          <a:p>
            <a:br>
              <a:rPr lang="pt-BR" b="1" dirty="0" smtClean="0"/>
            </a:br>
            <a:r>
              <a:rPr lang="pt-BR" b="1" dirty="0" smtClean="0"/>
              <a:t>Entrevista </a:t>
            </a:r>
            <a:r>
              <a:rPr lang="pt-BR" b="1" dirty="0"/>
              <a:t>de seleção </a:t>
            </a:r>
            <a:br>
              <a:rPr lang="pt-BR" b="1" dirty="0"/>
            </a:br>
            <a:endParaRPr lang="pt-B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1"/>
          <a:stretch>
            <a:fillRect/>
          </a:stretch>
        </p:blipFill>
        <p:spPr>
          <a:xfrm>
            <a:off x="2717443" y="1179550"/>
            <a:ext cx="6218282" cy="444409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lnSpc>
                <a:spcPct val="150000"/>
              </a:lnSpc>
            </a:pPr>
            <a:r>
              <a:rPr lang="pt-BR" sz="2000" dirty="0"/>
              <a:t>Como em todo processo de comunicação, a </a:t>
            </a:r>
            <a:r>
              <a:rPr lang="pt-BR" sz="2000" dirty="0" smtClean="0"/>
              <a:t>entrevista </a:t>
            </a:r>
            <a:r>
              <a:rPr lang="pt-BR" sz="2000" dirty="0"/>
              <a:t>sofre de todos os males – como ruído, omissão, </a:t>
            </a:r>
            <a:r>
              <a:rPr lang="pt-BR" sz="2000" dirty="0" smtClean="0"/>
              <a:t>distorção</a:t>
            </a:r>
            <a:r>
              <a:rPr lang="pt-BR" sz="2000" dirty="0"/>
              <a:t>, sobrecarga e, sobretudo, barreiras – de que padecem a comunicação humana. Para reduzir essas limitações deve-se injetar alguma </a:t>
            </a:r>
            <a:r>
              <a:rPr lang="pt-BR" sz="2000" dirty="0" smtClean="0"/>
              <a:t>negentropia (</a:t>
            </a:r>
            <a:r>
              <a:rPr lang="pt-BR" sz="2000" b="1" dirty="0">
                <a:solidFill>
                  <a:srgbClr val="6DAE5E"/>
                </a:solidFill>
              </a:rPr>
              <a:t>É a capacidade de proporcionar integração e organização do sistema de </a:t>
            </a:r>
            <a:r>
              <a:rPr lang="pt-BR" sz="2000" b="1" dirty="0" smtClean="0">
                <a:solidFill>
                  <a:srgbClr val="6DAE5E"/>
                </a:solidFill>
              </a:rPr>
              <a:t>informação</a:t>
            </a:r>
            <a:r>
              <a:rPr lang="pt-BR" sz="2000" dirty="0" smtClean="0"/>
              <a:t>) no </a:t>
            </a:r>
            <a:r>
              <a:rPr lang="pt-BR" sz="2000" dirty="0"/>
              <a:t>sistema, </a:t>
            </a:r>
            <a:r>
              <a:rPr lang="pt-BR" sz="2000" dirty="0" smtClean="0"/>
              <a:t>introduzindo </a:t>
            </a:r>
            <a:r>
              <a:rPr lang="pt-BR" sz="2000" dirty="0"/>
              <a:t>novas perguntas para esclarecer certos aspectos. </a:t>
            </a:r>
            <a:endParaRPr lang="pt-BR" sz="2000" dirty="0" smtClean="0"/>
          </a:p>
          <a:p>
            <a:pPr algn="just">
              <a:lnSpc>
                <a:spcPct val="150000"/>
              </a:lnSpc>
            </a:pPr>
            <a:r>
              <a:rPr lang="pt-BR" sz="2000" dirty="0" smtClean="0"/>
              <a:t>São </a:t>
            </a:r>
            <a:r>
              <a:rPr lang="pt-BR" sz="2000" dirty="0"/>
              <a:t>necessárias duas providências básicas para </a:t>
            </a:r>
            <a:r>
              <a:rPr lang="pt-BR" sz="2000" dirty="0" smtClean="0"/>
              <a:t>melhorar </a:t>
            </a:r>
            <a:r>
              <a:rPr lang="pt-BR" sz="2000" dirty="0"/>
              <a:t>o grau de confiança e validade da </a:t>
            </a:r>
            <a:r>
              <a:rPr lang="pt-BR" sz="2000" dirty="0" smtClean="0"/>
              <a:t>entrevista:</a:t>
            </a:r>
            <a:endParaRPr lang="pt-BR" sz="2000" dirty="0"/>
          </a:p>
        </p:txBody>
      </p:sp>
      <p:sp>
        <p:nvSpPr>
          <p:cNvPr id="4" name="Título 1"/>
          <p:cNvSpPr txBox="1"/>
          <p:nvPr/>
        </p:nvSpPr>
        <p:spPr bwMode="white">
          <a:xfrm>
            <a:off x="838201" y="762000"/>
            <a:ext cx="10840914" cy="1260000"/>
          </a:xfrm>
          <a:prstGeom prst="rect">
            <a:avLst/>
          </a:prstGeom>
          <a:effectLst/>
        </p:spPr>
        <p:txBody>
          <a:bodyPr vert="horz" lIns="91440" tIns="45720" rIns="91440" bIns="45720" rtlCol="0" anchor="ctr" anchorCtr="0">
            <a:normAutofit fontScale="90000" lnSpcReduction="10000"/>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t-BR" b="1" dirty="0" smtClean="0"/>
            </a:br>
            <a:r>
              <a:rPr lang="pt-BR" b="1" dirty="0" smtClean="0"/>
              <a:t>Entrevista de seleção </a:t>
            </a:r>
            <a:br>
              <a:rPr lang="pt-BR" b="1" dirty="0" smtClean="0"/>
            </a:br>
            <a:endParaRPr lang="pt-BR"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pt-BR" b="1" dirty="0"/>
            </a:br>
            <a:br>
              <a:rPr lang="pt-BR" b="1" dirty="0" smtClean="0"/>
            </a:br>
            <a:r>
              <a:rPr lang="pt-BR" b="1" dirty="0" smtClean="0"/>
              <a:t>Entrevista </a:t>
            </a:r>
            <a:r>
              <a:rPr lang="pt-BR" b="1" dirty="0"/>
              <a:t>de seleção </a:t>
            </a:r>
            <a:br>
              <a:rPr lang="pt-BR" b="1" dirty="0"/>
            </a:br>
            <a:br>
              <a:rPr lang="pt-BR" b="1" dirty="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smtClean="0"/>
              <a:t>1. Construção do processo de entrevista: o processo de entrevistar pode proporcionar maior ou menor grau de liberdade para o entrevistador na condução. A entrevista pode tanto ser estruturada e padronizada como pode ficar inteiramente livre, à vontade ou ao sabor das circunstâncias, em função do formato das questões e das respostas requeridas em quatro tipos:</a:t>
            </a:r>
            <a:endParaRPr lang="pt-BR" sz="2000" dirty="0" smtClean="0"/>
          </a:p>
          <a:p>
            <a:pPr algn="just">
              <a:lnSpc>
                <a:spcPct val="150000"/>
              </a:lnSpc>
            </a:pPr>
            <a:r>
              <a:rPr lang="pt-BR" sz="2000" dirty="0"/>
              <a:t>a</a:t>
            </a:r>
            <a:r>
              <a:rPr lang="pt-BR" sz="2000" dirty="0" smtClean="0"/>
              <a:t>. </a:t>
            </a:r>
            <a:r>
              <a:rPr lang="pt-BR" sz="2000" b="1" dirty="0">
                <a:solidFill>
                  <a:srgbClr val="6DAE5E"/>
                </a:solidFill>
              </a:rPr>
              <a:t>Entrevista totalmente padronizada</a:t>
            </a:r>
            <a:r>
              <a:rPr lang="pt-BR" sz="2000" dirty="0"/>
              <a:t>: é a entrevista estruturada e com um roteiro preestabelecido. O entrevistador faz perguntas padronizadas e previamente elaboradas no sentido de obter respostas definidas. Por isso, perde profundidade e flexibilidade e torna-se limitada.</a:t>
            </a:r>
            <a:endParaRPr lang="pt-BR" sz="2000" dirty="0"/>
          </a:p>
          <a:p>
            <a:pPr algn="just">
              <a:lnSpc>
                <a:spcPct val="150000"/>
              </a:lnSpc>
            </a:pPr>
            <a:endParaRPr lang="pt-BR" sz="2000" dirty="0" smtClean="0"/>
          </a:p>
          <a:p>
            <a:pPr algn="just">
              <a:lnSpc>
                <a:spcPct val="150000"/>
              </a:lnSpc>
            </a:pPr>
            <a:endParaRPr lang="pt-B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1869600"/>
            <a:ext cx="10840914" cy="4350895"/>
          </a:xfrm>
        </p:spPr>
        <p:txBody>
          <a:bodyPr>
            <a:normAutofit/>
          </a:bodyPr>
          <a:lstStyle/>
          <a:p>
            <a:pPr algn="just">
              <a:lnSpc>
                <a:spcPct val="150000"/>
              </a:lnSpc>
            </a:pPr>
            <a:r>
              <a:rPr lang="pt-BR" dirty="0" smtClean="0"/>
              <a:t>b</a:t>
            </a:r>
            <a:r>
              <a:rPr lang="pt-BR" dirty="0"/>
              <a:t>. </a:t>
            </a:r>
            <a:r>
              <a:rPr lang="pt-BR" b="1" dirty="0">
                <a:solidFill>
                  <a:srgbClr val="6DAE5E"/>
                </a:solidFill>
              </a:rPr>
              <a:t>Entrevista padronizada apenas nas </a:t>
            </a:r>
            <a:r>
              <a:rPr lang="pt-BR" b="1" dirty="0" smtClean="0">
                <a:solidFill>
                  <a:srgbClr val="6DAE5E"/>
                </a:solidFill>
              </a:rPr>
              <a:t>perguntas</a:t>
            </a:r>
            <a:r>
              <a:rPr lang="pt-BR" dirty="0"/>
              <a:t>: é a entrevista com perguntas previamente elaboradas, mas que permitem resposta aberta, ou seja, resposta livre por parte do candidato. O entrevistador se baseia em uma listagem (</a:t>
            </a:r>
            <a:r>
              <a:rPr lang="pt-BR" dirty="0" err="1" smtClean="0"/>
              <a:t>checklist</a:t>
            </a:r>
            <a:r>
              <a:rPr lang="pt-BR" dirty="0"/>
              <a:t>) de assuntos a questionar e colhe as respostas ou as informações do candidato</a:t>
            </a:r>
            <a:r>
              <a:rPr lang="pt-BR" dirty="0" smtClean="0"/>
              <a:t>.</a:t>
            </a:r>
            <a:endParaRPr lang="pt-BR" dirty="0" smtClean="0"/>
          </a:p>
          <a:p>
            <a:pPr algn="just">
              <a:lnSpc>
                <a:spcPct val="150000"/>
              </a:lnSpc>
            </a:pPr>
            <a:r>
              <a:rPr lang="pt-BR" dirty="0"/>
              <a:t>c. </a:t>
            </a:r>
            <a:r>
              <a:rPr lang="pt-BR" b="1" dirty="0">
                <a:solidFill>
                  <a:srgbClr val="6DAE5E"/>
                </a:solidFill>
              </a:rPr>
              <a:t>Entrevista diretiva</a:t>
            </a:r>
            <a:r>
              <a:rPr lang="pt-BR" dirty="0"/>
              <a:t>: é a entrevista que </a:t>
            </a:r>
            <a:r>
              <a:rPr lang="pt-BR" dirty="0" smtClean="0"/>
              <a:t>determina </a:t>
            </a:r>
            <a:r>
              <a:rPr lang="pt-BR" dirty="0"/>
              <a:t>o tipo de resposta desejada, mas não especifica as questões, ou seja, deixa as perguntas a critério do entrevistador. É aplicada para conhecer certos conceitos pessoais dos candidatos e que </a:t>
            </a:r>
            <a:r>
              <a:rPr lang="pt-BR" dirty="0" smtClean="0"/>
              <a:t>demandam </a:t>
            </a:r>
            <a:r>
              <a:rPr lang="pt-BR" dirty="0"/>
              <a:t>certa liberdade para que o entrevistador possa captá-los adequadamente. O entrevistador precisa saber formular as questões de acordo com o andamento da entrevista para obter o tipo de resposta ou informação requerida. A entrevista diretiva é uma entrevista de resultados.</a:t>
            </a:r>
            <a:endParaRPr lang="pt-BR" dirty="0" smtClean="0"/>
          </a:p>
          <a:p>
            <a:endParaRPr lang="pt-BR" dirty="0"/>
          </a:p>
        </p:txBody>
      </p:sp>
      <p:sp>
        <p:nvSpPr>
          <p:cNvPr id="4" name="Título 1"/>
          <p:cNvSpPr txBox="1"/>
          <p:nvPr/>
        </p:nvSpPr>
        <p:spPr bwMode="white">
          <a:xfrm>
            <a:off x="838201" y="609600"/>
            <a:ext cx="10840914" cy="1260000"/>
          </a:xfrm>
          <a:prstGeom prst="rect">
            <a:avLst/>
          </a:prstGeom>
          <a:effectLst/>
        </p:spPr>
        <p:txBody>
          <a:bodyPr vert="horz" lIns="91440" tIns="45720" rIns="91440" bIns="45720" rtlCol="0" anchor="ctr" anchorCtr="0">
            <a:no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t-BR" sz="2700" b="1" dirty="0" smtClean="0"/>
            </a:br>
            <a:br>
              <a:rPr lang="pt-BR" sz="2700" b="1" dirty="0" smtClean="0"/>
            </a:br>
            <a:r>
              <a:rPr lang="pt-BR" sz="2700" b="1" dirty="0" smtClean="0"/>
              <a:t>Entrevista de seleção </a:t>
            </a:r>
            <a:br>
              <a:rPr lang="pt-BR" sz="2700" b="1" dirty="0" smtClean="0"/>
            </a:br>
            <a:br>
              <a:rPr lang="pt-BR" sz="2700" b="1" dirty="0" smtClean="0"/>
            </a:br>
            <a:endParaRPr lang="pt-BR" sz="27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lnSpc>
                <a:spcPct val="150000"/>
              </a:lnSpc>
            </a:pPr>
            <a:r>
              <a:rPr lang="pt-BR" sz="2000" dirty="0"/>
              <a:t>d. </a:t>
            </a:r>
            <a:r>
              <a:rPr lang="pt-BR" sz="2000" b="1" dirty="0">
                <a:solidFill>
                  <a:srgbClr val="6DAE5E"/>
                </a:solidFill>
              </a:rPr>
              <a:t>Entrevista não diretiva</a:t>
            </a:r>
            <a:r>
              <a:rPr lang="pt-BR" sz="2000" dirty="0"/>
              <a:t>: é a entrevista </a:t>
            </a:r>
            <a:r>
              <a:rPr lang="pt-BR" sz="2000" dirty="0" smtClean="0"/>
              <a:t>totalmente </a:t>
            </a:r>
            <a:r>
              <a:rPr lang="pt-BR" sz="2000" dirty="0"/>
              <a:t>livre, que não especifica nem as questões nem as respostas requeridas. É também </a:t>
            </a:r>
            <a:r>
              <a:rPr lang="pt-BR" sz="2000" dirty="0" smtClean="0"/>
              <a:t>denominada </a:t>
            </a:r>
            <a:r>
              <a:rPr lang="pt-BR" sz="2000" dirty="0"/>
              <a:t>entrevista exploratória, informal ou não estruturada. Sua sequência e orientação ficam a critério do entrevistador, que caminha em uma linha de menor resistência ou da extensão de </a:t>
            </a:r>
            <a:r>
              <a:rPr lang="pt-BR" sz="2000" dirty="0" smtClean="0"/>
              <a:t>assuntos</a:t>
            </a:r>
            <a:r>
              <a:rPr lang="pt-BR" sz="2000" dirty="0"/>
              <a:t>, sem se preocupar com um roteiro, mas com o nível de profundidade a ser alcançado. O entrevistador corre o risco de esquecer ou </a:t>
            </a:r>
            <a:r>
              <a:rPr lang="pt-BR" sz="2000" dirty="0" smtClean="0"/>
              <a:t>omitir </a:t>
            </a:r>
            <a:r>
              <a:rPr lang="pt-BR" sz="2000" dirty="0"/>
              <a:t>assuntos ou informações importantes. É uma técnica criticada pela baixa consistência pelo fato de não se basear em um roteiro ou itinerário </a:t>
            </a:r>
            <a:r>
              <a:rPr lang="pt-BR" sz="2000" dirty="0" smtClean="0"/>
              <a:t>previamente </a:t>
            </a:r>
            <a:r>
              <a:rPr lang="pt-BR" sz="2000" dirty="0"/>
              <a:t>estabelecido.</a:t>
            </a:r>
            <a:endParaRPr lang="pt-BR" sz="2000" dirty="0"/>
          </a:p>
        </p:txBody>
      </p:sp>
      <p:sp>
        <p:nvSpPr>
          <p:cNvPr id="4" name="Título 1"/>
          <p:cNvSpPr txBox="1"/>
          <p:nvPr/>
        </p:nvSpPr>
        <p:spPr bwMode="white">
          <a:xfrm>
            <a:off x="876837" y="493690"/>
            <a:ext cx="10840914" cy="1260000"/>
          </a:xfrm>
          <a:prstGeom prst="rect">
            <a:avLst/>
          </a:prstGeom>
          <a:effectLst/>
        </p:spPr>
        <p:txBody>
          <a:bodyPr vert="horz" lIns="91440" tIns="45720" rIns="91440" bIns="45720" rtlCol="0" anchor="ctr" anchorCtr="0">
            <a:no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t-BR" sz="2700" b="1" dirty="0" smtClean="0"/>
            </a:br>
            <a:br>
              <a:rPr lang="pt-BR" sz="2700" b="1" dirty="0" smtClean="0"/>
            </a:br>
            <a:r>
              <a:rPr lang="pt-BR" sz="2700" b="1" dirty="0" smtClean="0"/>
              <a:t>Entrevista de seleção </a:t>
            </a:r>
            <a:br>
              <a:rPr lang="pt-BR" sz="2700" b="1" dirty="0" smtClean="0"/>
            </a:br>
            <a:br>
              <a:rPr lang="pt-BR" sz="2700" b="1" dirty="0" smtClean="0"/>
            </a:br>
            <a:endParaRPr lang="pt-BR" sz="27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pt-BR" sz="3200" b="1" dirty="0"/>
            </a:br>
            <a:br>
              <a:rPr lang="pt-BR" sz="3200" b="1" dirty="0"/>
            </a:br>
            <a:r>
              <a:rPr lang="pt-BR" sz="3200" b="1" dirty="0"/>
              <a:t>Entrevista de seleção </a:t>
            </a:r>
            <a:br>
              <a:rPr lang="pt-BR" sz="3200" b="1" dirty="0"/>
            </a:br>
            <a:br>
              <a:rPr lang="pt-BR" sz="3200" b="1" dirty="0"/>
            </a:br>
            <a:br>
              <a:rPr lang="pt-BR" sz="3200" dirty="0"/>
            </a:br>
            <a:endParaRPr lang="pt-BR" dirty="0"/>
          </a:p>
        </p:txBody>
      </p:sp>
      <p:sp>
        <p:nvSpPr>
          <p:cNvPr id="3" name="Espaço Reservado para Conteúdo 2"/>
          <p:cNvSpPr>
            <a:spLocks noGrp="1"/>
          </p:cNvSpPr>
          <p:nvPr>
            <p:ph idx="1"/>
          </p:nvPr>
        </p:nvSpPr>
        <p:spPr>
          <a:xfrm>
            <a:off x="685801" y="1869600"/>
            <a:ext cx="10840914" cy="4556957"/>
          </a:xfrm>
        </p:spPr>
        <p:txBody>
          <a:bodyPr>
            <a:normAutofit/>
          </a:bodyPr>
          <a:lstStyle/>
          <a:p>
            <a:pPr algn="just">
              <a:lnSpc>
                <a:spcPct val="150000"/>
              </a:lnSpc>
            </a:pPr>
            <a:r>
              <a:rPr lang="pt-BR" dirty="0" smtClean="0"/>
              <a:t>2. </a:t>
            </a:r>
            <a:r>
              <a:rPr lang="pt-BR" b="1" dirty="0" smtClean="0">
                <a:solidFill>
                  <a:srgbClr val="6DAE5E"/>
                </a:solidFill>
              </a:rPr>
              <a:t>Treinamento dos entrevistadores</a:t>
            </a:r>
            <a:r>
              <a:rPr lang="pt-BR" dirty="0" smtClean="0"/>
              <a:t>: </a:t>
            </a:r>
            <a:r>
              <a:rPr lang="pt-BR" dirty="0"/>
              <a:t>é vital o papel do entrevistador nos processos de seleção </a:t>
            </a:r>
            <a:r>
              <a:rPr lang="pt-BR" dirty="0" smtClean="0"/>
              <a:t>bem-sucedidos</a:t>
            </a:r>
            <a:r>
              <a:rPr lang="pt-BR" dirty="0"/>
              <a:t>. Os gerentes são treinados nas habilidades de entrevistar candidatos e assumem um papel </a:t>
            </a:r>
            <a:r>
              <a:rPr lang="pt-BR" dirty="0" smtClean="0"/>
              <a:t>fundamental. </a:t>
            </a:r>
            <a:r>
              <a:rPr lang="pt-BR" dirty="0"/>
              <a:t>Os entrevistadores novatos começam com entrevistas totalmente </a:t>
            </a:r>
            <a:r>
              <a:rPr lang="pt-BR" dirty="0" smtClean="0"/>
              <a:t>padronizadas </a:t>
            </a:r>
            <a:r>
              <a:rPr lang="pt-BR" dirty="0"/>
              <a:t>e, com alguma experiência, mudam para entrevistas padronizadas apenas quanto às </a:t>
            </a:r>
            <a:r>
              <a:rPr lang="pt-BR" dirty="0" smtClean="0"/>
              <a:t>perguntas </a:t>
            </a:r>
            <a:r>
              <a:rPr lang="pt-BR" dirty="0"/>
              <a:t>a serem formuladas ou para entrevistas diretivas. </a:t>
            </a:r>
            <a:endParaRPr lang="pt-BR" dirty="0" smtClean="0"/>
          </a:p>
          <a:p>
            <a:pPr algn="just">
              <a:lnSpc>
                <a:spcPct val="150000"/>
              </a:lnSpc>
            </a:pPr>
            <a:r>
              <a:rPr lang="pt-BR" dirty="0" smtClean="0"/>
              <a:t>Como </a:t>
            </a:r>
            <a:r>
              <a:rPr lang="pt-BR" dirty="0"/>
              <a:t>em todo processo de comunicação, a entrevista sofre de todos os males – como ruído, omissão, distorção, sobrecarga e, sobretudo, barreiras – de que padecem a comunicação humana. Para reduzir essas limitações deve-se injetar alguma </a:t>
            </a:r>
            <a:r>
              <a:rPr lang="pt-BR" dirty="0" smtClean="0"/>
              <a:t>negentropia </a:t>
            </a:r>
            <a:r>
              <a:rPr lang="pt-BR" dirty="0"/>
              <a:t>no sistema, introduzindo novas perguntas para esclarecer certos aspectos. São necessárias duas providências básicas para melhorar o grau de confiança e validade da entrevista:</a:t>
            </a:r>
            <a:endParaRPr lang="pt-BR" dirty="0"/>
          </a:p>
          <a:p>
            <a:pPr algn="just">
              <a:lnSpc>
                <a:spcPct val="150000"/>
              </a:lnSpc>
            </a:pPr>
            <a:endParaRPr lang="pt-B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452890"/>
            <a:ext cx="10840914" cy="1260000"/>
          </a:xfrm>
        </p:spPr>
        <p:txBody>
          <a:bodyPr>
            <a:normAutofit fontScale="90000"/>
          </a:bodyPr>
          <a:lstStyle/>
          <a:p>
            <a:br>
              <a:rPr lang="pt-BR" b="1" dirty="0"/>
            </a:br>
            <a:br>
              <a:rPr lang="pt-BR" b="1" dirty="0"/>
            </a:br>
            <a:br>
              <a:rPr lang="pt-BR" b="1" dirty="0" smtClean="0"/>
            </a:br>
            <a:br>
              <a:rPr lang="pt-BR" b="1" dirty="0"/>
            </a:br>
            <a:r>
              <a:rPr lang="pt-BR" b="1" dirty="0" smtClean="0"/>
              <a:t>Entrevista </a:t>
            </a:r>
            <a:r>
              <a:rPr lang="pt-BR" b="1" dirty="0"/>
              <a:t>de seleção </a:t>
            </a:r>
            <a:br>
              <a:rPr lang="pt-BR" b="1" dirty="0"/>
            </a:br>
            <a:br>
              <a:rPr lang="pt-BR" b="1" dirty="0"/>
            </a:br>
            <a:br>
              <a:rPr lang="pt-BR" dirty="0"/>
            </a:br>
            <a:br>
              <a:rPr lang="pt-BR" dirty="0"/>
            </a:br>
            <a:endParaRPr lang="pt-BR" dirty="0"/>
          </a:p>
        </p:txBody>
      </p:sp>
      <p:sp>
        <p:nvSpPr>
          <p:cNvPr id="3" name="Espaço Reservado para Conteúdo 2"/>
          <p:cNvSpPr>
            <a:spLocks noGrp="1"/>
          </p:cNvSpPr>
          <p:nvPr>
            <p:ph idx="1"/>
          </p:nvPr>
        </p:nvSpPr>
        <p:spPr>
          <a:xfrm>
            <a:off x="685801" y="1712890"/>
            <a:ext cx="10840914" cy="4971245"/>
          </a:xfrm>
        </p:spPr>
        <p:txBody>
          <a:bodyPr>
            <a:normAutofit fontScale="92500" lnSpcReduction="10000"/>
          </a:bodyPr>
          <a:lstStyle/>
          <a:p>
            <a:pPr algn="just">
              <a:lnSpc>
                <a:spcPct val="150000"/>
              </a:lnSpc>
            </a:pPr>
            <a:r>
              <a:rPr lang="pt-BR" sz="2000" dirty="0"/>
              <a:t>1. Construção do processo de entrevista: o processo de entrevistar pode proporcionar maior ou menor grau de liberdade para o entrevistador na condução. A entrevista pode tanto ser estruturada e padronizada como pode ficar inteiramente livre, à vontade ou ao sabor das circunstâncias, em função do formato das questões e das </a:t>
            </a:r>
            <a:r>
              <a:rPr lang="pt-BR" sz="2000" dirty="0" smtClean="0"/>
              <a:t>respostas </a:t>
            </a:r>
            <a:r>
              <a:rPr lang="pt-BR" sz="2000" dirty="0"/>
              <a:t>requeridas em quatro tipos</a:t>
            </a:r>
            <a:r>
              <a:rPr lang="pt-BR" sz="2000" dirty="0" smtClean="0"/>
              <a:t>:</a:t>
            </a:r>
            <a:endParaRPr lang="pt-BR" sz="2000" dirty="0" smtClean="0"/>
          </a:p>
          <a:p>
            <a:pPr algn="just">
              <a:lnSpc>
                <a:spcPct val="150000"/>
              </a:lnSpc>
            </a:pPr>
            <a:r>
              <a:rPr lang="pt-BR" sz="2000" dirty="0"/>
              <a:t>a. </a:t>
            </a:r>
            <a:r>
              <a:rPr lang="pt-BR" sz="2000" b="1" dirty="0">
                <a:solidFill>
                  <a:srgbClr val="5F9E50"/>
                </a:solidFill>
              </a:rPr>
              <a:t>Entrevista totalmente padronizada</a:t>
            </a:r>
            <a:r>
              <a:rPr lang="pt-BR" sz="2000" dirty="0"/>
              <a:t>: é a entrevista estruturada e com um roteiro preestabelecido. O entrevistador faz perguntas padronizadas e previamente elaboradas no sentido de obter respostas definidas. Por isso, perde profundidade e flexibilidade e torna-se limitada. Pode assumir várias formas, como escolha simples (verdadeiro-falso, sim-não, agrada-desagrada), escolha múltipla, etc. Apresenta a vantagem de oferecer um roteiro ao entrevistador que não precisa se preocupar quanto à sequência dos assuntos a serem pesquisados junto ao candidato, pois a entrevista já está programada de antemão. É o tipo de entrevista planejada e organizada para ultrapassar limitações dos entrevistadores.</a:t>
            </a:r>
            <a:endParaRPr lang="pt-BR" sz="2000" dirty="0"/>
          </a:p>
          <a:p>
            <a:pPr algn="just">
              <a:lnSpc>
                <a:spcPct val="150000"/>
              </a:lnSpc>
            </a:pPr>
            <a:endParaRPr lang="pt-BR" sz="2000" dirty="0" smtClean="0"/>
          </a:p>
          <a:p>
            <a:pPr algn="just">
              <a:lnSpc>
                <a:spcPct val="150000"/>
              </a:lnSpc>
            </a:pPr>
            <a:endParaRPr lang="pt-B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1637780"/>
            <a:ext cx="11368824" cy="5108621"/>
          </a:xfrm>
        </p:spPr>
        <p:txBody>
          <a:bodyPr>
            <a:noAutofit/>
          </a:bodyPr>
          <a:lstStyle/>
          <a:p>
            <a:pPr algn="just">
              <a:lnSpc>
                <a:spcPct val="150000"/>
              </a:lnSpc>
            </a:pPr>
            <a:r>
              <a:rPr lang="pt-BR" sz="2000" dirty="0"/>
              <a:t>Se não houvesse as </a:t>
            </a:r>
            <a:r>
              <a:rPr lang="pt-BR" sz="2000" b="1" dirty="0">
                <a:solidFill>
                  <a:srgbClr val="92D050"/>
                </a:solidFill>
              </a:rPr>
              <a:t>diferenças individuais </a:t>
            </a:r>
            <a:r>
              <a:rPr lang="pt-BR" sz="2000" dirty="0"/>
              <a:t>e se todas as pessoas fossem iguais entre si e reunissem as mesmas condições individuais para aprender e trabalhar, a seleção de pessoas seria totalmente desnecessária. </a:t>
            </a:r>
            <a:endParaRPr lang="pt-BR" sz="2000" dirty="0" smtClean="0"/>
          </a:p>
          <a:p>
            <a:pPr algn="just">
              <a:lnSpc>
                <a:spcPct val="150000"/>
              </a:lnSpc>
            </a:pPr>
            <a:r>
              <a:rPr lang="pt-BR" sz="2000" dirty="0" smtClean="0"/>
              <a:t>Acontece </a:t>
            </a:r>
            <a:r>
              <a:rPr lang="pt-BR" sz="2000" dirty="0"/>
              <a:t>que a </a:t>
            </a:r>
            <a:r>
              <a:rPr lang="pt-BR" sz="2000" b="1" dirty="0">
                <a:solidFill>
                  <a:srgbClr val="92D050"/>
                </a:solidFill>
              </a:rPr>
              <a:t>variabilidade humana </a:t>
            </a:r>
            <a:r>
              <a:rPr lang="pt-BR" sz="2000" dirty="0"/>
              <a:t>é enorme: as </a:t>
            </a:r>
            <a:r>
              <a:rPr lang="pt-BR" sz="2000" b="1" dirty="0">
                <a:solidFill>
                  <a:srgbClr val="92D050"/>
                </a:solidFill>
              </a:rPr>
              <a:t>diferenças individuais </a:t>
            </a:r>
            <a:r>
              <a:rPr lang="pt-BR" sz="2000" dirty="0"/>
              <a:t>entre as pessoas, tanto no plano </a:t>
            </a:r>
            <a:r>
              <a:rPr lang="pt-BR" sz="2000" b="1" dirty="0">
                <a:solidFill>
                  <a:srgbClr val="92D050"/>
                </a:solidFill>
              </a:rPr>
              <a:t>físico</a:t>
            </a:r>
            <a:r>
              <a:rPr lang="pt-BR" sz="2000" dirty="0"/>
              <a:t> (como estatura, peso, compleição física, força, acuidade visual e auditiva, resistência à fadiga, etc.) quanto no plano </a:t>
            </a:r>
            <a:r>
              <a:rPr lang="pt-BR" sz="2000" b="1" dirty="0">
                <a:solidFill>
                  <a:srgbClr val="92D050"/>
                </a:solidFill>
              </a:rPr>
              <a:t>psicológico</a:t>
            </a:r>
            <a:r>
              <a:rPr lang="pt-BR" sz="2000" dirty="0"/>
              <a:t> (como temperamento, caráter, inteligência, aptidões, habilidades, competências, etc.), levam as pessoas a se </a:t>
            </a:r>
            <a:r>
              <a:rPr lang="pt-BR" sz="2000" b="1" dirty="0">
                <a:solidFill>
                  <a:srgbClr val="92D050"/>
                </a:solidFill>
              </a:rPr>
              <a:t>comportarem diferentemente</a:t>
            </a:r>
            <a:r>
              <a:rPr lang="pt-BR" sz="2000" dirty="0"/>
              <a:t>, a perceberem situações de maneira diferente e a se desempenharem diferentemente com maior ou menor sucesso nas organizações. </a:t>
            </a:r>
            <a:endParaRPr lang="pt-BR" sz="2000" dirty="0" smtClean="0"/>
          </a:p>
          <a:p>
            <a:pPr marL="0" indent="0" algn="just">
              <a:lnSpc>
                <a:spcPct val="150000"/>
              </a:lnSpc>
              <a:buNone/>
            </a:pPr>
            <a:r>
              <a:rPr lang="pt-BR" sz="2000" dirty="0" smtClean="0"/>
              <a:t> </a:t>
            </a:r>
            <a:endParaRPr lang="pt-BR" sz="2000" dirty="0"/>
          </a:p>
        </p:txBody>
      </p:sp>
      <p:sp>
        <p:nvSpPr>
          <p:cNvPr id="4" name="Título 1"/>
          <p:cNvSpPr>
            <a:spLocks noGrp="1"/>
          </p:cNvSpPr>
          <p:nvPr>
            <p:ph type="title"/>
          </p:nvPr>
        </p:nvSpPr>
        <p:spPr>
          <a:xfrm>
            <a:off x="685801" y="377780"/>
            <a:ext cx="10840914" cy="1260000"/>
          </a:xfrm>
        </p:spPr>
        <p:txBody>
          <a:bodyPr/>
          <a:lstStyle/>
          <a:p>
            <a:r>
              <a:rPr lang="pt-BR" b="1" dirty="0" smtClean="0">
                <a:effectLst>
                  <a:outerShdw blurRad="38100" dist="38100" dir="2700000" algn="tl">
                    <a:srgbClr val="000000">
                      <a:alpha val="43137"/>
                    </a:srgbClr>
                  </a:outerShdw>
                </a:effectLst>
              </a:rPr>
              <a:t>IMPORTANTE!</a:t>
            </a:r>
            <a:endParaRPr lang="pt-BR" b="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Entrevista de seleção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2000" dirty="0"/>
              <a:t>b. </a:t>
            </a:r>
            <a:r>
              <a:rPr lang="pt-BR" sz="2000" b="1" dirty="0">
                <a:solidFill>
                  <a:srgbClr val="5F9E50"/>
                </a:solidFill>
              </a:rPr>
              <a:t>Entrevista padronizada apenas nas perguntas</a:t>
            </a:r>
            <a:r>
              <a:rPr lang="pt-BR" sz="2000" dirty="0"/>
              <a:t>: é a entrevista com perguntas previamente elaboradas, mas que permitem resposta aberta, ou seja, resposta livre por parte do candidato. O entrevistador se baseia em uma listagem (</a:t>
            </a:r>
            <a:r>
              <a:rPr lang="pt-BR" sz="2000" dirty="0" err="1"/>
              <a:t>checklist</a:t>
            </a:r>
            <a:r>
              <a:rPr lang="pt-BR" sz="2000" dirty="0"/>
              <a:t>) de assuntos a questionar e colhe as respostas ou as informações do candidato. </a:t>
            </a:r>
            <a:endParaRPr lang="pt-BR" sz="2000" dirty="0" smtClean="0"/>
          </a:p>
          <a:p>
            <a:pPr algn="just">
              <a:lnSpc>
                <a:spcPct val="150000"/>
              </a:lnSpc>
            </a:pPr>
            <a:r>
              <a:rPr lang="pt-BR" sz="2000" dirty="0" smtClean="0"/>
              <a:t>c</a:t>
            </a:r>
            <a:r>
              <a:rPr lang="pt-BR" sz="2000" dirty="0"/>
              <a:t>. </a:t>
            </a:r>
            <a:r>
              <a:rPr lang="pt-BR" sz="2000" b="1" dirty="0">
                <a:solidFill>
                  <a:srgbClr val="5F9E50"/>
                </a:solidFill>
              </a:rPr>
              <a:t>Entrevista diretiva</a:t>
            </a:r>
            <a:r>
              <a:rPr lang="pt-BR" sz="2000" dirty="0"/>
              <a:t>: é a entrevista que determina o tipo de resposta desejada, mas não especifica as questões, ou seja, deixa as perguntas a critério do entrevistador. É aplicada para conhecer certos conceitos pessoais dos candidatos e que demandam certa liberdade para que o entrevistador possa captá-los adequadamente. O entrevistador precisa saber formular as questões de acordo com o andamento da entrevista para obter o tipo de resposta ou informação requerida. A entrevista diretiva é uma entrevista de resultados.</a:t>
            </a:r>
            <a:endParaRPr lang="pt-B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Entrevista de seleção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d. </a:t>
            </a:r>
            <a:r>
              <a:rPr lang="pt-BR" sz="2000" b="1" dirty="0">
                <a:solidFill>
                  <a:srgbClr val="5F9E50"/>
                </a:solidFill>
              </a:rPr>
              <a:t>Entrevista não diretiva</a:t>
            </a:r>
            <a:r>
              <a:rPr lang="pt-BR" sz="2000" dirty="0"/>
              <a:t>: é a entrevista totalmente livre, que não especifica nem as questões nem as respostas requeridas. É também denominada entrevista exploratória, informal ou não estruturada. Sua sequência e orientação ficam a critério do entrevistador, que caminha em uma linha de menor resistência ou da extensão de assuntos, sem se preocupar com um roteiro, mas com o nível de profundidade a ser alcançado. O entrevistador corre o risco de esquecer ou omitir assuntos ou informações importantes. É uma técnica criticada pela baixa consistência pelo fato de não se basear em um roteiro ou itinerário previamente estabelecido.</a:t>
            </a:r>
            <a:endParaRPr lang="pt-B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Entrevista de seleção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De modo geral, a entrevista funciona como um instrumento de comparação. O entrevistador precisa trabalhar com certa precisão (apresentando resultados coerentes) e certa validade (medindo exatamente aquilo que se pretende verificar), tal como um instrumento de medida confiável. Sua margem de erro (tolerância ou variância das medidas) é maior, dada a sua condição humana. O entrevistador deve funcionar como o fiel da balança que compara objetivamente as características oferecidas pelo candidato com os requisitos exigidos. </a:t>
            </a:r>
            <a:endParaRPr lang="pt-B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1"/>
          <a:stretch>
            <a:fillRect/>
          </a:stretch>
        </p:blipFill>
        <p:spPr>
          <a:xfrm>
            <a:off x="1107583" y="544982"/>
            <a:ext cx="4372914" cy="5847501"/>
          </a:xfrm>
          <a:prstGeom prst="rect">
            <a:avLst/>
          </a:prstGeom>
        </p:spPr>
      </p:pic>
      <p:pic>
        <p:nvPicPr>
          <p:cNvPr id="4" name="Imagem 3"/>
          <p:cNvPicPr>
            <a:picLocks noChangeAspect="1"/>
          </p:cNvPicPr>
          <p:nvPr/>
        </p:nvPicPr>
        <p:blipFill>
          <a:blip r:embed="rId2"/>
          <a:stretch>
            <a:fillRect/>
          </a:stretch>
        </p:blipFill>
        <p:spPr>
          <a:xfrm>
            <a:off x="5792676" y="544981"/>
            <a:ext cx="4291482" cy="587116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Provas de conhecimentos ou de capacidades </a:t>
            </a:r>
            <a:endParaRPr lang="pt-BR" b="1" dirty="0"/>
          </a:p>
        </p:txBody>
      </p:sp>
      <p:sp>
        <p:nvSpPr>
          <p:cNvPr id="3" name="Espaço Reservado para Conteúdo 2"/>
          <p:cNvSpPr>
            <a:spLocks noGrp="1"/>
          </p:cNvSpPr>
          <p:nvPr>
            <p:ph idx="1"/>
          </p:nvPr>
        </p:nvSpPr>
        <p:spPr/>
        <p:txBody>
          <a:bodyPr>
            <a:normAutofit fontScale="92500"/>
          </a:bodyPr>
          <a:lstStyle/>
          <a:p>
            <a:pPr algn="just">
              <a:lnSpc>
                <a:spcPct val="150000"/>
              </a:lnSpc>
            </a:pPr>
            <a:r>
              <a:rPr lang="pt-BR" sz="2000" dirty="0"/>
              <a:t>As provas de conhecimentos são instrumentos para avaliar o nível de conhecimentos gerais e específicos dos candidatos exigido pelo cargo a preencher. Buscam medir o grau de conhecimentos profissionais ou técnicos, como noções de informática, contabilidade, redação, inglês, etc. Por outro lado, as provas de capacidade constituem amostras de trabalho que são utilizadas como testes para verificar o real desempenho dos candidatos. Procuram medir o grau de capacidade ou habilidade para tarefas, como a perícia em lidar com computador, perícia do motorista de caminhão ou empilhadeira, da digitadora ou do operador com máquinas. Há uma variedade de provas de conhecimentos e capacidades. Daí, a necessidade de classificá-las quanto à forma de aplicação, à avaliação e à </a:t>
            </a:r>
            <a:r>
              <a:rPr lang="pt-BR" sz="2000" dirty="0" smtClean="0"/>
              <a:t>organização.</a:t>
            </a:r>
            <a:endParaRPr lang="pt-BR"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1"/>
          <a:stretch>
            <a:fillRect/>
          </a:stretch>
        </p:blipFill>
        <p:spPr>
          <a:xfrm>
            <a:off x="476519" y="710348"/>
            <a:ext cx="11372872" cy="530408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1133341"/>
            <a:ext cx="10840914" cy="4657860"/>
          </a:xfrm>
        </p:spPr>
        <p:txBody>
          <a:bodyPr>
            <a:normAutofit/>
          </a:bodyPr>
          <a:lstStyle/>
          <a:p>
            <a:pPr algn="just">
              <a:lnSpc>
                <a:spcPct val="150000"/>
              </a:lnSpc>
            </a:pPr>
            <a:r>
              <a:rPr lang="pt-BR" sz="2000" dirty="0"/>
              <a:t>1. Quanto à forma de aplicação: as provas de conhecimentos ou capacidade podem ser orais, escritas ou de realização: – </a:t>
            </a:r>
            <a:r>
              <a:rPr lang="pt-BR" sz="2000" b="1" dirty="0">
                <a:solidFill>
                  <a:srgbClr val="6DAE5E"/>
                </a:solidFill>
              </a:rPr>
              <a:t>Provas orais</a:t>
            </a:r>
            <a:r>
              <a:rPr lang="pt-BR" sz="2000" dirty="0"/>
              <a:t>: são aplicadas verbalmente por meio de perguntas e respostas orais. Servem quase como uma entrevista padronizada e estruturada com perguntas verbais específicas no sentido de obter respostas verbais também específicas. – </a:t>
            </a:r>
            <a:r>
              <a:rPr lang="pt-BR" sz="2000" b="1" dirty="0">
                <a:solidFill>
                  <a:srgbClr val="6DAE5E"/>
                </a:solidFill>
              </a:rPr>
              <a:t>Provas escritas</a:t>
            </a:r>
            <a:r>
              <a:rPr lang="pt-BR" sz="2000" dirty="0"/>
              <a:t>: são feitas por escrito por meio de perguntas e respostas escritas. São as provas geralmente realizadas nas escolas e universidades para aferir conhecimentos adquiridos. – </a:t>
            </a:r>
            <a:r>
              <a:rPr lang="pt-BR" sz="2000" b="1" dirty="0">
                <a:solidFill>
                  <a:srgbClr val="6DAE5E"/>
                </a:solidFill>
              </a:rPr>
              <a:t>Provas de realização</a:t>
            </a:r>
            <a:r>
              <a:rPr lang="pt-BR" sz="2000" dirty="0"/>
              <a:t>: feitas por meio da execução de um trabalho ou tarefa, de maneira uniforme e com tempo determinado, como uma prova de digitação, desenho, manobra de um veículo, usinagem de uma peça ou trabalho em computador.</a:t>
            </a:r>
            <a:endParaRPr lang="pt-B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8680" y="940158"/>
            <a:ext cx="10840914" cy="4683618"/>
          </a:xfrm>
        </p:spPr>
        <p:txBody>
          <a:bodyPr>
            <a:normAutofit/>
          </a:bodyPr>
          <a:lstStyle/>
          <a:p>
            <a:pPr algn="just">
              <a:lnSpc>
                <a:spcPct val="150000"/>
              </a:lnSpc>
            </a:pPr>
            <a:endParaRPr lang="pt-BR" sz="2200" dirty="0" smtClean="0"/>
          </a:p>
          <a:p>
            <a:pPr algn="just">
              <a:lnSpc>
                <a:spcPct val="150000"/>
              </a:lnSpc>
            </a:pPr>
            <a:endParaRPr lang="pt-BR" sz="2200" dirty="0"/>
          </a:p>
          <a:p>
            <a:pPr algn="just">
              <a:lnSpc>
                <a:spcPct val="150000"/>
              </a:lnSpc>
            </a:pPr>
            <a:r>
              <a:rPr lang="pt-BR" sz="2200" dirty="0" smtClean="0"/>
              <a:t>2</a:t>
            </a:r>
            <a:r>
              <a:rPr lang="pt-BR" sz="2200" dirty="0"/>
              <a:t>. </a:t>
            </a:r>
            <a:r>
              <a:rPr lang="pt-BR" sz="2200" dirty="0" smtClean="0"/>
              <a:t>Quanto </a:t>
            </a:r>
            <a:r>
              <a:rPr lang="pt-BR" sz="2200" dirty="0"/>
              <a:t>à avaliação: podem ser gerais ou específicas: – </a:t>
            </a:r>
            <a:r>
              <a:rPr lang="pt-BR" sz="2200" b="1" dirty="0">
                <a:solidFill>
                  <a:srgbClr val="6DAE5E"/>
                </a:solidFill>
              </a:rPr>
              <a:t>Provas gerais</a:t>
            </a:r>
            <a:r>
              <a:rPr lang="pt-BR" sz="2200" dirty="0"/>
              <a:t>: são as provas que avaliam noções de cultura geral ou aspectos genéricos do conhecimento. – </a:t>
            </a:r>
            <a:r>
              <a:rPr lang="pt-BR" sz="2200" b="1" dirty="0">
                <a:solidFill>
                  <a:srgbClr val="6DAE5E"/>
                </a:solidFill>
              </a:rPr>
              <a:t>Provas específicas</a:t>
            </a:r>
            <a:r>
              <a:rPr lang="pt-BR" sz="2200" dirty="0"/>
              <a:t>: avaliam conhecimentos técnicos e específicos diretamente relacionados ao cargo a preencher, como conhecimentos de química, informática ou contabilidade.</a:t>
            </a:r>
            <a:endParaRPr lang="pt-BR"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862885"/>
            <a:ext cx="10840914" cy="5228822"/>
          </a:xfrm>
        </p:spPr>
        <p:txBody>
          <a:bodyPr>
            <a:normAutofit fontScale="92500"/>
          </a:bodyPr>
          <a:lstStyle/>
          <a:p>
            <a:pPr algn="just">
              <a:lnSpc>
                <a:spcPct val="150000"/>
              </a:lnSpc>
            </a:pPr>
            <a:r>
              <a:rPr lang="pt-BR" sz="2000" dirty="0" smtClean="0"/>
              <a:t>3. Quanto </a:t>
            </a:r>
            <a:r>
              <a:rPr lang="pt-BR" sz="2000" dirty="0"/>
              <a:t>à organização: as provas de conhecimentos ou capacidade podem ser tradicionais ou objetivas</a:t>
            </a:r>
            <a:r>
              <a:rPr lang="pt-BR" sz="2000" dirty="0" smtClean="0"/>
              <a:t>:</a:t>
            </a:r>
            <a:endParaRPr lang="pt-BR" sz="2000" dirty="0" smtClean="0"/>
          </a:p>
          <a:p>
            <a:pPr algn="just">
              <a:lnSpc>
                <a:spcPct val="150000"/>
              </a:lnSpc>
            </a:pPr>
            <a:r>
              <a:rPr lang="pt-BR" sz="2000" b="1" dirty="0">
                <a:solidFill>
                  <a:srgbClr val="6DAE5E"/>
                </a:solidFill>
              </a:rPr>
              <a:t>Provas tradicionais</a:t>
            </a:r>
            <a:r>
              <a:rPr lang="pt-BR" sz="2000" dirty="0"/>
              <a:t>: são provas do tipo dissertativo e expositivo. Não exigem planejamento e podem ser </a:t>
            </a:r>
            <a:r>
              <a:rPr lang="pt-BR" sz="2000" dirty="0" smtClean="0"/>
              <a:t>improvisadas.</a:t>
            </a:r>
            <a:endParaRPr lang="pt-BR" sz="2000" dirty="0" smtClean="0"/>
          </a:p>
          <a:p>
            <a:pPr algn="just">
              <a:lnSpc>
                <a:spcPct val="150000"/>
              </a:lnSpc>
            </a:pPr>
            <a:r>
              <a:rPr lang="pt-BR" sz="2000" b="1" dirty="0">
                <a:solidFill>
                  <a:srgbClr val="6DAE5E"/>
                </a:solidFill>
              </a:rPr>
              <a:t>Provas objetivas</a:t>
            </a:r>
            <a:r>
              <a:rPr lang="pt-BR" sz="2000" dirty="0"/>
              <a:t>: são planejadas e estruturadas na forma de testes objetivos. Sua aplicação é rápida e fácil. Sua aferição também é rápida, fácil e objetiva, podendo ser feita por não especialistas no </a:t>
            </a:r>
            <a:r>
              <a:rPr lang="pt-BR" sz="2000" dirty="0" smtClean="0"/>
              <a:t>assunto.</a:t>
            </a:r>
            <a:endParaRPr lang="pt-BR" sz="2000" dirty="0" smtClean="0"/>
          </a:p>
          <a:p>
            <a:pPr algn="just">
              <a:lnSpc>
                <a:spcPct val="150000"/>
              </a:lnSpc>
            </a:pPr>
            <a:r>
              <a:rPr lang="pt-BR" sz="2000" b="1" dirty="0">
                <a:solidFill>
                  <a:srgbClr val="6DAE5E"/>
                </a:solidFill>
              </a:rPr>
              <a:t>Alternativas simples ou testes dicotômicos</a:t>
            </a:r>
            <a:r>
              <a:rPr lang="pt-BR" sz="2000" dirty="0"/>
              <a:t>: uma questão com duas alternativas de resposta (certo - errado, sim - não). Permitem 50% de probabilidade de acerto ao </a:t>
            </a:r>
            <a:r>
              <a:rPr lang="pt-BR" sz="2000" dirty="0" smtClean="0"/>
              <a:t>acaso.</a:t>
            </a:r>
            <a:endParaRPr lang="pt-BR" sz="2000" dirty="0" smtClean="0"/>
          </a:p>
          <a:p>
            <a:pPr algn="just">
              <a:lnSpc>
                <a:spcPct val="150000"/>
              </a:lnSpc>
            </a:pPr>
            <a:r>
              <a:rPr lang="pt-BR" sz="2000" b="1" dirty="0">
                <a:solidFill>
                  <a:srgbClr val="6DAE5E"/>
                </a:solidFill>
              </a:rPr>
              <a:t>Múltipla escolha</a:t>
            </a:r>
            <a:r>
              <a:rPr lang="pt-BR" sz="2000" dirty="0"/>
              <a:t>: cada questão tem 3, 4 ou 5 alternativas de respostas para reduzir a probabilidade de acerto ao acaso. Ex.: O Brasil foi descoberto em: a – 1500, b – 1492, c – 1474, d – 1545, e – 1521</a:t>
            </a:r>
            <a:r>
              <a:rPr lang="pt-BR" sz="2000" dirty="0" smtClean="0"/>
              <a:t>.</a:t>
            </a:r>
            <a:endParaRPr lang="pt-BR" sz="2000" dirty="0" smtClean="0"/>
          </a:p>
          <a:p>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386366"/>
            <a:ext cx="10840914" cy="6053071"/>
          </a:xfrm>
        </p:spPr>
        <p:txBody>
          <a:bodyPr>
            <a:normAutofit fontScale="92500" lnSpcReduction="10000"/>
          </a:bodyPr>
          <a:lstStyle/>
          <a:p>
            <a:pPr algn="just">
              <a:lnSpc>
                <a:spcPct val="150000"/>
              </a:lnSpc>
            </a:pPr>
            <a:r>
              <a:rPr lang="pt-BR" sz="2000" b="1" dirty="0">
                <a:solidFill>
                  <a:srgbClr val="6DAE5E"/>
                </a:solidFill>
              </a:rPr>
              <a:t>Preenchimento de lacunas</a:t>
            </a:r>
            <a:r>
              <a:rPr lang="pt-BR" sz="2000" dirty="0"/>
              <a:t>: cada frase incompleta com espaços abertos para preencher. Ex.: A Alfa S/A apresenta uma política de RH muito ________ para os seus </a:t>
            </a:r>
            <a:r>
              <a:rPr lang="pt-BR" sz="2000" dirty="0" smtClean="0"/>
              <a:t>funcionários</a:t>
            </a:r>
            <a:endParaRPr lang="pt-BR" sz="2000" dirty="0" smtClean="0"/>
          </a:p>
          <a:p>
            <a:pPr algn="just">
              <a:lnSpc>
                <a:spcPct val="150000"/>
              </a:lnSpc>
            </a:pPr>
            <a:r>
              <a:rPr lang="pt-BR" sz="2000" b="1" dirty="0">
                <a:solidFill>
                  <a:srgbClr val="6DAE5E"/>
                </a:solidFill>
              </a:rPr>
              <a:t>Ordenação ou conjugação de pares</a:t>
            </a:r>
            <a:r>
              <a:rPr lang="pt-BR" sz="2000" dirty="0"/>
              <a:t>: duas colunas com palavras ou assuntos dispostos ao acaso e que devem ser ordenados ou colocados um ao lado do outro. Ex.: de um lado, vários países numerados; de outro, várias capitais para serem numeradas de acordo com seus países</a:t>
            </a:r>
            <a:r>
              <a:rPr lang="pt-BR" sz="2000" dirty="0" smtClean="0"/>
              <a:t>.</a:t>
            </a:r>
            <a:endParaRPr lang="pt-BR" sz="2000" dirty="0" smtClean="0"/>
          </a:p>
          <a:p>
            <a:pPr algn="just">
              <a:lnSpc>
                <a:spcPct val="150000"/>
              </a:lnSpc>
            </a:pPr>
            <a:r>
              <a:rPr lang="pt-BR" sz="2000" b="1" dirty="0">
                <a:solidFill>
                  <a:srgbClr val="6DAE5E"/>
                </a:solidFill>
              </a:rPr>
              <a:t>Escala de concordância/discordância</a:t>
            </a:r>
            <a:r>
              <a:rPr lang="pt-BR" sz="2000" dirty="0"/>
              <a:t>: cada declaração na qual o candidato mostra o seu grau de concordância ou discordância. Ex.: Pequenas empresas são melhores do que as grandes para se trabalhar? a – discordo totalmente, b – discordo, c – indiferente, d – concordo, e – concordo totalmente</a:t>
            </a:r>
            <a:r>
              <a:rPr lang="pt-BR" sz="2000" dirty="0" smtClean="0"/>
              <a:t>.</a:t>
            </a:r>
            <a:endParaRPr lang="pt-BR" sz="2000" dirty="0" smtClean="0"/>
          </a:p>
          <a:p>
            <a:pPr algn="just">
              <a:lnSpc>
                <a:spcPct val="150000"/>
              </a:lnSpc>
            </a:pPr>
            <a:r>
              <a:rPr lang="pt-BR" sz="2000" b="1" dirty="0">
                <a:solidFill>
                  <a:srgbClr val="6DAE5E"/>
                </a:solidFill>
              </a:rPr>
              <a:t>Escala de importância</a:t>
            </a:r>
            <a:r>
              <a:rPr lang="pt-BR" sz="2000" dirty="0"/>
              <a:t>: é uma escala que classifica a importância de algum atributo. Ex.: o refeitório em uma empresa é: a – extremamente importante, b – muito importante, c – um pouco importante, d – não muito importante, e – sem importância. </a:t>
            </a:r>
            <a:endParaRPr lang="pt-BR" sz="2000" dirty="0" smtClean="0"/>
          </a:p>
          <a:p>
            <a:pPr algn="just">
              <a:lnSpc>
                <a:spcPct val="150000"/>
              </a:lnSpc>
            </a:pPr>
            <a:r>
              <a:rPr lang="pt-BR" sz="2000" dirty="0" smtClean="0"/>
              <a:t>• </a:t>
            </a:r>
            <a:r>
              <a:rPr lang="pt-BR" sz="2000" b="1" dirty="0">
                <a:solidFill>
                  <a:srgbClr val="6DAE5E"/>
                </a:solidFill>
              </a:rPr>
              <a:t>Escala de avaliação</a:t>
            </a:r>
            <a:r>
              <a:rPr lang="pt-BR" sz="2000" dirty="0"/>
              <a:t>: é uma escala que avalia algum atributo. Ex.: o refeitório da empresa Alfa é: a – excelente, b – ótimo, c – bom, d – regular, e – </a:t>
            </a:r>
            <a:r>
              <a:rPr lang="pt-BR" sz="2000" dirty="0" smtClean="0"/>
              <a:t>sofrível.</a:t>
            </a:r>
            <a:endParaRPr lang="pt-BR" sz="2000" dirty="0" smtClean="0"/>
          </a:p>
          <a:p>
            <a:pPr>
              <a:lnSpc>
                <a:spcPct val="150000"/>
              </a:lnSpc>
            </a:pP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711" y="429297"/>
            <a:ext cx="10840914" cy="1260000"/>
          </a:xfrm>
        </p:spPr>
        <p:txBody>
          <a:bodyPr/>
          <a:lstStyle/>
          <a:p>
            <a:r>
              <a:rPr lang="pt-BR" b="1" dirty="0" smtClean="0"/>
              <a:t>IMPORTANTE!</a:t>
            </a:r>
            <a:endParaRPr lang="pt-BR" b="1" dirty="0"/>
          </a:p>
        </p:txBody>
      </p:sp>
      <p:sp>
        <p:nvSpPr>
          <p:cNvPr id="3" name="Espaço Reservado para Conteúdo 2"/>
          <p:cNvSpPr>
            <a:spLocks noGrp="1"/>
          </p:cNvSpPr>
          <p:nvPr>
            <p:ph idx="1"/>
          </p:nvPr>
        </p:nvSpPr>
        <p:spPr>
          <a:xfrm>
            <a:off x="685801" y="1689297"/>
            <a:ext cx="10840914" cy="3921600"/>
          </a:xfrm>
        </p:spPr>
        <p:txBody>
          <a:bodyPr>
            <a:noAutofit/>
          </a:bodyPr>
          <a:lstStyle/>
          <a:p>
            <a:pPr algn="just">
              <a:lnSpc>
                <a:spcPct val="150000"/>
              </a:lnSpc>
            </a:pPr>
            <a:r>
              <a:rPr lang="pt-BR" sz="2000" dirty="0"/>
              <a:t>As </a:t>
            </a:r>
            <a:r>
              <a:rPr lang="pt-BR" sz="2000" b="1" dirty="0">
                <a:solidFill>
                  <a:srgbClr val="92D050"/>
                </a:solidFill>
              </a:rPr>
              <a:t>pessoas diferem entre si</a:t>
            </a:r>
            <a:r>
              <a:rPr lang="pt-BR" sz="2000" dirty="0"/>
              <a:t> na maneira de se comportar, nos relacionamentos, na capacidade para aprender uma tarefa, como na maneira de executá-la após a aprendizagem, na história pessoal, na bagagem biológica, na inteligência e nas aptidões, no potencial de desenvolvimento, na contribuição que fazem à organização, etc</a:t>
            </a:r>
            <a:r>
              <a:rPr lang="pt-BR" sz="2000" dirty="0" smtClean="0"/>
              <a:t>.</a:t>
            </a:r>
            <a:endParaRPr lang="pt-BR" sz="2000" dirty="0" smtClean="0"/>
          </a:p>
          <a:p>
            <a:pPr algn="just">
              <a:lnSpc>
                <a:spcPct val="150000"/>
              </a:lnSpc>
            </a:pPr>
            <a:endParaRPr lang="pt-BR" sz="2000" dirty="0"/>
          </a:p>
          <a:p>
            <a:pPr algn="just">
              <a:lnSpc>
                <a:spcPct val="150000"/>
              </a:lnSpc>
            </a:pPr>
            <a:r>
              <a:rPr lang="pt-BR" sz="2000" dirty="0" smtClean="0"/>
              <a:t>A </a:t>
            </a:r>
            <a:r>
              <a:rPr lang="pt-BR" sz="2000" dirty="0"/>
              <a:t>estimação apriorística dessas variáveis individuais é um aspecto importante na seleção das pessoas. </a:t>
            </a:r>
            <a:r>
              <a:rPr lang="pt-BR" sz="2000" dirty="0" smtClean="0"/>
              <a:t>Quando </a:t>
            </a:r>
            <a:r>
              <a:rPr lang="pt-BR" sz="2000" dirty="0"/>
              <a:t>completo, o processo seletivo deve fornecer não </a:t>
            </a:r>
            <a:r>
              <a:rPr lang="pt-BR" sz="2000" dirty="0" smtClean="0"/>
              <a:t>somente </a:t>
            </a:r>
            <a:r>
              <a:rPr lang="pt-BR" sz="2000" dirty="0"/>
              <a:t>um diagnóstico atualizado, mas principalmente um prognóstico a respeito dessas variáveis. Não apenas uma ideia atual, mas também do potencial, isto é, uma </a:t>
            </a:r>
            <a:r>
              <a:rPr lang="pt-BR" sz="2000" b="1" dirty="0">
                <a:solidFill>
                  <a:srgbClr val="92D050"/>
                </a:solidFill>
              </a:rPr>
              <a:t>projeção</a:t>
            </a:r>
            <a:r>
              <a:rPr lang="pt-BR" sz="2000" dirty="0"/>
              <a:t> de como o candidato se situará no longo prazo.</a:t>
            </a:r>
            <a:endParaRPr lang="pt-B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480811"/>
            <a:ext cx="10840914" cy="1260000"/>
          </a:xfrm>
        </p:spPr>
        <p:txBody>
          <a:bodyPr/>
          <a:lstStyle/>
          <a:p>
            <a:r>
              <a:rPr lang="pt-BR" b="1" dirty="0"/>
              <a:t>QUAL É O FOCO DO PROCESSO SELETIVO? </a:t>
            </a:r>
            <a:endParaRPr lang="pt-BR" b="1" dirty="0"/>
          </a:p>
        </p:txBody>
      </p:sp>
      <p:sp>
        <p:nvSpPr>
          <p:cNvPr id="3" name="Espaço Reservado para Conteúdo 2"/>
          <p:cNvSpPr>
            <a:spLocks noGrp="1"/>
          </p:cNvSpPr>
          <p:nvPr>
            <p:ph idx="1"/>
          </p:nvPr>
        </p:nvSpPr>
        <p:spPr>
          <a:xfrm>
            <a:off x="685801" y="1624902"/>
            <a:ext cx="10840914" cy="4988399"/>
          </a:xfrm>
        </p:spPr>
        <p:txBody>
          <a:bodyPr>
            <a:noAutofit/>
          </a:bodyPr>
          <a:lstStyle/>
          <a:p>
            <a:pPr algn="just">
              <a:lnSpc>
                <a:spcPct val="170000"/>
              </a:lnSpc>
            </a:pPr>
            <a:r>
              <a:rPr lang="pt-BR" sz="2000" dirty="0"/>
              <a:t>Afinal, para que serve a seleção de pessoas? Somente para preencher cargos vagos e disponíveis na organização? Isso é necessário, mas não suficiente para os dias de </a:t>
            </a:r>
            <a:r>
              <a:rPr lang="pt-BR" sz="2000" dirty="0" smtClean="0"/>
              <a:t>hoje. </a:t>
            </a:r>
            <a:r>
              <a:rPr lang="pt-BR" sz="2000" dirty="0"/>
              <a:t>Atualmente, as organizações estão fazendo do processo seletivo um mecanismo eficiente para aumentar seu capital humano. E a melhor maneira de fazer isso é focar a </a:t>
            </a:r>
            <a:r>
              <a:rPr lang="pt-BR" sz="2000" b="1" dirty="0">
                <a:solidFill>
                  <a:srgbClr val="6DAE5E"/>
                </a:solidFill>
              </a:rPr>
              <a:t>seleção</a:t>
            </a:r>
            <a:r>
              <a:rPr lang="pt-BR" sz="2000" b="1" dirty="0">
                <a:solidFill>
                  <a:srgbClr val="5F9E50"/>
                </a:solidFill>
              </a:rPr>
              <a:t> </a:t>
            </a:r>
            <a:r>
              <a:rPr lang="pt-BR" sz="2000" dirty="0"/>
              <a:t>na aquisição de </a:t>
            </a:r>
            <a:r>
              <a:rPr lang="pt-BR" sz="2000" b="1" dirty="0">
                <a:solidFill>
                  <a:srgbClr val="6DAE5E"/>
                </a:solidFill>
              </a:rPr>
              <a:t>competências individuais </a:t>
            </a:r>
            <a:r>
              <a:rPr lang="pt-BR" sz="2000" dirty="0"/>
              <a:t>indispensáveis para o sucesso </a:t>
            </a:r>
            <a:r>
              <a:rPr lang="pt-BR" sz="2000" dirty="0" smtClean="0"/>
              <a:t>organizacional.</a:t>
            </a:r>
            <a:endParaRPr lang="pt-BR" sz="2000" dirty="0" smtClean="0"/>
          </a:p>
          <a:p>
            <a:pPr algn="just">
              <a:lnSpc>
                <a:spcPct val="170000"/>
              </a:lnSpc>
            </a:pPr>
            <a:r>
              <a:rPr lang="pt-BR" sz="2000" dirty="0"/>
              <a:t>Assim, existem duas alternativas para </a:t>
            </a:r>
            <a:r>
              <a:rPr lang="pt-BR" sz="2000" dirty="0" smtClean="0"/>
              <a:t>fundamentar </a:t>
            </a:r>
            <a:r>
              <a:rPr lang="pt-BR" sz="2000" dirty="0"/>
              <a:t>o processo seletivo: o </a:t>
            </a:r>
            <a:r>
              <a:rPr lang="pt-BR" sz="2000" b="1" dirty="0">
                <a:solidFill>
                  <a:srgbClr val="6DAE5E"/>
                </a:solidFill>
              </a:rPr>
              <a:t>cargo </a:t>
            </a:r>
            <a:r>
              <a:rPr lang="pt-BR" sz="2000" dirty="0"/>
              <a:t>a ser preenchido ou as </a:t>
            </a:r>
            <a:r>
              <a:rPr lang="pt-BR" sz="2000" b="1" dirty="0">
                <a:solidFill>
                  <a:srgbClr val="6DAE5E"/>
                </a:solidFill>
              </a:rPr>
              <a:t>competências</a:t>
            </a:r>
            <a:r>
              <a:rPr lang="pt-BR" sz="2000" dirty="0"/>
              <a:t> a serem capturadas pela organização. O processo seletivo pode se basear em dados e </a:t>
            </a:r>
            <a:r>
              <a:rPr lang="pt-BR" sz="2000" dirty="0" smtClean="0"/>
              <a:t>informações </a:t>
            </a:r>
            <a:r>
              <a:rPr lang="pt-BR" sz="2000" dirty="0"/>
              <a:t>sobre o cargo a ser preenchido, de um lado, ou pode ocorrer em função das competências requeridas e desejadas pela organização.</a:t>
            </a:r>
            <a:endParaRPr lang="pt-BR"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QUAL É O FOCO DO PROCESSO SELETIVO?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As exigências dependem desses dados e informações para que a seleção tenha maior objetividade e precisão para preencher o cargo ou agregar competências. Se de um lado há o cargo a ser preenchido ou as competências desejadas, de outro há candidatos profundamente diferentes entre si, </a:t>
            </a:r>
            <a:r>
              <a:rPr lang="pt-BR" sz="2000" dirty="0" smtClean="0"/>
              <a:t>disputando </a:t>
            </a:r>
            <a:r>
              <a:rPr lang="pt-BR" sz="2000" dirty="0"/>
              <a:t>a mesma posição e concorrendo entre si. </a:t>
            </a:r>
            <a:endParaRPr lang="pt-BR" sz="2000" dirty="0" smtClean="0"/>
          </a:p>
          <a:p>
            <a:pPr algn="just">
              <a:lnSpc>
                <a:spcPct val="150000"/>
              </a:lnSpc>
            </a:pPr>
            <a:r>
              <a:rPr lang="pt-BR" sz="2000" dirty="0" smtClean="0"/>
              <a:t>Nesses </a:t>
            </a:r>
            <a:r>
              <a:rPr lang="pt-BR" sz="2000" dirty="0"/>
              <a:t>termos, a </a:t>
            </a:r>
            <a:r>
              <a:rPr lang="pt-BR" sz="2000" b="1" dirty="0">
                <a:solidFill>
                  <a:srgbClr val="6DAE5E"/>
                </a:solidFill>
              </a:rPr>
              <a:t>seleção</a:t>
            </a:r>
            <a:r>
              <a:rPr lang="pt-BR" sz="2000" dirty="0"/>
              <a:t> passa a ser configurada como um </a:t>
            </a:r>
            <a:r>
              <a:rPr lang="pt-BR" sz="2000" b="1" dirty="0">
                <a:solidFill>
                  <a:srgbClr val="6DAE5E"/>
                </a:solidFill>
              </a:rPr>
              <a:t>processo de comparação </a:t>
            </a:r>
            <a:r>
              <a:rPr lang="pt-BR" sz="2000" dirty="0"/>
              <a:t>e</a:t>
            </a:r>
            <a:r>
              <a:rPr lang="pt-BR" sz="2000" b="1" dirty="0"/>
              <a:t> </a:t>
            </a:r>
            <a:r>
              <a:rPr lang="pt-BR" sz="2000" b="1" dirty="0">
                <a:solidFill>
                  <a:srgbClr val="6DAE5E"/>
                </a:solidFill>
              </a:rPr>
              <a:t>decisão</a:t>
            </a:r>
            <a:r>
              <a:rPr lang="pt-BR" sz="2000" dirty="0"/>
              <a:t>. E isso ocorre dos dois lados: a organização compara e decide sobre as pretensões dos candidatos; estes comparam e decidem sobre as ofertas da organização às quais se </a:t>
            </a:r>
            <a:r>
              <a:rPr lang="pt-BR" sz="2000" dirty="0" smtClean="0"/>
              <a:t>candidatam.</a:t>
            </a:r>
            <a:endParaRPr lang="pt-B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Competência x habilidade</a:t>
            </a:r>
            <a:endParaRPr lang="pt-BR" b="1" dirty="0"/>
          </a:p>
        </p:txBody>
      </p:sp>
      <p:sp>
        <p:nvSpPr>
          <p:cNvPr id="3" name="Espaço Reservado para Conteúdo 2"/>
          <p:cNvSpPr>
            <a:spLocks noGrp="1"/>
          </p:cNvSpPr>
          <p:nvPr>
            <p:ph idx="1"/>
          </p:nvPr>
        </p:nvSpPr>
        <p:spPr/>
        <p:txBody>
          <a:bodyPr>
            <a:normAutofit/>
          </a:bodyPr>
          <a:lstStyle/>
          <a:p>
            <a:pPr algn="just">
              <a:lnSpc>
                <a:spcPct val="150000"/>
              </a:lnSpc>
            </a:pPr>
            <a:r>
              <a:rPr lang="pt-BR" sz="2200" dirty="0"/>
              <a:t>As </a:t>
            </a:r>
            <a:r>
              <a:rPr lang="pt-BR" sz="2200" b="1" dirty="0">
                <a:solidFill>
                  <a:srgbClr val="6DAE5E"/>
                </a:solidFill>
              </a:rPr>
              <a:t>Competências</a:t>
            </a:r>
            <a:r>
              <a:rPr lang="pt-BR" sz="2200" b="1" dirty="0"/>
              <a:t> </a:t>
            </a:r>
            <a:r>
              <a:rPr lang="pt-BR" sz="2200" dirty="0"/>
              <a:t>são um conjunto de habilidades e conhecimentos relacionados, que podem ser desenvolvidos por meio de treinamentos ou experiências, e possibilitam a atuação efetiva em um trabalho ou situação. </a:t>
            </a:r>
            <a:endParaRPr lang="pt-BR" sz="2200" dirty="0" smtClean="0"/>
          </a:p>
          <a:p>
            <a:pPr algn="just">
              <a:lnSpc>
                <a:spcPct val="150000"/>
              </a:lnSpc>
            </a:pPr>
            <a:r>
              <a:rPr lang="pt-BR" sz="2200" dirty="0" smtClean="0"/>
              <a:t>Por </a:t>
            </a:r>
            <a:r>
              <a:rPr lang="pt-BR" sz="2200" dirty="0"/>
              <a:t>outro lado, as </a:t>
            </a:r>
            <a:r>
              <a:rPr lang="pt-BR" sz="2200" b="1" dirty="0">
                <a:solidFill>
                  <a:srgbClr val="6DAE5E"/>
                </a:solidFill>
              </a:rPr>
              <a:t>Habilidades</a:t>
            </a:r>
            <a:r>
              <a:rPr lang="pt-BR" sz="2200" b="1" dirty="0"/>
              <a:t> </a:t>
            </a:r>
            <a:r>
              <a:rPr lang="pt-BR" sz="2200" dirty="0"/>
              <a:t>são qualidades que o profissional tem para realizar alguma atividade. São aquelas características que podem ajudar um profissional a desenvolver competências. Ou seja, a competência pode ser aprendida, já a habilidade é inata.</a:t>
            </a:r>
            <a:endParaRPr lang="pt-B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Competência </a:t>
            </a:r>
            <a:r>
              <a:rPr lang="pt-BR" b="1" dirty="0"/>
              <a:t>x habilidade</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200" dirty="0"/>
              <a:t>Ter habilidade para desempenhar uma </a:t>
            </a:r>
            <a:r>
              <a:rPr lang="pt-BR" sz="2200" b="1" dirty="0"/>
              <a:t>determinada função</a:t>
            </a:r>
            <a:r>
              <a:rPr lang="pt-BR" sz="2200" dirty="0"/>
              <a:t> ou papel não significa, necessariamente, que a pessoa é competente. Porém, para ser competente, é preciso ter determinadas habilidades. Em alguns casos, o mais competente pode até ser o menos habilidoso. Por exemplo, para cortar cabelo, a pessoa pode ter a habilidade de manter a mão firme e fazer ótimos cortes. No entanto, a competência é o que ela pode aprender no curso de cabeleireiro.</a:t>
            </a:r>
            <a:endParaRPr lang="pt-BR" sz="2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eles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famoso na apresentação de história</Template>
  <TotalTime>0</TotalTime>
  <Words>24181</Words>
  <Application>WPS Presentation</Application>
  <PresentationFormat>Widescreen</PresentationFormat>
  <Paragraphs>171</Paragraphs>
  <Slides>49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Arial</vt:lpstr>
      <vt:lpstr>SimSun</vt:lpstr>
      <vt:lpstr>Wingdings</vt:lpstr>
      <vt:lpstr>Arial</vt:lpstr>
      <vt:lpstr>Corbel</vt:lpstr>
      <vt:lpstr>Microsoft YaHei</vt:lpstr>
      <vt:lpstr>Arial Unicode MS</vt:lpstr>
      <vt:lpstr>Calibri</vt:lpstr>
      <vt:lpstr>Celeste</vt:lpstr>
      <vt:lpstr>SELEÇÃO DE PESSOAS </vt:lpstr>
      <vt:lpstr>CONCEITO DE SELEÇÃO DE PESSOAS </vt:lpstr>
      <vt:lpstr>PowerPoint 演示文稿</vt:lpstr>
      <vt:lpstr>IMPORTANTE!</vt:lpstr>
      <vt:lpstr>IMPORTANTE!</vt:lpstr>
      <vt:lpstr>QUAL É O FOCO DO PROCESSO SELETIVO? </vt:lpstr>
      <vt:lpstr>QUAL É O FOCO DO PROCESSO SELETIVO? </vt:lpstr>
      <vt:lpstr>Competência x habilidade</vt:lpstr>
      <vt:lpstr>Competência x habilidade</vt:lpstr>
      <vt:lpstr>MODELO DE COLOCAÇÃO, SELEÇÃO E CLASSIFICAÇÃO DE CANDIDATOS </vt:lpstr>
      <vt:lpstr>MODELO DE COLOCAÇÃO, SELEÇÃO E CLASSIFICAÇÃO DE CANDIDATOS </vt:lpstr>
      <vt:lpstr>PowerPoint 演示文稿</vt:lpstr>
      <vt:lpstr>Identificação das características pessoais dos candidatos</vt:lpstr>
      <vt:lpstr>PowerPoint 演示文稿</vt:lpstr>
      <vt:lpstr>BASES PARA A SELEÇÃO DE PESSOAS </vt:lpstr>
      <vt:lpstr>BASES PARA A SELEÇÃO DE PESSOAS </vt:lpstr>
      <vt:lpstr>BASES PARA A SELEÇÃO DE PESSOAS </vt:lpstr>
      <vt:lpstr>PowerPoint 演示文稿</vt:lpstr>
      <vt:lpstr>PowerPoint 演示文稿</vt:lpstr>
      <vt:lpstr>PowerPoint 演示文稿</vt:lpstr>
      <vt:lpstr>PowerPoint 演示文稿</vt:lpstr>
      <vt:lpstr>PowerPoint 演示文稿</vt:lpstr>
      <vt:lpstr>Competência</vt:lpstr>
      <vt:lpstr>PowerPoint 演示文稿</vt:lpstr>
      <vt:lpstr>PowerPoint 演示文稿</vt:lpstr>
      <vt:lpstr>TÉCNICAS DE SELEÇÃO </vt:lpstr>
      <vt:lpstr> Entrevista de seleção  </vt:lpstr>
      <vt:lpstr>PowerPoint 演示文稿</vt:lpstr>
      <vt:lpstr>PowerPoint 演示文稿</vt:lpstr>
      <vt:lpstr>PowerPoint 演示文稿</vt:lpstr>
      <vt:lpstr>PowerPoint 演示文稿</vt:lpstr>
      <vt:lpstr> Entrevista de seleção  </vt:lpstr>
      <vt:lpstr>PowerPoint 演示文稿</vt:lpstr>
      <vt:lpstr>PowerPoint 演示文稿</vt:lpstr>
      <vt:lpstr>  Entrevista de seleção   </vt:lpstr>
      <vt:lpstr>PowerPoint 演示文稿</vt:lpstr>
      <vt:lpstr>PowerPoint 演示文稿</vt:lpstr>
      <vt:lpstr>  Entrevista de seleção    </vt:lpstr>
      <vt:lpstr>    Entrevista de seleção     </vt:lpstr>
      <vt:lpstr>Entrevista de seleção</vt:lpstr>
      <vt:lpstr>Entrevista de seleção</vt:lpstr>
      <vt:lpstr>Entrevista de seleção</vt:lpstr>
      <vt:lpstr>PowerPoint 演示文稿</vt:lpstr>
      <vt:lpstr>Provas de conhecimentos ou de capacidades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usuario</cp:lastModifiedBy>
  <cp:revision>2</cp:revision>
  <dcterms:created xsi:type="dcterms:W3CDTF">2021-03-20T11:11:00Z</dcterms:created>
  <dcterms:modified xsi:type="dcterms:W3CDTF">2021-04-06T22:45:33Z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KSOProductBuildVer">
    <vt:lpwstr>1046-11.2.0.10078</vt:lpwstr>
  </property>
</Properties>
</file>