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284" r:id="rId31"/>
    <p:sldId id="285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DESENVOLVIMENTO DE PESSOAS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39355" y="5552565"/>
            <a:ext cx="3200400" cy="1463040"/>
          </a:xfrm>
        </p:spPr>
        <p:txBody>
          <a:bodyPr/>
          <a:lstStyle/>
          <a:p>
            <a:r>
              <a:rPr lang="pt-BR" dirty="0" smtClean="0"/>
              <a:t>Professor: Alexsandro Andrade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48" y="4960137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Atribuição de comissões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</a:t>
            </a:r>
            <a:r>
              <a:rPr lang="pt-BR" dirty="0" smtClean="0"/>
              <a:t>ignifica </a:t>
            </a:r>
            <a:r>
              <a:rPr lang="pt-BR" dirty="0"/>
              <a:t>uma </a:t>
            </a:r>
            <a:r>
              <a:rPr lang="pt-BR" dirty="0" smtClean="0"/>
              <a:t>oportunidade </a:t>
            </a:r>
            <a:r>
              <a:rPr lang="pt-BR" dirty="0"/>
              <a:t>para a pessoa participar de comissões de trabalho compartilhando da tomada de decisões, aprender pela observação e pesquisar problemas específicos da organização. Geralmente, essas </a:t>
            </a:r>
            <a:r>
              <a:rPr lang="pt-BR" dirty="0" smtClean="0"/>
              <a:t>comissões </a:t>
            </a:r>
            <a:r>
              <a:rPr lang="pt-BR" dirty="0"/>
              <a:t>são de natureza </a:t>
            </a:r>
            <a:r>
              <a:rPr lang="pt-BR" dirty="0" smtClean="0"/>
              <a:t>temporária , </a:t>
            </a:r>
            <a:r>
              <a:rPr lang="pt-BR" dirty="0"/>
              <a:t>atuando como forças-tarefa desenhadas para </a:t>
            </a:r>
            <a:r>
              <a:rPr lang="pt-BR" dirty="0" smtClean="0"/>
              <a:t>resolver </a:t>
            </a:r>
            <a:r>
              <a:rPr lang="pt-BR" dirty="0"/>
              <a:t>um problema específico, propor soluções e </a:t>
            </a:r>
            <a:r>
              <a:rPr lang="pt-BR" dirty="0" smtClean="0"/>
              <a:t>recomendações </a:t>
            </a:r>
            <a:r>
              <a:rPr lang="pt-BR" dirty="0"/>
              <a:t>sobre uma implementação. </a:t>
            </a:r>
            <a:r>
              <a:rPr lang="pt-BR" dirty="0" smtClean="0"/>
              <a:t>Atribuições </a:t>
            </a:r>
            <a:r>
              <a:rPr lang="pt-BR" dirty="0"/>
              <a:t>temporárias são interessantes e desafiadoras, pois aumentam a exposição da pessoa aos outros membros da organização, amplia a compreensão e proporciona oportunidades de crescimento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Participação em cursos e seminários externos: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57589"/>
            <a:ext cx="9720071" cy="435177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uma forma tradicional de desenvolvimento por meio de cursos formais de leitura e seminários. Oferece a oportunidade de adquirir novos </a:t>
            </a:r>
            <a:r>
              <a:rPr lang="pt-BR" dirty="0" smtClean="0"/>
              <a:t>conhecimentos </a:t>
            </a:r>
            <a:r>
              <a:rPr lang="pt-BR" dirty="0"/>
              <a:t>e desenvolver habilidades conceituais e analíticas. Pode ser feita por cursos ou </a:t>
            </a:r>
            <a:r>
              <a:rPr lang="pt-BR" dirty="0" smtClean="0"/>
              <a:t>seminários com </a:t>
            </a:r>
            <a:r>
              <a:rPr lang="pt-BR" dirty="0"/>
              <a:t>a ajuda de consultores, </a:t>
            </a:r>
            <a:r>
              <a:rPr lang="pt-BR" dirty="0" smtClean="0"/>
              <a:t>fornecedores</a:t>
            </a:r>
            <a:r>
              <a:rPr lang="pt-BR" dirty="0"/>
              <a:t>, etc. Modernamente, as organizações estão utilizando a TI para proporcionar a aprendizagem a distância, em que o facilitador pode estar em </a:t>
            </a:r>
            <a:r>
              <a:rPr lang="pt-BR" dirty="0" smtClean="0"/>
              <a:t>outro </a:t>
            </a:r>
            <a:r>
              <a:rPr lang="pt-BR" dirty="0"/>
              <a:t>lugar, enquanto sua apresentação é </a:t>
            </a:r>
            <a:r>
              <a:rPr lang="pt-BR" dirty="0" smtClean="0"/>
              <a:t>videoconferência.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 de simulação: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91649"/>
            <a:ext cx="9720071" cy="40233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simulação extrapolou a seleção de pessoal e tornou-se também uma </a:t>
            </a:r>
            <a:r>
              <a:rPr lang="pt-BR" sz="2000" dirty="0" smtClean="0"/>
              <a:t>técnica </a:t>
            </a:r>
            <a:r>
              <a:rPr lang="pt-BR" sz="2000" dirty="0"/>
              <a:t>de treinamento e desenvolvimento. Os </a:t>
            </a:r>
            <a:r>
              <a:rPr lang="pt-BR" sz="2000" dirty="0" smtClean="0"/>
              <a:t>exercícios </a:t>
            </a:r>
            <a:r>
              <a:rPr lang="pt-BR" sz="2000" dirty="0"/>
              <a:t>de simulação incluem estudos de casos, jogos de empresas, simulação de papéis (role </a:t>
            </a:r>
            <a:r>
              <a:rPr lang="pt-BR" sz="2000" dirty="0" err="1"/>
              <a:t>playing</a:t>
            </a:r>
            <a:r>
              <a:rPr lang="pt-BR" sz="2000" dirty="0"/>
              <a:t>), etc. Nas análises de estudo de caso, utiliza-se a </a:t>
            </a:r>
            <a:r>
              <a:rPr lang="pt-BR" sz="2000" dirty="0" smtClean="0"/>
              <a:t>experiência </a:t>
            </a:r>
            <a:r>
              <a:rPr lang="pt-BR" sz="2000" dirty="0"/>
              <a:t>de outras organizações para que a pessoa descreva e diagnostique os problemas reais, analise as causas, desenvolva soluções alternativas, </a:t>
            </a:r>
            <a:r>
              <a:rPr lang="pt-BR" sz="2000" dirty="0" smtClean="0"/>
              <a:t>selecione </a:t>
            </a:r>
            <a:r>
              <a:rPr lang="pt-BR" sz="2000" dirty="0"/>
              <a:t>aquela que julgue a mais adequada e a </a:t>
            </a:r>
            <a:r>
              <a:rPr lang="pt-BR" sz="2000" dirty="0" smtClean="0"/>
              <a:t>implemente</a:t>
            </a:r>
            <a:r>
              <a:rPr lang="pt-BR" sz="2000" dirty="0"/>
              <a:t>. O estudo de casos proporciona discussões estimulantes entre os participantes, bem como </a:t>
            </a:r>
            <a:r>
              <a:rPr lang="pt-BR" sz="2000" dirty="0" smtClean="0"/>
              <a:t>excelentes </a:t>
            </a:r>
            <a:r>
              <a:rPr lang="pt-BR" sz="2000" dirty="0"/>
              <a:t>oportunidades para que a pessoa defenda as suas habilidades analíticas e </a:t>
            </a:r>
            <a:r>
              <a:rPr lang="pt-BR" sz="2000" dirty="0" err="1"/>
              <a:t>julgamentais</a:t>
            </a:r>
            <a:r>
              <a:rPr lang="pt-BR" sz="2000" dirty="0"/>
              <a:t>. Os </a:t>
            </a:r>
            <a:r>
              <a:rPr lang="pt-BR" sz="2000" dirty="0" smtClean="0"/>
              <a:t>jogos </a:t>
            </a:r>
            <a:r>
              <a:rPr lang="pt-BR" sz="2000" dirty="0"/>
              <a:t>de empresas e os exercícios de dramatização </a:t>
            </a:r>
            <a:r>
              <a:rPr lang="pt-BR" sz="2000" dirty="0" smtClean="0"/>
              <a:t>colocam </a:t>
            </a:r>
            <a:r>
              <a:rPr lang="pt-BR" sz="2000" dirty="0"/>
              <a:t>a pessoa no papel de ator ou participando de problemas gerenciais. Os exercícios de simulação apresentam a vantagem de criar um ambiente </a:t>
            </a:r>
            <a:r>
              <a:rPr lang="pt-BR" sz="2000" dirty="0" smtClean="0"/>
              <a:t>similar </a:t>
            </a:r>
            <a:r>
              <a:rPr lang="pt-BR" sz="2000" dirty="0"/>
              <a:t>em relação às situações reais em que a pessoa trabalha sem os altos custos envolvidos em ações reais indesejáveis. Contudo, é difícil simular todas as situações da vida cotidiana</a:t>
            </a: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Treinamento (outdoor) fora da empresa: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U</a:t>
            </a:r>
            <a:r>
              <a:rPr lang="pt-BR" dirty="0" smtClean="0"/>
              <a:t>ma </a:t>
            </a:r>
            <a:r>
              <a:rPr lang="pt-BR" dirty="0"/>
              <a:t>recente tendência é a utilização de treinamento externo, muitas vezes relacionado com a busca de novos conhecimentos, atitudes e </a:t>
            </a:r>
            <a:r>
              <a:rPr lang="pt-BR" dirty="0" smtClean="0"/>
              <a:t>comportamentos </a:t>
            </a:r>
            <a:r>
              <a:rPr lang="pt-BR" dirty="0"/>
              <a:t>que não existem na organização e que </a:t>
            </a:r>
            <a:r>
              <a:rPr lang="pt-BR" dirty="0" smtClean="0"/>
              <a:t>precisam </a:t>
            </a:r>
            <a:r>
              <a:rPr lang="pt-BR" dirty="0"/>
              <a:t>ser obtidos fora dela. O treinamento fora da empresa é geralmente oferecido por organizações especializadas em T&amp;D e que oferecem esquemas integrados, cujo foco primário é ensinar aos </a:t>
            </a:r>
            <a:r>
              <a:rPr lang="pt-BR" dirty="0" smtClean="0"/>
              <a:t>treinandos </a:t>
            </a:r>
            <a:r>
              <a:rPr lang="pt-BR" dirty="0"/>
              <a:t>a importância de trabalhar em conjunto, como uma equipe.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Estudo de casos: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mtClean="0"/>
              <a:t>É um método de desenvolvimento no qual a pessoa se defronta com a descrição de um problema organizacional para ser analisado e resolvido. Trata-se de uma técnica que permite diagnosticar um problema real e apresentar opções de solução, desenvolvendo habilidades de análise, comunicação e persuasão.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Jogos de empresas: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técnicas de desenvolvimento nas quais equipes de </a:t>
            </a:r>
            <a:r>
              <a:rPr lang="pt-BR" dirty="0" smtClean="0"/>
              <a:t>funcionários </a:t>
            </a:r>
            <a:r>
              <a:rPr lang="pt-BR" dirty="0"/>
              <a:t>ou de gerentes competem umas com as outras tomando decisões computadorizadas a respeito de situações reais ou simuladas de </a:t>
            </a:r>
            <a:r>
              <a:rPr lang="pt-BR" dirty="0" smtClean="0"/>
              <a:t>empresas.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Centros de desenvolvimento internos: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métodos baseados em centros localizados na empresa para expor gerentes e pessoas a exercícios realísticos para </a:t>
            </a:r>
            <a:r>
              <a:rPr lang="pt-BR" dirty="0" smtClean="0"/>
              <a:t>desenvolver </a:t>
            </a:r>
            <a:r>
              <a:rPr lang="pt-BR" dirty="0"/>
              <a:t>e melhorar habilidades pessoais. É o caso das universidades corporativas.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Coaching: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gerente pode integrar vários papéis, como líder renovador, preparador, orientador e </a:t>
            </a:r>
            <a:r>
              <a:rPr lang="pt-BR" dirty="0" smtClean="0"/>
              <a:t>impulsionador </a:t>
            </a:r>
            <a:r>
              <a:rPr lang="pt-BR" dirty="0"/>
              <a:t>para se transformar em um </a:t>
            </a:r>
            <a:r>
              <a:rPr lang="pt-BR" dirty="0" err="1"/>
              <a:t>coach</a:t>
            </a:r>
            <a:r>
              <a:rPr lang="pt-BR" dirty="0"/>
              <a:t>. O </a:t>
            </a:r>
            <a:r>
              <a:rPr lang="pt-BR" dirty="0" err="1"/>
              <a:t>coaching</a:t>
            </a:r>
            <a:r>
              <a:rPr lang="pt-BR" dirty="0"/>
              <a:t> significa o conjunto de todas essas </a:t>
            </a:r>
            <a:r>
              <a:rPr lang="pt-BR" dirty="0" smtClean="0"/>
              <a:t>facetas.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Tutoria ou </a:t>
            </a:r>
            <a:r>
              <a:rPr lang="pt-BR" dirty="0" err="1"/>
              <a:t>mentoring</a:t>
            </a:r>
            <a:r>
              <a:rPr lang="pt-BR" dirty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99633"/>
            <a:ext cx="9720071" cy="464283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a assistência que </a:t>
            </a:r>
            <a:r>
              <a:rPr lang="pt-BR" dirty="0" smtClean="0"/>
              <a:t>executivos </a:t>
            </a:r>
            <a:r>
              <a:rPr lang="pt-BR" dirty="0"/>
              <a:t>da cúpula oferecem a pessoas que aspiram subir a níveis mais elevados na </a:t>
            </a:r>
            <a:r>
              <a:rPr lang="pt-BR" dirty="0" smtClean="0"/>
              <a:t>organização. A </a:t>
            </a:r>
            <a:r>
              <a:rPr lang="pt-BR" dirty="0"/>
              <a:t>progressão na carreira requer que as pessoas sejam favorecidas por pessoas com posições dominantes na organização e que definem os objetivos </a:t>
            </a:r>
            <a:r>
              <a:rPr lang="pt-BR" dirty="0" smtClean="0"/>
              <a:t>corporativos</a:t>
            </a:r>
            <a:r>
              <a:rPr lang="pt-BR" dirty="0"/>
              <a:t>, prioridades e </a:t>
            </a:r>
            <a:r>
              <a:rPr lang="pt-BR" dirty="0" smtClean="0"/>
              <a:t>padrões.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Dá-se </a:t>
            </a:r>
            <a:r>
              <a:rPr lang="pt-BR" dirty="0"/>
              <a:t>o nome de tutoria quando um executivo </a:t>
            </a:r>
            <a:r>
              <a:rPr lang="pt-BR" dirty="0" smtClean="0"/>
              <a:t>exerce </a:t>
            </a:r>
            <a:r>
              <a:rPr lang="pt-BR" dirty="0"/>
              <a:t>um papel ativo em guiar e orientar uma pessoa em sua carreira. Assim como um técnico de </a:t>
            </a:r>
            <a:r>
              <a:rPr lang="pt-BR" dirty="0" smtClean="0"/>
              <a:t>esportes </a:t>
            </a:r>
            <a:r>
              <a:rPr lang="pt-BR" dirty="0"/>
              <a:t>observa, analisa e tenta melhorar o </a:t>
            </a:r>
            <a:r>
              <a:rPr lang="pt-BR" dirty="0" smtClean="0"/>
              <a:t>desempenho </a:t>
            </a:r>
            <a:r>
              <a:rPr lang="pt-BR" dirty="0"/>
              <a:t>dos atletas, o tutor proporciona orientação na hierarquia corporativa, guia, aconselha, faz críticas e dá sugestões para ajudar o crescimento do </a:t>
            </a:r>
            <a:r>
              <a:rPr lang="pt-BR" dirty="0" smtClean="0"/>
              <a:t>colaborador. Tutores </a:t>
            </a:r>
            <a:r>
              <a:rPr lang="pt-BR" dirty="0"/>
              <a:t>ou mentores são executivos que se oferecem para assistir colaboradores de várias áreas da empresa para proporcionar apoio e </a:t>
            </a:r>
            <a:r>
              <a:rPr lang="pt-BR" dirty="0" smtClean="0"/>
              <a:t>suporte </a:t>
            </a:r>
            <a:r>
              <a:rPr lang="pt-BR" dirty="0"/>
              <a:t>sistemático, profissional e </a:t>
            </a:r>
            <a:r>
              <a:rPr lang="pt-BR" dirty="0" smtClean="0"/>
              <a:t>político.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Empresas </a:t>
            </a:r>
            <a:r>
              <a:rPr lang="pt-BR" dirty="0"/>
              <a:t>como Motorola, </a:t>
            </a:r>
            <a:r>
              <a:rPr lang="pt-BR" dirty="0" err="1"/>
              <a:t>Tenneco</a:t>
            </a:r>
            <a:r>
              <a:rPr lang="pt-BR" dirty="0"/>
              <a:t> e Prudential promovem internamente os gerentes que fazem tutoria e que são bem-sucedidos no sistema corporativo de </a:t>
            </a:r>
            <a:r>
              <a:rPr lang="pt-BR" dirty="0" smtClean="0"/>
              <a:t>suporte a funcionários.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Tutoria ou </a:t>
            </a:r>
            <a:r>
              <a:rPr lang="pt-BR" dirty="0" err="1"/>
              <a:t>mentoring</a:t>
            </a:r>
            <a:r>
              <a:rPr lang="pt-BR" dirty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56043"/>
            <a:ext cx="9720071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</a:t>
            </a:r>
            <a:r>
              <a:rPr lang="pt-BR" dirty="0"/>
              <a:t>mentor guia e orienta o candidato e responde por ele nos círculos mais altos da organização. Essa ferramenta apresenta vantagens, como aprender fazendo, nas oportunidades de intensa interação e rápida retroação no desempenho de ações. As possíveis desvantagens são: tendência para perpetuar os atuais estilos e práticas da organização e a capacidade do mentor/tutor de ser um bom treinador.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 </a:t>
            </a:r>
            <a:r>
              <a:rPr lang="pt-BR" dirty="0"/>
              <a:t>eficácia dessa técnica repousa na capacidade do tutor. A tutoria pode ocorrer em qualquer nível da organização. Todavia, uma pessoa pode ser um excelente executivo sem que haja a criação de um ambiente de aprendizagem e de suporte para tanto.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Treinamento e desenvolvimento (T&amp;D)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1904527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Treinamento e desenvolvimento (T&amp;D) estão na ordem do dia. As diferenças entre ambos já foram </a:t>
            </a:r>
            <a:r>
              <a:rPr lang="pt-BR" dirty="0" smtClean="0"/>
              <a:t>discutidas </a:t>
            </a:r>
            <a:r>
              <a:rPr lang="pt-BR" dirty="0"/>
              <a:t>anteriormente. O desenvolvimento de pessoas está mais relacionado com a educação e a orientação para o futuro do que o treinamento. Por educação, </a:t>
            </a:r>
            <a:r>
              <a:rPr lang="pt-BR" dirty="0" smtClean="0"/>
              <a:t>entende-se </a:t>
            </a:r>
            <a:r>
              <a:rPr lang="pt-BR" dirty="0"/>
              <a:t>as atividades de desenvolvimento pessoal que estão relacionadas com os processos mais profundos de formação da personalidade e da melhora da </a:t>
            </a:r>
            <a:r>
              <a:rPr lang="pt-BR" dirty="0" smtClean="0"/>
              <a:t>capacidade </a:t>
            </a:r>
            <a:r>
              <a:rPr lang="pt-BR" dirty="0"/>
              <a:t>de compreender e interpretar o conhecimento, mais do que com a repartição de um conjunto de fatos e informações a respeito de habilidades motoras ou </a:t>
            </a:r>
            <a:r>
              <a:rPr lang="pt-BR" dirty="0" smtClean="0"/>
              <a:t>executoras. O </a:t>
            </a:r>
            <a:r>
              <a:rPr lang="pt-BR" dirty="0"/>
              <a:t>desenvolvimento está mais focalizado no crescimento pessoal do empregado e visa à carreira futura, e não apenas ao cargo atual.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Aconselhamento de funcionários: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60997"/>
            <a:ext cx="9720071" cy="40233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gerente </a:t>
            </a:r>
            <a:r>
              <a:rPr lang="pt-BR" dirty="0" smtClean="0"/>
              <a:t>proporciona </a:t>
            </a:r>
            <a:r>
              <a:rPr lang="pt-BR" dirty="0"/>
              <a:t>aconselhamento no sentido de </a:t>
            </a:r>
            <a:r>
              <a:rPr lang="pt-BR" dirty="0" smtClean="0"/>
              <a:t>assessorar </a:t>
            </a:r>
            <a:r>
              <a:rPr lang="pt-BR" dirty="0"/>
              <a:t>as pessoas no desempenho de suas atividades. O aconselhamento se aproxima da abordagem de tutoria, mas difere em um aspecto: ocorre quando </a:t>
            </a:r>
            <a:r>
              <a:rPr lang="pt-BR" dirty="0" smtClean="0"/>
              <a:t>surge </a:t>
            </a:r>
            <a:r>
              <a:rPr lang="pt-BR" dirty="0"/>
              <a:t>algum problema de desempenho e o foco da discussão é relacionado com o processo de </a:t>
            </a:r>
            <a:r>
              <a:rPr lang="pt-BR" dirty="0" smtClean="0"/>
              <a:t>disciplina</a:t>
            </a:r>
            <a:r>
              <a:rPr lang="pt-BR" dirty="0"/>
              <a:t>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Quando </a:t>
            </a:r>
            <a:r>
              <a:rPr lang="pt-BR" dirty="0"/>
              <a:t>o colaborador apresenta um </a:t>
            </a:r>
            <a:r>
              <a:rPr lang="pt-BR" dirty="0" smtClean="0"/>
              <a:t>comportamento </a:t>
            </a:r>
            <a:r>
              <a:rPr lang="pt-BR" dirty="0"/>
              <a:t>inconsistente com o ambiente de trabalho (ausências, atrasos, irritação, insubordinação) ou é incapaz de desempenhar o cargo satisfatoriamente e o gerente deve intervir. Porém, antes que ocorra a intervenção, é imperativo que o gerente </a:t>
            </a:r>
            <a:r>
              <a:rPr lang="pt-BR" dirty="0" smtClean="0"/>
              <a:t>identifique </a:t>
            </a:r>
            <a:r>
              <a:rPr lang="pt-BR" dirty="0"/>
              <a:t>claramente o problema; se está relacionado com a capacidade do colaborador, o esforço </a:t>
            </a:r>
            <a:r>
              <a:rPr lang="pt-BR" dirty="0" smtClean="0"/>
              <a:t>gerencial </a:t>
            </a:r>
            <a:r>
              <a:rPr lang="pt-BR" dirty="0"/>
              <a:t>passa a ser o de facilitador de treinamento ou desenvolvimento. O processo de aconselhamento de funcionários exige do gerente grande habilidade de ouvir e persuadir.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de carreiras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 desenvolvimento de pessoas está intimamente relacionado com o desenvolvimento de suas carreiras. Carreira é a sucessão ou a sequência de cargos </a:t>
            </a:r>
            <a:r>
              <a:rPr lang="pt-BR" dirty="0" smtClean="0"/>
              <a:t>ocupados </a:t>
            </a:r>
            <a:r>
              <a:rPr lang="pt-BR" dirty="0"/>
              <a:t>por uma pessoa ao longo da vida profissional. A carreira pressupõe desenvolvimento profissional </a:t>
            </a:r>
            <a:r>
              <a:rPr lang="pt-BR" dirty="0" smtClean="0"/>
              <a:t>gradativo </a:t>
            </a:r>
            <a:r>
              <a:rPr lang="pt-BR" dirty="0"/>
              <a:t>e cargos crescentemente mais elevados e </a:t>
            </a:r>
            <a:r>
              <a:rPr lang="pt-BR" dirty="0" smtClean="0"/>
              <a:t>complexos.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dirty="0"/>
              <a:t>O desenvolvimento de carreira é um processo formalizado e sequencial que focaliza o </a:t>
            </a:r>
            <a:r>
              <a:rPr lang="pt-BR" dirty="0" smtClean="0"/>
              <a:t>planejamento </a:t>
            </a:r>
            <a:r>
              <a:rPr lang="pt-BR" dirty="0"/>
              <a:t>do futuro dos funcionários que têm potencial para </a:t>
            </a:r>
            <a:r>
              <a:rPr lang="pt-BR" dirty="0" smtClean="0"/>
              <a:t>ocupar </a:t>
            </a:r>
            <a:r>
              <a:rPr lang="pt-BR" dirty="0"/>
              <a:t>cargos mais elevados. O desenvolvimento de carreiras é alcançado quando as organizações </a:t>
            </a:r>
            <a:r>
              <a:rPr lang="pt-BR" dirty="0" smtClean="0"/>
              <a:t>conseguem </a:t>
            </a:r>
            <a:r>
              <a:rPr lang="pt-BR" dirty="0"/>
              <a:t>integrar o processo com outros programas de GP, como avaliação do desempenho, T&amp;D e </a:t>
            </a:r>
            <a:r>
              <a:rPr lang="pt-BR" dirty="0" smtClean="0"/>
              <a:t>planejamento </a:t>
            </a:r>
            <a:r>
              <a:rPr lang="pt-BR" dirty="0"/>
              <a:t>de </a:t>
            </a:r>
            <a:r>
              <a:rPr lang="pt-BR" dirty="0" smtClean="0"/>
              <a:t>GP.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de carreiras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7349" y="2084832"/>
            <a:ext cx="10702381" cy="43159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Os primeiros planos de desenvolvimento de </a:t>
            </a:r>
            <a:r>
              <a:rPr lang="pt-BR" dirty="0" smtClean="0"/>
              <a:t>carreiras </a:t>
            </a:r>
            <a:r>
              <a:rPr lang="pt-BR" dirty="0"/>
              <a:t>adotados pelas organizações eram rigidamente formalizados e estavam voltados unicamente para as necessidades organizacionais, como um planejamento prévio e preparação antecipada dos funcionários para expansão, novos mercados e outras mudanças </a:t>
            </a:r>
            <a:r>
              <a:rPr lang="pt-BR" dirty="0" smtClean="0"/>
              <a:t>organizacionais</a:t>
            </a:r>
            <a:r>
              <a:rPr lang="pt-BR" dirty="0"/>
              <a:t>. </a:t>
            </a: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Mais </a:t>
            </a:r>
            <a:r>
              <a:rPr lang="pt-BR" dirty="0"/>
              <a:t>recentemente, esses planos deixaram de ser unilaterais e passaram a abranger tanto as </a:t>
            </a:r>
            <a:r>
              <a:rPr lang="pt-BR" dirty="0" smtClean="0"/>
              <a:t>necessidades </a:t>
            </a:r>
            <a:r>
              <a:rPr lang="pt-BR" dirty="0"/>
              <a:t>da organização quanto das pessoas </a:t>
            </a:r>
            <a:r>
              <a:rPr lang="pt-BR" dirty="0" smtClean="0"/>
              <a:t>envolvidas. </a:t>
            </a:r>
            <a:r>
              <a:rPr lang="pt-BR" dirty="0"/>
              <a:t>Algumas organizações estão atribuindo </a:t>
            </a:r>
            <a:r>
              <a:rPr lang="pt-BR" dirty="0" smtClean="0"/>
              <a:t>gradativamente </a:t>
            </a:r>
            <a:r>
              <a:rPr lang="pt-BR" dirty="0"/>
              <a:t>a responsabilidade pela administração de </a:t>
            </a:r>
            <a:r>
              <a:rPr lang="pt-BR" dirty="0" smtClean="0"/>
              <a:t>carreira </a:t>
            </a:r>
            <a:r>
              <a:rPr lang="pt-BR" dirty="0"/>
              <a:t>aos próprios funcionários, dando-lhes condições e suportes possíveis para que façam escolhas </a:t>
            </a:r>
            <a:r>
              <a:rPr lang="pt-BR" dirty="0" smtClean="0"/>
              <a:t>adequadas </a:t>
            </a:r>
            <a:r>
              <a:rPr lang="pt-BR" dirty="0"/>
              <a:t>e sejam bem-sucedidos. Isso envolve alguns </a:t>
            </a:r>
            <a:r>
              <a:rPr lang="pt-BR" dirty="0" smtClean="0"/>
              <a:t>problemas </a:t>
            </a:r>
            <a:r>
              <a:rPr lang="pt-BR" dirty="0"/>
              <a:t>nas organizações achatadas de hoje, nas quais as oportunidades de se movimentar verticalmente na hierarquia são bem menores do que nas </a:t>
            </a:r>
            <a:r>
              <a:rPr lang="pt-BR" dirty="0" smtClean="0"/>
              <a:t>organizações menos </a:t>
            </a:r>
            <a:r>
              <a:rPr lang="pt-BR" dirty="0"/>
              <a:t>tradicionais e burocráticas. Os funcionários precisam de alguma orientação para desenvolver suas carreiras, seja dentro ou fora da organização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500" dirty="0"/>
              <a:t>As principais ferramentas utilizadas pelas </a:t>
            </a:r>
            <a:r>
              <a:rPr lang="pt-BR" sz="3500" dirty="0" smtClean="0"/>
              <a:t>organizações </a:t>
            </a:r>
            <a:r>
              <a:rPr lang="pt-BR" sz="3500" dirty="0"/>
              <a:t>para o desenvolvimento de carreiras </a:t>
            </a:r>
            <a:r>
              <a:rPr lang="pt-BR" sz="3500" dirty="0" smtClean="0"/>
              <a:t>são: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Centros de avaliação: utilizam as mesmas </a:t>
            </a:r>
            <a:r>
              <a:rPr lang="pt-BR" dirty="0" smtClean="0"/>
              <a:t>técnicas </a:t>
            </a:r>
            <a:r>
              <a:rPr lang="pt-BR" dirty="0"/>
              <a:t>de seleção de talentos humanos, como </a:t>
            </a:r>
            <a:r>
              <a:rPr lang="pt-BR" dirty="0" smtClean="0"/>
              <a:t>entrevistas</a:t>
            </a:r>
            <a:r>
              <a:rPr lang="pt-BR" dirty="0"/>
              <a:t>, exercícios dirigidos, simulações e jogos de empresas para o desenvolvimento de carreiras. Os centros de avaliação </a:t>
            </a:r>
            <a:r>
              <a:rPr lang="pt-BR" dirty="0" smtClean="0"/>
              <a:t>– proporcionam </a:t>
            </a:r>
            <a:r>
              <a:rPr lang="pt-BR" dirty="0"/>
              <a:t>retroação sobre as forças e fraquezas dos candidatos e a compreensão de suas habilidades, ajudando-os a desenvolver objetivos claros e </a:t>
            </a:r>
            <a:r>
              <a:rPr lang="pt-BR" dirty="0" smtClean="0"/>
              <a:t>planos </a:t>
            </a:r>
            <a:r>
              <a:rPr lang="pt-BR" dirty="0"/>
              <a:t>de carreiras adequados e realísticos.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500" dirty="0"/>
              <a:t>As principais ferramentas utilizadas pelas organizações para o desenvolvimento de carreiras são: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Testes psicológicos: os mesmos testes utilizados na seleção de pessoal servem para ajudar os </a:t>
            </a:r>
            <a:r>
              <a:rPr lang="pt-BR" dirty="0" smtClean="0"/>
              <a:t>colaboradores </a:t>
            </a:r>
            <a:r>
              <a:rPr lang="pt-BR" dirty="0"/>
              <a:t>a compreender melhor seus interesses, habilidades e competências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/>
              <a:t>As principais ferramentas utilizadas pelas organizações para o desenvolvimento de carreiras são: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Avaliação do desempenho: é outra fonte de </a:t>
            </a:r>
            <a:r>
              <a:rPr lang="pt-BR" dirty="0" smtClean="0"/>
              <a:t>informação </a:t>
            </a:r>
            <a:r>
              <a:rPr lang="pt-BR" dirty="0"/>
              <a:t>valiosa para o desenvolvimento de carreira.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Projeções </a:t>
            </a:r>
            <a:r>
              <a:rPr lang="pt-BR" dirty="0"/>
              <a:t>de promovabilidade: são julgamentos feitos pelos gerentes quanto ao avanço potencial de seus subordinados. Essas projeções ajudam a organização a identificar pessoas que apresentem potencial de avanço e ajudam os colaboradores a melhorar seus conhecimentos e experiências.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500" dirty="0"/>
              <a:t>As principais ferramentas utilizadas pelas organizações para o desenvolvimento de carreiras são: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182969"/>
            <a:ext cx="9720071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Planejamento de sucessão: focaliza o preparo das pessoas para preencher posições mais complexas na medida em que se tornam vagas. O </a:t>
            </a:r>
            <a:r>
              <a:rPr lang="pt-BR" dirty="0" err="1" smtClean="0"/>
              <a:t>Leadership</a:t>
            </a:r>
            <a:r>
              <a:rPr lang="pt-BR" dirty="0"/>
              <a:t> </a:t>
            </a:r>
            <a:r>
              <a:rPr lang="pt-BR" dirty="0" err="1"/>
              <a:t>Continuity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(LCP) da American </a:t>
            </a:r>
            <a:r>
              <a:rPr lang="pt-BR" dirty="0" err="1"/>
              <a:t>Telephone</a:t>
            </a:r>
            <a:r>
              <a:rPr lang="pt-BR" dirty="0"/>
              <a:t> &amp; </a:t>
            </a:r>
            <a:r>
              <a:rPr lang="pt-BR" dirty="0" err="1"/>
              <a:t>Telegraph</a:t>
            </a:r>
            <a:r>
              <a:rPr lang="pt-BR" dirty="0"/>
              <a:t> (AT&amp;T) enfatiza o desenvolvimento das pessoas, e não necessariamente sua promoção a posições mais elevadas. Os colaboradores </a:t>
            </a:r>
            <a:r>
              <a:rPr lang="pt-BR" dirty="0" smtClean="0"/>
              <a:t>recebem </a:t>
            </a:r>
            <a:r>
              <a:rPr lang="pt-BR" dirty="0"/>
              <a:t>novos encargos para prepará-los para </a:t>
            </a:r>
            <a:r>
              <a:rPr lang="pt-BR" dirty="0" smtClean="0"/>
              <a:t>assumir </a:t>
            </a:r>
            <a:r>
              <a:rPr lang="pt-BR" dirty="0"/>
              <a:t>crescentes responsabilidades. Os candidatos são selecionados para o LCP na base de três </a:t>
            </a:r>
            <a:r>
              <a:rPr lang="pt-BR" dirty="0" smtClean="0"/>
              <a:t>critérios</a:t>
            </a:r>
            <a:r>
              <a:rPr lang="pt-BR" dirty="0"/>
              <a:t>: excelente desempenho sustentável, alta </a:t>
            </a:r>
            <a:r>
              <a:rPr lang="pt-BR" dirty="0" smtClean="0"/>
              <a:t>avaliação </a:t>
            </a:r>
            <a:r>
              <a:rPr lang="pt-BR" dirty="0"/>
              <a:t>entre seus colegas e potencial demonstrado para desempenhar quatro níveis salariais, no </a:t>
            </a:r>
            <a:r>
              <a:rPr lang="pt-BR" dirty="0" smtClean="0"/>
              <a:t>mínimo</a:t>
            </a:r>
            <a:r>
              <a:rPr lang="pt-BR" dirty="0"/>
              <a:t>, acima de seu nível atual.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8957" y="474106"/>
            <a:ext cx="6426558" cy="599182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Orientação ao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Além </a:t>
            </a:r>
            <a:r>
              <a:rPr lang="pt-BR" dirty="0"/>
              <a:t>das ferramentas expostas, existem os </a:t>
            </a:r>
            <a:r>
              <a:rPr lang="pt-BR" dirty="0" smtClean="0"/>
              <a:t>seguintes </a:t>
            </a:r>
            <a:r>
              <a:rPr lang="pt-BR" dirty="0"/>
              <a:t>esquemas de orientação aos colaboradores</a:t>
            </a:r>
            <a:r>
              <a:rPr lang="pt-BR" dirty="0" smtClean="0"/>
              <a:t>: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/>
              <a:t>Aconselhamento individual de carreiras: com o objetivo de ajudar cada colaborador a examinar suas aspirações. O aconselhamento inclui as </a:t>
            </a:r>
            <a:r>
              <a:rPr lang="pt-BR" dirty="0" smtClean="0"/>
              <a:t>responsabilidades </a:t>
            </a:r>
            <a:r>
              <a:rPr lang="pt-BR" dirty="0"/>
              <a:t>do cargo atual, interesses e objetivos de carreira do colaborador. Na Coca-Cola e na Disney, o aconselhamento é feito por especialistas. Quando o gerente de linha conduz as sessões de </a:t>
            </a:r>
            <a:r>
              <a:rPr lang="pt-BR" dirty="0" smtClean="0"/>
              <a:t>aconselhamento. </a:t>
            </a:r>
            <a:r>
              <a:rPr lang="pt-BR" dirty="0"/>
              <a:t>A vantagem é que o gerente de linha tem a proximidade com o </a:t>
            </a:r>
            <a:r>
              <a:rPr lang="pt-BR" dirty="0" smtClean="0"/>
              <a:t>colaborador </a:t>
            </a:r>
            <a:r>
              <a:rPr lang="pt-BR" dirty="0"/>
              <a:t>e pode avaliar suas forças e fraquezas, bem como possuir melhor visão do seu futuro profissional.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482185"/>
            <a:ext cx="9720072" cy="1499616"/>
          </a:xfrm>
        </p:spPr>
        <p:txBody>
          <a:bodyPr/>
          <a:lstStyle/>
          <a:p>
            <a:r>
              <a:rPr lang="pt-BR" dirty="0"/>
              <a:t>Orientação ao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981801"/>
            <a:ext cx="9720071" cy="4572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Serviços de informação aos colaboradores: </a:t>
            </a:r>
            <a:r>
              <a:rPr lang="pt-BR" dirty="0" smtClean="0"/>
              <a:t>servem </a:t>
            </a:r>
            <a:r>
              <a:rPr lang="pt-BR" dirty="0"/>
              <a:t>para oferecer ao pessoal informação a respeito das oportunidades internas. Essa abordagem </a:t>
            </a:r>
            <a:r>
              <a:rPr lang="pt-BR" dirty="0" smtClean="0"/>
              <a:t>permite </a:t>
            </a:r>
            <a:r>
              <a:rPr lang="pt-BR" dirty="0"/>
              <a:t>oferecer diversidade de interesses e aspirações da organização que possam servir às pessoas. Os mais comuns </a:t>
            </a:r>
            <a:r>
              <a:rPr lang="pt-BR" dirty="0" smtClean="0"/>
              <a:t>são: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– Sistemas de informação sobre oportunidades de vagas: a organização anuncia aberturas de ofertas de cargos, promovendo recrutamento </a:t>
            </a:r>
            <a:r>
              <a:rPr lang="pt-BR" dirty="0" smtClean="0"/>
              <a:t>interno </a:t>
            </a:r>
            <a:r>
              <a:rPr lang="pt-BR" dirty="0"/>
              <a:t>e reforçando a noção de que a organização promove de dentro.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– </a:t>
            </a:r>
            <a:r>
              <a:rPr lang="pt-BR" dirty="0"/>
              <a:t>Inventários de habilidades ou banco de talentos: banco de dados sobre habilidades, conhecimentos e competências dos </a:t>
            </a:r>
            <a:r>
              <a:rPr lang="pt-BR" dirty="0" smtClean="0"/>
              <a:t>colaboradores</a:t>
            </a:r>
            <a:r>
              <a:rPr lang="pt-BR" dirty="0"/>
              <a:t>. Utilizado como mapeamento das </a:t>
            </a:r>
            <a:r>
              <a:rPr lang="pt-BR" dirty="0" smtClean="0"/>
              <a:t>disponibilidades </a:t>
            </a:r>
            <a:r>
              <a:rPr lang="pt-BR" dirty="0"/>
              <a:t>internas de talentos e das </a:t>
            </a:r>
            <a:r>
              <a:rPr lang="pt-BR" dirty="0" smtClean="0"/>
              <a:t>necessidades </a:t>
            </a:r>
            <a:r>
              <a:rPr lang="pt-BR" dirty="0"/>
              <a:t>de T&amp;D da força de trabalho e identificação dos talentos </a:t>
            </a:r>
            <a:r>
              <a:rPr lang="pt-BR" dirty="0" smtClean="0"/>
              <a:t>existentes.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DE PESSOAS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182969"/>
            <a:ext cx="9720071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Todas as pessoas – independentemente de suas </a:t>
            </a:r>
            <a:r>
              <a:rPr lang="pt-BR" dirty="0" smtClean="0"/>
              <a:t>diferenças </a:t>
            </a:r>
            <a:r>
              <a:rPr lang="pt-BR" dirty="0"/>
              <a:t>individuais – podem e devem se desenvolver. Na abordagem tradicional, o desenvolvimento </a:t>
            </a:r>
            <a:r>
              <a:rPr lang="pt-BR" dirty="0" smtClean="0"/>
              <a:t>gerencial </a:t>
            </a:r>
            <a:r>
              <a:rPr lang="pt-BR" dirty="0"/>
              <a:t>era reservado apenas para uma pequena fatia do pessoal: apenas os níveis mais elevados. Com a redução de níveis hierárquicos e a formação de equipes de </a:t>
            </a:r>
            <a:r>
              <a:rPr lang="pt-BR" dirty="0" smtClean="0"/>
              <a:t>trabalho</a:t>
            </a:r>
            <a:r>
              <a:rPr lang="pt-BR" dirty="0"/>
              <a:t>, os funcionários passaram a ter maior </a:t>
            </a:r>
            <a:r>
              <a:rPr lang="pt-BR" dirty="0" smtClean="0"/>
              <a:t>participação nos </a:t>
            </a:r>
            <a:r>
              <a:rPr lang="pt-BR" dirty="0"/>
              <a:t>objetivos de seus cargos e maior preocupação com a qualidade e com os clientes. Hoje, as organizações </a:t>
            </a:r>
            <a:r>
              <a:rPr lang="pt-BR" dirty="0" smtClean="0"/>
              <a:t>estão </a:t>
            </a:r>
            <a:r>
              <a:rPr lang="pt-BR" dirty="0"/>
              <a:t>exigindo novas habilidades, conhecimentos e </a:t>
            </a:r>
            <a:r>
              <a:rPr lang="pt-BR" dirty="0" smtClean="0"/>
              <a:t>competências </a:t>
            </a:r>
            <a:r>
              <a:rPr lang="pt-BR" dirty="0"/>
              <a:t>de todas as pessoas. E o desenvolvimento </a:t>
            </a:r>
            <a:r>
              <a:rPr lang="pt-BR" dirty="0" smtClean="0"/>
              <a:t>passou </a:t>
            </a:r>
            <a:r>
              <a:rPr lang="pt-BR" dirty="0"/>
              <a:t>a envolver a totalidade dos funcionários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Orientação ao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Mapeamento de carreiras: espécie de </a:t>
            </a:r>
            <a:r>
              <a:rPr lang="pt-BR" dirty="0" smtClean="0"/>
              <a:t>organograma </a:t>
            </a:r>
            <a:r>
              <a:rPr lang="pt-BR" dirty="0"/>
              <a:t>com as possíveis direções e </a:t>
            </a:r>
            <a:r>
              <a:rPr lang="pt-BR" dirty="0" err="1"/>
              <a:t>opode</a:t>
            </a:r>
            <a:r>
              <a:rPr lang="pt-BR" dirty="0"/>
              <a:t> carreira disponíveis na organização, etapas e degraus existentes e os meios para chegar lá.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– </a:t>
            </a:r>
            <a:r>
              <a:rPr lang="pt-BR" dirty="0"/>
              <a:t>Centro de recursos de carreira: coleção de materiais para o desenvolvimento de </a:t>
            </a:r>
            <a:r>
              <a:rPr lang="pt-BR" dirty="0" smtClean="0"/>
              <a:t>carreira</a:t>
            </a:r>
            <a:r>
              <a:rPr lang="pt-BR" dirty="0"/>
              <a:t>, como biblioteca, casos, </a:t>
            </a:r>
            <a:r>
              <a:rPr lang="pt-BR" dirty="0" err="1"/>
              <a:t>CD-ROMs</a:t>
            </a:r>
            <a:r>
              <a:rPr lang="pt-BR" dirty="0"/>
              <a:t>, DVDs e softwares. Em sua matriz em Rochester, NY, a </a:t>
            </a:r>
            <a:r>
              <a:rPr lang="pt-BR" dirty="0" smtClean="0"/>
              <a:t>Kodak </a:t>
            </a:r>
            <a:r>
              <a:rPr lang="pt-BR" dirty="0"/>
              <a:t>dispõe de três centros internos de carreira conhecidos como Kodak </a:t>
            </a:r>
            <a:r>
              <a:rPr lang="pt-BR" dirty="0" err="1"/>
              <a:t>Career</a:t>
            </a:r>
            <a:r>
              <a:rPr lang="pt-BR" dirty="0"/>
              <a:t> Services e </a:t>
            </a:r>
            <a:r>
              <a:rPr lang="pt-BR" dirty="0" smtClean="0"/>
              <a:t>oferece </a:t>
            </a:r>
            <a:r>
              <a:rPr lang="pt-BR" dirty="0"/>
              <a:t>conselheiros profissionais de carreira, além de biblioteca, recursos instrucionais e </a:t>
            </a:r>
            <a:r>
              <a:rPr lang="pt-BR" dirty="0" smtClean="0"/>
              <a:t>programas </a:t>
            </a:r>
            <a:r>
              <a:rPr lang="pt-BR" dirty="0"/>
              <a:t>formais de </a:t>
            </a:r>
            <a:r>
              <a:rPr lang="pt-BR" dirty="0" smtClean="0"/>
              <a:t>T&amp;D.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Programas de trainees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1097" y="1951149"/>
            <a:ext cx="9720071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As organizações bem-sucedidas estão investindo fortemente em programas de trainees como um </a:t>
            </a:r>
            <a:r>
              <a:rPr lang="pt-BR" dirty="0" smtClean="0"/>
              <a:t>mecanismo </a:t>
            </a:r>
            <a:r>
              <a:rPr lang="pt-BR" dirty="0"/>
              <a:t>de enriquecimento planejado do capital </a:t>
            </a:r>
            <a:r>
              <a:rPr lang="pt-BR" dirty="0" smtClean="0"/>
              <a:t>humano </a:t>
            </a:r>
            <a:r>
              <a:rPr lang="pt-BR" dirty="0"/>
              <a:t>e um verdadeiro programa de melhora contínua da qualidade do pessoal estendido no longo prazo. Uma espécie de investimento no sucesso futuro da </a:t>
            </a:r>
            <a:r>
              <a:rPr lang="pt-BR" dirty="0" smtClean="0"/>
              <a:t>empresa</a:t>
            </a:r>
            <a:r>
              <a:rPr lang="pt-BR" dirty="0"/>
              <a:t>. Os participantes do programa desenvolvem um </a:t>
            </a:r>
            <a:r>
              <a:rPr lang="pt-BR" dirty="0" smtClean="0"/>
              <a:t>estágio </a:t>
            </a:r>
            <a:r>
              <a:rPr lang="pt-BR" dirty="0"/>
              <a:t>programado; recebem treinamento planejado e contínuo ministrado por profissionais de alto nível da empresa, participam ativamente de certas atividades previamente definidas, enquanto são continuamente monitorados e avaliados quanto ao desempenho, </a:t>
            </a:r>
            <a:r>
              <a:rPr lang="pt-BR" dirty="0" smtClean="0"/>
              <a:t>vinculação </a:t>
            </a:r>
            <a:r>
              <a:rPr lang="pt-BR" dirty="0"/>
              <a:t>com a empresa e sua cultura, espírito de </a:t>
            </a:r>
            <a:r>
              <a:rPr lang="pt-BR" dirty="0" smtClean="0"/>
              <a:t>equipe</a:t>
            </a:r>
            <a:r>
              <a:rPr lang="pt-BR" dirty="0"/>
              <a:t>, competências e potencial de desenvolvimento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Programas de trainees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64029"/>
            <a:ext cx="9720071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Os programas de trainees representam uma espécie de curto-circuito dos antigos programas de </a:t>
            </a:r>
            <a:r>
              <a:rPr lang="pt-BR" dirty="0" smtClean="0"/>
              <a:t>encarreiramento </a:t>
            </a:r>
            <a:r>
              <a:rPr lang="pt-BR" dirty="0"/>
              <a:t>profissional, uma vez que os treinandos são </a:t>
            </a:r>
            <a:r>
              <a:rPr lang="pt-BR" dirty="0" smtClean="0"/>
              <a:t>posicionados</a:t>
            </a:r>
            <a:r>
              <a:rPr lang="pt-BR" dirty="0"/>
              <a:t>, após sua formação e desenvolvimento, em determinados pontos já avançados ao longo da carreira da empresa.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Em </a:t>
            </a:r>
            <a:r>
              <a:rPr lang="pt-BR" dirty="0"/>
              <a:t>geral, os programas de trainees estão </a:t>
            </a:r>
            <a:r>
              <a:rPr lang="pt-BR" dirty="0" smtClean="0"/>
              <a:t>voltados </a:t>
            </a:r>
            <a:r>
              <a:rPr lang="pt-BR" dirty="0"/>
              <a:t>para universitários recém-formados, no último ou penúltimo ano de formação escolar. Algumas empresas fazem convênios com escolas de alto nível para </a:t>
            </a:r>
            <a:r>
              <a:rPr lang="pt-BR" dirty="0" smtClean="0"/>
              <a:t>acompanhamento </a:t>
            </a:r>
            <a:r>
              <a:rPr lang="pt-BR" dirty="0"/>
              <a:t>da formação escolar dos melhores alunos para depois integrá-los no quadro de </a:t>
            </a:r>
            <a:r>
              <a:rPr lang="pt-BR" dirty="0" smtClean="0"/>
              <a:t>colaboradores.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8958" y="1071892"/>
            <a:ext cx="6383092" cy="49624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8512" y="73172"/>
            <a:ext cx="3928058" cy="678482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37904" y="357526"/>
            <a:ext cx="4404575" cy="630890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desenvolvimento de pessoas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Há muitos métodos para o desenvolvimento de pessoas. Existem técnicas de desenvolvimento de </a:t>
            </a:r>
            <a:r>
              <a:rPr lang="pt-BR" dirty="0" smtClean="0"/>
              <a:t>habilidades </a:t>
            </a:r>
            <a:r>
              <a:rPr lang="pt-BR" dirty="0"/>
              <a:t>pessoais no cargo (como rotação de cargos, posições de assessoria e atribuições de comissões) e fora do cargo (como cursos e seminários, exercícios de simulação e treinamento fora da empresa). Os principais métodos de desenvolvimento de </a:t>
            </a:r>
            <a:r>
              <a:rPr lang="pt-BR" dirty="0" smtClean="0"/>
              <a:t>pessoas são: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Rotação de cargos: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03042"/>
            <a:ext cx="9720071" cy="450631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</a:t>
            </a:r>
            <a:r>
              <a:rPr lang="pt-BR" dirty="0" smtClean="0"/>
              <a:t>ignifica </a:t>
            </a:r>
            <a:r>
              <a:rPr lang="pt-BR" dirty="0"/>
              <a:t>a movimentação das pessoas em várias posições na organização no </a:t>
            </a:r>
            <a:r>
              <a:rPr lang="pt-BR" dirty="0" smtClean="0"/>
              <a:t>esforço </a:t>
            </a:r>
            <a:r>
              <a:rPr lang="pt-BR" dirty="0"/>
              <a:t>de expandir habilidades, conhecimentos e capacidades. A rotação de cargos pode ser vertical ou horizontal. A rotação vertical significa uma promoção provisória para uma nova posição mais complexa. A rotação horizontal funciona como uma transferência lateral de curto prazo para </a:t>
            </a:r>
            <a:r>
              <a:rPr lang="pt-BR" dirty="0" smtClean="0"/>
              <a:t>absorção </a:t>
            </a:r>
            <a:r>
              <a:rPr lang="pt-BR" dirty="0"/>
              <a:t>de conhecimentos e experiências da mesma complexidade</a:t>
            </a:r>
            <a:r>
              <a:rPr lang="pt-BR" dirty="0" smtClean="0"/>
              <a:t>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/>
              <a:t>A rotação de cargos representa um excelente </a:t>
            </a:r>
            <a:r>
              <a:rPr lang="pt-BR" dirty="0" smtClean="0"/>
              <a:t>método </a:t>
            </a:r>
            <a:r>
              <a:rPr lang="pt-BR" dirty="0"/>
              <a:t>para ampliar a exposição da pessoa às operações da organização e transformar especialistas em </a:t>
            </a:r>
            <a:r>
              <a:rPr lang="pt-BR" dirty="0" smtClean="0"/>
              <a:t>generalistas</a:t>
            </a:r>
            <a:r>
              <a:rPr lang="pt-BR" dirty="0"/>
              <a:t>. Permite o aumento das experiências </a:t>
            </a:r>
            <a:r>
              <a:rPr lang="pt-BR" dirty="0" smtClean="0"/>
              <a:t>individuais </a:t>
            </a:r>
            <a:r>
              <a:rPr lang="pt-BR" dirty="0"/>
              <a:t>e estimula o desenvolvimento de novas ideias, ao mesmo tempo que proporciona </a:t>
            </a:r>
            <a:r>
              <a:rPr lang="pt-BR" dirty="0" smtClean="0"/>
              <a:t>oportunidades </a:t>
            </a:r>
            <a:r>
              <a:rPr lang="pt-BR" dirty="0"/>
              <a:t>para uma avaliação de desempenho mais ampla e confiável do </a:t>
            </a:r>
            <a:r>
              <a:rPr lang="pt-BR" dirty="0" smtClean="0"/>
              <a:t>funcionário.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Posições de assessoria: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Significa </a:t>
            </a:r>
            <a:r>
              <a:rPr lang="pt-BR" dirty="0"/>
              <a:t>dar a </a:t>
            </a:r>
            <a:r>
              <a:rPr lang="pt-BR" dirty="0" smtClean="0"/>
              <a:t>oportunidade </a:t>
            </a:r>
            <a:r>
              <a:rPr lang="pt-BR" dirty="0"/>
              <a:t>para que a pessoa, com elevado potencial, trabalhe provisoriamente sob a supervisão de um gerente bem-sucedido em diferentes áreas da </a:t>
            </a:r>
            <a:r>
              <a:rPr lang="pt-BR" dirty="0" smtClean="0"/>
              <a:t>organização</a:t>
            </a:r>
            <a:r>
              <a:rPr lang="pt-BR" dirty="0"/>
              <a:t>. Trabalhando como </a:t>
            </a:r>
            <a:r>
              <a:rPr lang="pt-BR" dirty="0" smtClean="0"/>
              <a:t>assistente ou </a:t>
            </a:r>
            <a:r>
              <a:rPr lang="pt-BR" dirty="0"/>
              <a:t>em equipes de assessoria direta, a pessoa pode desempenhar diferentes tarefas sob a condução apoiadora de um gerente.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Aprendizagem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É uma </a:t>
            </a:r>
            <a:r>
              <a:rPr lang="pt-BR" dirty="0"/>
              <a:t>técnica de </a:t>
            </a:r>
            <a:r>
              <a:rPr lang="pt-BR" dirty="0" smtClean="0"/>
              <a:t>treinamento </a:t>
            </a:r>
            <a:r>
              <a:rPr lang="pt-BR" dirty="0"/>
              <a:t>por meio da qual o treinando se dedica a um trabalho de tempo integral para analisar e resolver problemas em certos projetos ou em outros </a:t>
            </a:r>
            <a:r>
              <a:rPr lang="pt-BR" dirty="0" smtClean="0"/>
              <a:t>departamentos</a:t>
            </a:r>
            <a:r>
              <a:rPr lang="pt-BR" dirty="0"/>
              <a:t>. Geralmente, é aplicada em conjunto com outras técnicas. Muitos treinandos trabalham juntos para desenvolver projetos que requerem </a:t>
            </a:r>
            <a:r>
              <a:rPr lang="pt-BR" dirty="0" smtClean="0"/>
              <a:t>cooperação.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16579</Words>
  <Application>WPS Presentation</Application>
  <PresentationFormat>Widescreen</PresentationFormat>
  <Paragraphs>131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DESENVOLVIMENTO DE PESSOAS</vt:lpstr>
      <vt:lpstr>Treinamento e desenvolvimento (T&amp;D)</vt:lpstr>
      <vt:lpstr>DESENVOLVIMENTO DE PESSOAS</vt:lpstr>
      <vt:lpstr>PowerPoint 演示文稿</vt:lpstr>
      <vt:lpstr>PowerPoint 演示文稿</vt:lpstr>
      <vt:lpstr>Métodos de desenvolvimento de pessoas</vt:lpstr>
      <vt:lpstr>Rotação de cargos:</vt:lpstr>
      <vt:lpstr>Posições de assessoria:</vt:lpstr>
      <vt:lpstr>Aprendizagem prática</vt:lpstr>
      <vt:lpstr>Atribuição de comissões</vt:lpstr>
      <vt:lpstr>Participação em cursos e seminários externos:</vt:lpstr>
      <vt:lpstr>Exercícios de simulação:</vt:lpstr>
      <vt:lpstr>Treinamento (outdoor) fora da empresa:</vt:lpstr>
      <vt:lpstr>Estudo de casos:</vt:lpstr>
      <vt:lpstr>Jogos de empresas:</vt:lpstr>
      <vt:lpstr>Centros de desenvolvimento internos:</vt:lpstr>
      <vt:lpstr>Coaching:</vt:lpstr>
      <vt:lpstr>Tutoria ou mentoring:</vt:lpstr>
      <vt:lpstr>Tutoria ou mentoring:</vt:lpstr>
      <vt:lpstr>Aconselhamento de funcionários:</vt:lpstr>
      <vt:lpstr>Desenvolvimento de carreiras</vt:lpstr>
      <vt:lpstr>Desenvolvimento de carreiras</vt:lpstr>
      <vt:lpstr>As principais ferramentas utilizadas pelas organizações para o desenvolvimento de carreiras são:</vt:lpstr>
      <vt:lpstr>As principais ferramentas utilizadas pelas organizações para o desenvolvimento de carreiras são:</vt:lpstr>
      <vt:lpstr>As principais ferramentas utilizadas pelas organizações para o desenvolvimento de carreiras são:</vt:lpstr>
      <vt:lpstr>As principais ferramentas utilizadas pelas organizações para o desenvolvimento de carreiras são:</vt:lpstr>
      <vt:lpstr>PowerPoint 演示文稿</vt:lpstr>
      <vt:lpstr>Orientação ao pessoal</vt:lpstr>
      <vt:lpstr>Orientação ao pessoal</vt:lpstr>
      <vt:lpstr>Orientação ao pessoal</vt:lpstr>
      <vt:lpstr>Programas de trainees</vt:lpstr>
      <vt:lpstr>Programas de trainees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DE PESSOAS</dc:title>
  <dc:creator>Windows</dc:creator>
  <cp:lastModifiedBy>usuario</cp:lastModifiedBy>
  <cp:revision>7</cp:revision>
  <dcterms:created xsi:type="dcterms:W3CDTF">2021-05-12T13:32:00Z</dcterms:created>
  <dcterms:modified xsi:type="dcterms:W3CDTF">2021-05-19T17:27:06Z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1046-11.2.0.10132</vt:lpwstr>
  </property>
</Properties>
</file>