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4"/>
  </p:notesMasterIdLst>
  <p:handoutMasterIdLst>
    <p:handoutMasterId r:id="rId41"/>
  </p:handoutMasterIdLst>
  <p:sldIdLst>
    <p:sldId id="298" r:id="rId3"/>
    <p:sldId id="283" r:id="rId5"/>
    <p:sldId id="297" r:id="rId6"/>
    <p:sldId id="284" r:id="rId7"/>
    <p:sldId id="285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81" r:id="rId26"/>
    <p:sldId id="382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574" autoAdjust="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696519-77A5-42E9-9F7C-68841B76CE9F}" type="datetime1">
              <a:rPr lang="pt-BR" smtClean="0"/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t-BR" smtClean="0"/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01C0E-6041-40BD-877C-FB9FBD0CE1C9}" type="datetime1">
              <a:rPr lang="pt-BR" smtClean="0"/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/>
              <a:t>Editar estilos de texto Mestre</a:t>
            </a:r>
            <a:endParaRPr lang="pt-BR" dirty="0"/>
          </a:p>
          <a:p>
            <a:pPr lvl="1" rtl="0"/>
            <a:r>
              <a:rPr lang="pt-BR" dirty="0"/>
              <a:t>Segundo nível</a:t>
            </a:r>
            <a:endParaRPr lang="pt-BR" dirty="0"/>
          </a:p>
          <a:p>
            <a:pPr lvl="2" rtl="0"/>
            <a:r>
              <a:rPr lang="pt-BR" dirty="0"/>
              <a:t>Terceiro nível</a:t>
            </a:r>
            <a:endParaRPr lang="pt-BR" dirty="0"/>
          </a:p>
          <a:p>
            <a:pPr lvl="3" rtl="0"/>
            <a:r>
              <a:rPr lang="pt-BR" dirty="0"/>
              <a:t>Quarto nível</a:t>
            </a:r>
            <a:endParaRPr lang="pt-BR" dirty="0"/>
          </a:p>
          <a:p>
            <a:pPr lvl="4" rtl="0"/>
            <a:r>
              <a:rPr lang="pt-BR" dirty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pt-BR" smtClean="0"/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lide de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 Aqui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120000"/>
              </a:lnSpc>
              <a:defRPr lang="en-ZA" sz="4400" b="1" spc="-300" dirty="0"/>
            </a:lvl1pPr>
          </a:lstStyle>
          <a:p>
            <a:pPr lvl="0" algn="r" rtl="0"/>
            <a:r>
              <a:rPr lang="pt-BR" dirty="0"/>
              <a:t>Clique para editar o título da apresentação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pt-BR" dirty="0"/>
              <a:t>Clique para editar o estilo de subtítulo Mestre</a:t>
            </a:r>
            <a:endParaRPr lang="pt-BR" dirty="0"/>
          </a:p>
        </p:txBody>
      </p:sp>
      <p:sp>
        <p:nvSpPr>
          <p:cNvPr id="13" name="Retângulo 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5" name="Retângulo 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  <a:endParaRPr lang="pt-BR" dirty="0"/>
          </a:p>
        </p:txBody>
      </p:sp>
      <p:sp>
        <p:nvSpPr>
          <p:cNvPr id="7" name="Subtítulo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  <a:endParaRPr lang="pt-BR"/>
          </a:p>
          <a:p>
            <a:pPr lvl="1" rtl="0"/>
            <a:r>
              <a:rPr lang="pt-BR"/>
              <a:t>Segundo nível</a:t>
            </a:r>
            <a:endParaRPr lang="pt-BR"/>
          </a:p>
          <a:p>
            <a:pPr lvl="2" rtl="0"/>
            <a:r>
              <a:rPr lang="pt-BR"/>
              <a:t>Terceiro nível</a:t>
            </a:r>
            <a:endParaRPr lang="pt-BR"/>
          </a:p>
          <a:p>
            <a:pPr lvl="3" rtl="0"/>
            <a:r>
              <a:rPr lang="pt-BR"/>
              <a:t>Quarto nível</a:t>
            </a:r>
            <a:endParaRPr lang="pt-BR"/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6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  <a:endParaRPr lang="pt-BR"/>
          </a:p>
          <a:p>
            <a:pPr lvl="1" rtl="0"/>
            <a:r>
              <a:rPr lang="pt-BR"/>
              <a:t>Segundo nível</a:t>
            </a:r>
            <a:endParaRPr lang="pt-BR"/>
          </a:p>
          <a:p>
            <a:pPr lvl="2" rtl="0"/>
            <a:r>
              <a:rPr lang="pt-BR"/>
              <a:t>Terceiro nível</a:t>
            </a:r>
            <a:endParaRPr lang="pt-BR"/>
          </a:p>
          <a:p>
            <a:pPr lvl="3" rtl="0"/>
            <a:r>
              <a:rPr lang="pt-BR"/>
              <a:t>Quarto nível</a:t>
            </a:r>
            <a:endParaRPr lang="pt-BR"/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  <a:endParaRPr lang="pt-BR" dirty="0"/>
          </a:p>
        </p:txBody>
      </p:sp>
      <p:sp>
        <p:nvSpPr>
          <p:cNvPr id="9" name="Subtítulo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  <a:endParaRPr lang="pt-BR"/>
          </a:p>
          <a:p>
            <a:pPr lvl="1" rtl="0"/>
            <a:r>
              <a:rPr lang="pt-BR"/>
              <a:t>Segundo nível</a:t>
            </a:r>
            <a:endParaRPr lang="pt-BR"/>
          </a:p>
          <a:p>
            <a:pPr lvl="2" rtl="0"/>
            <a:r>
              <a:rPr lang="pt-BR"/>
              <a:t>Terceiro nível</a:t>
            </a:r>
            <a:endParaRPr lang="pt-BR"/>
          </a:p>
          <a:p>
            <a:pPr lvl="3" rtl="0"/>
            <a:r>
              <a:rPr lang="pt-BR"/>
              <a:t>Quarto nível</a:t>
            </a:r>
            <a:endParaRPr lang="pt-BR"/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  <a:endParaRPr lang="pt-BR"/>
          </a:p>
          <a:p>
            <a:pPr lvl="1" rtl="0"/>
            <a:r>
              <a:rPr lang="pt-BR"/>
              <a:t>Segundo nível</a:t>
            </a:r>
            <a:endParaRPr lang="pt-BR"/>
          </a:p>
          <a:p>
            <a:pPr lvl="2" rtl="0"/>
            <a:r>
              <a:rPr lang="pt-BR"/>
              <a:t>Terceiro nível</a:t>
            </a:r>
            <a:endParaRPr lang="pt-BR"/>
          </a:p>
          <a:p>
            <a:pPr lvl="3" rtl="0"/>
            <a:r>
              <a:rPr lang="pt-BR"/>
              <a:t>Quarto nível</a:t>
            </a:r>
            <a:endParaRPr lang="pt-BR"/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1" name="Espaço Reservado para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  <a:endParaRPr lang="pt-BR"/>
          </a:p>
          <a:p>
            <a:pPr lvl="1" rtl="0"/>
            <a:r>
              <a:rPr lang="pt-BR"/>
              <a:t>Segundo nível</a:t>
            </a:r>
            <a:endParaRPr lang="pt-BR"/>
          </a:p>
          <a:p>
            <a:pPr lvl="2" rtl="0"/>
            <a:r>
              <a:rPr lang="pt-BR"/>
              <a:t>Terceiro nível</a:t>
            </a:r>
            <a:endParaRPr lang="pt-BR"/>
          </a:p>
          <a:p>
            <a:pPr lvl="3" rtl="0"/>
            <a:r>
              <a:rPr lang="pt-BR"/>
              <a:t>Quarto nível</a:t>
            </a:r>
            <a:endParaRPr lang="pt-BR"/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  <a:endParaRPr lang="pt-BR" dirty="0"/>
          </a:p>
        </p:txBody>
      </p:sp>
      <p:sp>
        <p:nvSpPr>
          <p:cNvPr id="10" name="Subtítulo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  <a:endParaRPr lang="pt-BR"/>
          </a:p>
          <a:p>
            <a:pPr lvl="1" rtl="0"/>
            <a:r>
              <a:rPr lang="pt-BR"/>
              <a:t>Segundo nível</a:t>
            </a:r>
            <a:endParaRPr lang="pt-BR"/>
          </a:p>
          <a:p>
            <a:pPr lvl="2" rtl="0"/>
            <a:r>
              <a:rPr lang="pt-BR"/>
              <a:t>Terceiro nível</a:t>
            </a:r>
            <a:endParaRPr lang="pt-BR"/>
          </a:p>
          <a:p>
            <a:pPr lvl="3" rtl="0"/>
            <a:r>
              <a:rPr lang="pt-BR"/>
              <a:t>Quarto nível</a:t>
            </a:r>
            <a:endParaRPr lang="pt-BR"/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  <a:endParaRPr lang="pt-BR"/>
          </a:p>
          <a:p>
            <a:pPr lvl="1" rtl="0"/>
            <a:r>
              <a:rPr lang="pt-BR"/>
              <a:t>Segundo nível</a:t>
            </a:r>
            <a:endParaRPr lang="pt-BR"/>
          </a:p>
          <a:p>
            <a:pPr lvl="2" rtl="0"/>
            <a:r>
              <a:rPr lang="pt-BR"/>
              <a:t>Terceiro nível</a:t>
            </a:r>
            <a:endParaRPr lang="pt-BR"/>
          </a:p>
          <a:p>
            <a:pPr lvl="3" rtl="0"/>
            <a:r>
              <a:rPr lang="pt-BR"/>
              <a:t>Quarto nível</a:t>
            </a:r>
            <a:endParaRPr lang="pt-BR"/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3" name="Espaço Reservado para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  <a:endParaRPr lang="pt-BR"/>
          </a:p>
          <a:p>
            <a:pPr lvl="1" rtl="0"/>
            <a:r>
              <a:rPr lang="pt-BR"/>
              <a:t>Segundo nível</a:t>
            </a:r>
            <a:endParaRPr lang="pt-BR"/>
          </a:p>
          <a:p>
            <a:pPr lvl="2" rtl="0"/>
            <a:r>
              <a:rPr lang="pt-BR"/>
              <a:t>Terceiro nível</a:t>
            </a:r>
            <a:endParaRPr lang="pt-BR"/>
          </a:p>
          <a:p>
            <a:pPr lvl="3" rtl="0"/>
            <a:r>
              <a:rPr lang="pt-BR"/>
              <a:t>Quarto nível</a:t>
            </a:r>
            <a:endParaRPr lang="pt-BR"/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5" name="Espaço Reservado para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  <a:endParaRPr lang="pt-BR"/>
          </a:p>
          <a:p>
            <a:pPr lvl="1" rtl="0"/>
            <a:r>
              <a:rPr lang="pt-BR"/>
              <a:t>Segundo nível</a:t>
            </a:r>
            <a:endParaRPr lang="pt-BR"/>
          </a:p>
          <a:p>
            <a:pPr lvl="2" rtl="0"/>
            <a:r>
              <a:rPr lang="pt-BR"/>
              <a:t>Terceiro nível</a:t>
            </a:r>
            <a:endParaRPr lang="pt-BR"/>
          </a:p>
          <a:p>
            <a:pPr lvl="3" rtl="0"/>
            <a:r>
              <a:rPr lang="pt-BR"/>
              <a:t>Quarto nível</a:t>
            </a:r>
            <a:endParaRPr lang="pt-BR"/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7" name="Espaço Reservado para Texto 7"/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  <a:endParaRPr lang="pt-BR"/>
          </a:p>
          <a:p>
            <a:pPr lvl="1" rtl="0"/>
            <a:r>
              <a:rPr lang="pt-BR"/>
              <a:t>Segundo nível</a:t>
            </a:r>
            <a:endParaRPr lang="pt-BR"/>
          </a:p>
          <a:p>
            <a:pPr lvl="2" rtl="0"/>
            <a:r>
              <a:rPr lang="pt-BR"/>
              <a:t>Terceiro nível</a:t>
            </a:r>
            <a:endParaRPr lang="pt-BR"/>
          </a:p>
          <a:p>
            <a:pPr lvl="3" rtl="0"/>
            <a:r>
              <a:rPr lang="pt-BR"/>
              <a:t>Quarto nível</a:t>
            </a:r>
            <a:endParaRPr lang="pt-BR"/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  <a:endParaRPr lang="pt-BR" dirty="0"/>
          </a:p>
        </p:txBody>
      </p:sp>
      <p:sp>
        <p:nvSpPr>
          <p:cNvPr id="5" name="Subtítulo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  <a:endParaRPr lang="pt-BR" dirty="0"/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dirty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sor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</a:t>
            </a:r>
            <a:br>
              <a:rPr lang="pt-BR" dirty="0"/>
            </a:br>
            <a:r>
              <a:rPr lang="pt-BR" dirty="0"/>
              <a:t>sua Foto Aqui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BR" dirty="0"/>
              <a:t>Clique para editar o divisor de seção</a:t>
            </a:r>
            <a:endParaRPr lang="pt-BR" dirty="0"/>
          </a:p>
        </p:txBody>
      </p:sp>
      <p:sp>
        <p:nvSpPr>
          <p:cNvPr id="7" name="Subtítulo 2"/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dirty="0"/>
              <a:t>Clique para editar o estilo de subtítulo Mestre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  <a:endParaRPr lang="pt-BR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3" name="Retângulo 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5" name="Retângulo 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sor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/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</a:t>
            </a:r>
            <a:br>
              <a:rPr lang="pt-BR" dirty="0"/>
            </a:br>
            <a:r>
              <a:rPr lang="pt-BR" dirty="0"/>
              <a:t>sua Foto Aqui</a:t>
            </a:r>
            <a:endParaRPr lang="pt-BR" dirty="0"/>
          </a:p>
        </p:txBody>
      </p:sp>
      <p:sp>
        <p:nvSpPr>
          <p:cNvPr id="3" name="Título 1"/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t-BR" dirty="0"/>
              <a:t>Clique para editar o divisor de seção</a:t>
            </a:r>
            <a:endParaRPr lang="pt-BR" dirty="0"/>
          </a:p>
        </p:txBody>
      </p:sp>
      <p:sp>
        <p:nvSpPr>
          <p:cNvPr id="7" name="Subtítulo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dirty="0"/>
              <a:t>Clique para editar o estilo de subtítulo Mestre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  <a:endParaRPr lang="pt-BR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  <p:sp>
        <p:nvSpPr>
          <p:cNvPr id="13" name="Retângulo 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5" name="Retângulo 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Editar título da página</a:t>
            </a:r>
            <a:endParaRPr lang="pt-BR" dirty="0"/>
          </a:p>
        </p:txBody>
      </p:sp>
      <p:sp>
        <p:nvSpPr>
          <p:cNvPr id="10" name="Subtítulo 2"/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  <a:endParaRPr lang="pt-BR"/>
          </a:p>
          <a:p>
            <a:pPr lvl="1" rtl="0"/>
            <a:r>
              <a:rPr lang="pt-BR"/>
              <a:t>Segundo nível</a:t>
            </a:r>
            <a:endParaRPr lang="pt-BR"/>
          </a:p>
          <a:p>
            <a:pPr lvl="2" rtl="0"/>
            <a:r>
              <a:rPr lang="pt-BR"/>
              <a:t>Terceiro nível</a:t>
            </a:r>
            <a:endParaRPr lang="pt-BR"/>
          </a:p>
          <a:p>
            <a:pPr lvl="3" rtl="0"/>
            <a:r>
              <a:rPr lang="pt-BR"/>
              <a:t>Quarto nível</a:t>
            </a:r>
            <a:endParaRPr lang="pt-BR"/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e Imagem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39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  <a:endParaRPr lang="pt-BR" dirty="0"/>
          </a:p>
        </p:txBody>
      </p:sp>
      <p:sp>
        <p:nvSpPr>
          <p:cNvPr id="10" name="Subtítulo 2"/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  <a:endParaRPr lang="pt-BR"/>
          </a:p>
          <a:p>
            <a:pPr lvl="1" rtl="0"/>
            <a:r>
              <a:rPr lang="pt-BR"/>
              <a:t>Segundo nível</a:t>
            </a:r>
            <a:endParaRPr lang="pt-BR"/>
          </a:p>
          <a:p>
            <a:pPr lvl="2" rtl="0"/>
            <a:r>
              <a:rPr lang="pt-BR"/>
              <a:t>Terceiro nível</a:t>
            </a:r>
            <a:endParaRPr lang="pt-BR"/>
          </a:p>
          <a:p>
            <a:pPr lvl="3" rtl="0"/>
            <a:r>
              <a:rPr lang="pt-BR"/>
              <a:t>Quarto nível</a:t>
            </a:r>
            <a:endParaRPr lang="pt-BR"/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  <a:endParaRPr lang="pt-BR" dirty="0"/>
          </a:p>
        </p:txBody>
      </p:sp>
      <p:sp>
        <p:nvSpPr>
          <p:cNvPr id="9" name="Subtítulo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  <a:endParaRPr lang="pt-BR" dirty="0"/>
          </a:p>
        </p:txBody>
      </p:sp>
      <p:sp>
        <p:nvSpPr>
          <p:cNvPr id="3" name="Espaço Reservado para Comparação à Esquerda 1"/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4" name="Espaço Reservado para Conteúdo 2"/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  <a:endParaRPr lang="pt-BR"/>
          </a:p>
          <a:p>
            <a:pPr lvl="1" rtl="0"/>
            <a:r>
              <a:rPr lang="pt-BR"/>
              <a:t>Segundo nível</a:t>
            </a:r>
            <a:endParaRPr lang="pt-BR"/>
          </a:p>
          <a:p>
            <a:pPr lvl="2" rtl="0"/>
            <a:r>
              <a:rPr lang="pt-BR"/>
              <a:t>Terceiro nível</a:t>
            </a:r>
            <a:endParaRPr lang="pt-BR"/>
          </a:p>
          <a:p>
            <a:pPr lvl="3" rtl="0"/>
            <a:r>
              <a:rPr lang="pt-BR"/>
              <a:t>Quarto nível</a:t>
            </a:r>
            <a:endParaRPr lang="pt-BR"/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Espaço Reservado para Comparação à Esquerda 2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t-BR"/>
              <a:t>Clique para editar os estilos de texto Mestres</a:t>
            </a:r>
            <a:endParaRPr lang="pt-BR"/>
          </a:p>
        </p:txBody>
      </p:sp>
      <p:sp>
        <p:nvSpPr>
          <p:cNvPr id="8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  <a:endParaRPr lang="pt-BR"/>
          </a:p>
          <a:p>
            <a:pPr lvl="1" rtl="0"/>
            <a:r>
              <a:rPr lang="pt-BR"/>
              <a:t>Segundo nível</a:t>
            </a:r>
            <a:endParaRPr lang="pt-BR"/>
          </a:p>
          <a:p>
            <a:pPr lvl="2" rtl="0"/>
            <a:r>
              <a:rPr lang="pt-BR"/>
              <a:t>Terceiro nível</a:t>
            </a:r>
            <a:endParaRPr lang="pt-BR"/>
          </a:p>
          <a:p>
            <a:pPr lvl="3" rtl="0"/>
            <a:r>
              <a:rPr lang="pt-BR"/>
              <a:t>Quarto nível</a:t>
            </a:r>
            <a:endParaRPr lang="pt-BR"/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dirty="0"/>
              <a:t>Insira sua legenda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  <a:endParaRPr lang="pt-BR" dirty="0"/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dirty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 Aqui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BR" dirty="0"/>
              <a:t>Obrigado</a:t>
            </a:r>
            <a:endParaRPr lang="pt-BR" dirty="0"/>
          </a:p>
        </p:txBody>
      </p:sp>
      <p:sp>
        <p:nvSpPr>
          <p:cNvPr id="9" name="Espaço Reservado para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Nome completo</a:t>
            </a:r>
            <a:endParaRPr lang="pt-BR" dirty="0"/>
          </a:p>
        </p:txBody>
      </p:sp>
      <p:sp>
        <p:nvSpPr>
          <p:cNvPr id="10" name="Espaço Reservado para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Número do telefone</a:t>
            </a:r>
            <a:endParaRPr lang="pt-BR" dirty="0"/>
          </a:p>
        </p:txBody>
      </p:sp>
      <p:sp>
        <p:nvSpPr>
          <p:cNvPr id="11" name="Espaço Reservado para Texto 7"/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70000"/>
              </a:lnSpc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Contato por </a:t>
            </a:r>
            <a:r>
              <a:rPr lang="pt-BR" dirty="0" err="1"/>
              <a:t>Email</a:t>
            </a:r>
            <a:r>
              <a:rPr lang="pt-BR" dirty="0"/>
              <a:t> ou Mídia Social</a:t>
            </a:r>
            <a:endParaRPr lang="pt-BR" dirty="0"/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Site da empresa</a:t>
            </a:r>
            <a:endParaRPr lang="pt-BR" dirty="0"/>
          </a:p>
        </p:txBody>
      </p:sp>
      <p:sp>
        <p:nvSpPr>
          <p:cNvPr id="15" name="Retângulo 14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3" name="Retângulo 12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  <a:endParaRPr lang="pt-BR" dirty="0"/>
          </a:p>
        </p:txBody>
      </p:sp>
      <p:sp>
        <p:nvSpPr>
          <p:cNvPr id="7" name="Subtítulo 2"/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  <a:endParaRPr lang="pt-BR"/>
          </a:p>
          <a:p>
            <a:pPr lvl="1" rtl="0"/>
            <a:r>
              <a:rPr lang="pt-BR"/>
              <a:t>Segundo nível</a:t>
            </a:r>
            <a:endParaRPr lang="pt-BR"/>
          </a:p>
          <a:p>
            <a:pPr lvl="2" rtl="0"/>
            <a:r>
              <a:rPr lang="pt-BR"/>
              <a:t>Terceiro nível</a:t>
            </a:r>
            <a:endParaRPr lang="pt-BR"/>
          </a:p>
          <a:p>
            <a:pPr lvl="3" rtl="0"/>
            <a:r>
              <a:rPr lang="pt-BR"/>
              <a:t>Quarto nível</a:t>
            </a:r>
            <a:endParaRPr lang="pt-BR"/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  <a:endParaRPr lang="pt-BR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8" name="Retângulo 27"/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31" name="Forma livre: Forma 30"/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t-BR" dirty="0"/>
              <a:t>Clique para editar o título da página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BR" dirty="0"/>
              <a:t>Editar estilos de texto Mestre</a:t>
            </a:r>
            <a:endParaRPr lang="pt-BR" dirty="0"/>
          </a:p>
          <a:p>
            <a:pPr lvl="1" rtl="0"/>
            <a:r>
              <a:rPr lang="pt-BR" dirty="0"/>
              <a:t>Segundo nível</a:t>
            </a:r>
            <a:endParaRPr lang="pt-BR" dirty="0"/>
          </a:p>
          <a:p>
            <a:pPr lvl="2" rtl="0"/>
            <a:r>
              <a:rPr lang="pt-BR" dirty="0"/>
              <a:t>Terceiro nível</a:t>
            </a:r>
            <a:endParaRPr lang="pt-BR" dirty="0"/>
          </a:p>
          <a:p>
            <a:pPr lvl="3" rtl="0"/>
            <a:r>
              <a:rPr lang="pt-BR" dirty="0"/>
              <a:t>Quarto nível</a:t>
            </a:r>
            <a:endParaRPr lang="pt-BR" dirty="0"/>
          </a:p>
          <a:p>
            <a:pPr lvl="4" rtl="0"/>
            <a:r>
              <a:rPr lang="pt-BR" dirty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sp>
        <p:nvSpPr>
          <p:cNvPr id="4" name="Caixa de Texto 3"/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pt-BR" sz="2500" b="1" i="0" spc="-10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pt-BR" sz="1600" b="1" i="0" spc="-10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pt-BR" sz="1600" b="1" i="0" spc="-100" baseline="0" dirty="0">
                <a:solidFill>
                  <a:schemeClr val="accent1"/>
                </a:solidFill>
                <a:latin typeface="+mj-lt"/>
              </a:rPr>
            </a:br>
            <a:r>
              <a:rPr lang="pt-BR" sz="1200" b="0" i="0" spc="14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pt-BR" sz="1200" b="0" i="0" spc="14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9" name="Retângulo 28"/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cxnSp>
        <p:nvCxnSpPr>
          <p:cNvPr id="18" name="Conector Reto 17"/>
          <p:cNvCxnSpPr/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Imagem 11" descr="Mãos unidas em círculo"/>
          <p:cNvPicPr>
            <a:picLocks noGrp="1" noChangeAspect="1"/>
          </p:cNvPicPr>
          <p:nvPr>
            <p:ph type="pic" sz="quarter" idx="10"/>
          </p:nvPr>
        </p:nvPicPr>
        <p:blipFill>
          <a:blip r:embed="rId1" cstate="screen"/>
          <a:srcRect/>
          <a:stretch>
            <a:fillRect/>
          </a:stretch>
        </p:blipFill>
        <p:spPr/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 rtlCol="0"/>
          <a:lstStyle/>
          <a:p>
            <a:pPr rtl="0">
              <a:lnSpc>
                <a:spcPct val="90000"/>
              </a:lnSpc>
            </a:pPr>
            <a:r>
              <a:rPr lang="pt-BR" sz="5000" dirty="0" smtClean="0"/>
              <a:t>Gestão de Pessoas</a:t>
            </a:r>
            <a:endParaRPr lang="pt-BR" sz="50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</p:spPr>
        <p:txBody>
          <a:bodyPr rtlCol="0"/>
          <a:lstStyle/>
          <a:p>
            <a:pPr rtl="0"/>
            <a:r>
              <a:rPr lang="pt-BR" b="1" dirty="0"/>
              <a:t>PROF º ALEXSANDRO ANDRADE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3"/>
          </p:nvPr>
        </p:nvSpPr>
        <p:spPr>
          <a:xfrm>
            <a:off x="9800823" y="6371351"/>
            <a:ext cx="2391177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Aspectos fundamentais da moderna gestão de pessoas</a:t>
            </a:r>
            <a:endParaRPr lang="pt-BR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2000" y="1287887"/>
            <a:ext cx="10914287" cy="487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Pessoas como seres humanos</a:t>
            </a:r>
            <a:r>
              <a:rPr lang="pt-BR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: dotados de personalidade própria e profundamente diferentes entre si, com uma história pessoal particular e diferenciada, possuidores de conhecimentos, habilidades e competências indispensáveis à adequada gestão dos demais recursos organizacionais. </a:t>
            </a:r>
            <a:endParaRPr lang="pt-BR" sz="19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Pessoas como ativadoras de recursos organizacionais: </a:t>
            </a:r>
            <a:r>
              <a:rPr lang="pt-BR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como impulsionadores da organização e capazes de dotá-la do talento indispensável à sua constante renovação e competitividade em um mundo cheio de mudanças e desafios. </a:t>
            </a:r>
            <a:endParaRPr lang="pt-BR" sz="19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Pessoas como parceiras da organização: </a:t>
            </a:r>
            <a:r>
              <a:rPr lang="pt-BR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capazes de conduzir a organização à excelência e ao sucesso. Como parceiros, as pessoas fazem investimentos na organização – como esforço, dedicação, responsabilidade, comprometimento, riscos, etc. </a:t>
            </a:r>
            <a:endParaRPr lang="pt-BR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3"/>
          </p:nvPr>
        </p:nvSpPr>
        <p:spPr>
          <a:xfrm>
            <a:off x="9762186" y="6371351"/>
            <a:ext cx="2429814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84400" y="1519706"/>
            <a:ext cx="109529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Pessoas como talentos fornecedores de competências: </a:t>
            </a: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como elementos vivos e portadores de competências essenciais ao sucesso organizacional. Qualquer organização pode comprar máquinas ou equipamentos, comprar tecnologias para se equiparar aos concorrentes. Isso é relativamente fácil, mas construir competências é extremamente difícil, leva tempo, aprendizado e maturação. </a:t>
            </a:r>
            <a:endParaRPr lang="pt-BR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Pessoas </a:t>
            </a:r>
            <a:r>
              <a:rPr lang="pt-B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como capital humano: </a:t>
            </a: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como o principal ativo organizacional que agrega inteligência ao negócio da organização, como se verá adiante</a:t>
            </a:r>
            <a:r>
              <a:rPr lang="pt-BR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pt-BR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ítulo 3"/>
          <p:cNvSpPr txBox="1"/>
          <p:nvPr/>
        </p:nvSpPr>
        <p:spPr>
          <a:xfrm>
            <a:off x="584400" y="5844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Aspectos fundamentais da moderna gestão de pessoas</a:t>
            </a:r>
            <a:endParaRPr lang="pt-BR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3"/>
          </p:nvPr>
        </p:nvSpPr>
        <p:spPr>
          <a:xfrm>
            <a:off x="9800823" y="6371351"/>
            <a:ext cx="2391177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5031" y="587176"/>
            <a:ext cx="11328000" cy="432000"/>
          </a:xfrm>
        </p:spPr>
        <p:txBody>
          <a:bodyPr/>
          <a:lstStyle/>
          <a:p>
            <a:r>
              <a:rPr lang="pt-BR" dirty="0">
                <a:latin typeface="Calibri Light" panose="020F0302020204030204" pitchFamily="34" charset="0"/>
                <a:cs typeface="Calibri Light" panose="020F0302020204030204" pitchFamily="34" charset="0"/>
              </a:rPr>
              <a:t>OBJETIVOS DA GESTÃO DE PESSOAS</a:t>
            </a:r>
            <a:endParaRPr lang="pt-B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2000" y="1419571"/>
            <a:ext cx="10914287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As pessoas constituem o principal ativo da organização. Daí, a necessidade de tornar as organizações mais conscientes e atentas para seus funcionários. </a:t>
            </a:r>
            <a:endParaRPr lang="pt-BR" dirty="0" smtClean="0"/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 smtClean="0"/>
              <a:t>A </a:t>
            </a:r>
            <a:r>
              <a:rPr lang="pt-BR" dirty="0"/>
              <a:t>GP é a função que permite a colaboração eficaz das pessoas – colaboradores, empregados, funcionários, recursos humanos, talentos ou qualquer denominação que seja utilizada – para alcançar os objetivos organizacionais e </a:t>
            </a:r>
            <a:r>
              <a:rPr lang="pt-BR" dirty="0" smtClean="0"/>
              <a:t>individuais</a:t>
            </a:r>
            <a:endParaRPr lang="pt-BR" dirty="0" smtClean="0"/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/>
              <a:t>Os nomes – como departamento de pessoal, relações industriais, recursos humanos, desenvolvimento de talentos, capital humano ou capital intelectual – são utilizados para descrever a unidade, o departamento ou a equipe relacionada com a GP. Cada qual reflete uma maneira de lidar com as pessoas. O termo ARH ainda é o mais frequente de todos eles.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3"/>
          </p:nvPr>
        </p:nvSpPr>
        <p:spPr>
          <a:xfrm>
            <a:off x="9800823" y="6371351"/>
            <a:ext cx="2391177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 panose="020F0302020204030204" pitchFamily="34" charset="0"/>
                <a:cs typeface="Calibri Light" panose="020F0302020204030204" pitchFamily="34" charset="0"/>
              </a:rPr>
              <a:t>OBJETIVOS DA GESTÃO DE PESSOAS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31999" y="1094391"/>
            <a:ext cx="11442321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Os objetivos da GP são variados. Ela deve contribuir para a eficácia organizacional por meio dos seguintes meios: </a:t>
            </a:r>
            <a:endParaRPr lang="pt-BR" sz="19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Ajudar a organização a alcançar seus objetivos e realizar sua </a:t>
            </a:r>
            <a:r>
              <a:rPr lang="pt-BR" sz="19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missão</a:t>
            </a:r>
            <a:endParaRPr lang="pt-BR" sz="19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Proporcionar competitividade à </a:t>
            </a:r>
            <a:r>
              <a:rPr lang="pt-BR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organização</a:t>
            </a:r>
            <a:endParaRPr lang="pt-BR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Proporcionar à organização pessoas bem treinadas e bem </a:t>
            </a:r>
            <a:r>
              <a:rPr lang="pt-BR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motivadas</a:t>
            </a:r>
            <a:endParaRPr lang="pt-BR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Aumentar a autoatualização e a satisfação das pessoas no </a:t>
            </a:r>
            <a:r>
              <a:rPr lang="pt-BR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trabalho</a:t>
            </a:r>
            <a:endParaRPr lang="pt-BR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Desenvolver e elevar a qualidade de vida no trabalho (QVT</a:t>
            </a:r>
            <a:r>
              <a:rPr lang="pt-BR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pt-BR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Administrar e impulsionar a </a:t>
            </a:r>
            <a:r>
              <a:rPr lang="pt-BR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mudança</a:t>
            </a:r>
            <a:endParaRPr lang="pt-BR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Manter políticas éticas e comportamento socialmente </a:t>
            </a:r>
            <a:r>
              <a:rPr lang="pt-BR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responsável</a:t>
            </a:r>
            <a:endParaRPr lang="pt-BR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Construir </a:t>
            </a:r>
            <a:r>
              <a:rPr lang="pt-BR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 melhor equipe e a melhor empresa</a:t>
            </a:r>
            <a:endParaRPr lang="pt-BR" sz="2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9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9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BR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3"/>
          </p:nvPr>
        </p:nvSpPr>
        <p:spPr>
          <a:xfrm>
            <a:off x="9826580" y="6371351"/>
            <a:ext cx="2365420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32000" y="496394"/>
            <a:ext cx="11328000" cy="432000"/>
          </a:xfrm>
        </p:spPr>
        <p:txBody>
          <a:bodyPr/>
          <a:lstStyle/>
          <a:p>
            <a:r>
              <a:rPr lang="pt-BR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O que é gestão de pessoas?</a:t>
            </a:r>
            <a:endParaRPr lang="pt-BR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2001" y="1751527"/>
            <a:ext cx="1104307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No </a:t>
            </a: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seu trabalho, cada administrador – seja ele o presidente, diretor, gerente ou executivo – desempenha as quatro funções administrativas que constituem o processo administrativo: </a:t>
            </a:r>
            <a:r>
              <a:rPr lang="pt-BR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planejar, organizar, dirigir e controlar</a:t>
            </a: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pt-BR" sz="2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GP procura ajudar o administrador a desempenhar todas essas funções porque ele não realiza seu trabalho sozinho, mas por meio das pessoas que formam sua equipe. Com sua equipe, o executivo alcança metas, objetivos e resultados</a:t>
            </a:r>
            <a:endParaRPr lang="pt-BR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3"/>
          </p:nvPr>
        </p:nvSpPr>
        <p:spPr>
          <a:xfrm>
            <a:off x="9826580" y="6371351"/>
            <a:ext cx="2365420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Os seis processos básicos de gestão de pessoas</a:t>
            </a:r>
            <a:endParaRPr lang="pt-BR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2000" y="1112753"/>
            <a:ext cx="11223380" cy="487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9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pt-BR" sz="19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GP é um conjunto integrado de processos dinâmicos e interativos. </a:t>
            </a:r>
            <a:endParaRPr lang="pt-BR" sz="1900" b="1" dirty="0" smtClean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9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BR" sz="19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Processos </a:t>
            </a:r>
            <a:r>
              <a:rPr lang="pt-BR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 agregar pessoas</a:t>
            </a:r>
            <a:r>
              <a:rPr lang="pt-BR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: utilizados para incluir novas pessoas na </a:t>
            </a:r>
            <a:r>
              <a:rPr lang="pt-BR"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empresa - Incluem </a:t>
            </a:r>
            <a:r>
              <a:rPr lang="pt-BR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recrutamento e seleção de pessoas. </a:t>
            </a:r>
            <a:endParaRPr lang="pt-BR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pt-BR" sz="19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BR" sz="19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Processos </a:t>
            </a:r>
            <a:r>
              <a:rPr lang="pt-BR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 aplicar pessoas</a:t>
            </a:r>
            <a:r>
              <a:rPr lang="pt-BR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: utilizados para desenhar as atividades que as pessoas realizarão na empresa, orientar e acompanhar seu desempenho. Incluem desenho organizacional e desenho de </a:t>
            </a:r>
            <a:r>
              <a:rPr lang="pt-BR"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cargos</a:t>
            </a:r>
            <a:r>
              <a:rPr lang="pt-BR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, análise e descrição de cargos, orientação das pessoas e avaliação do desempenho. </a:t>
            </a:r>
            <a:endParaRPr lang="pt-BR" sz="19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pt-BR" sz="19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BR" sz="19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Processos </a:t>
            </a:r>
            <a:r>
              <a:rPr lang="pt-BR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 recompensar pessoas</a:t>
            </a:r>
            <a:r>
              <a:rPr lang="pt-BR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: utilizados para incentivar as pessoas e satisfazer suas necessidades individuais mais elevadas. Incluem recompensas, remuneração e benefícios, e serviços sociais. </a:t>
            </a:r>
            <a:endParaRPr lang="pt-BR" sz="19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3"/>
          </p:nvPr>
        </p:nvSpPr>
        <p:spPr>
          <a:xfrm>
            <a:off x="9826580" y="6371351"/>
            <a:ext cx="2365420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Os seis processos básicos de gestão de pessoas</a:t>
            </a:r>
            <a:endParaRPr lang="pt-BR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32000" y="1102571"/>
            <a:ext cx="11455200" cy="5310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900" b="1" dirty="0" smtClean="0"/>
              <a:t>4. </a:t>
            </a:r>
            <a:r>
              <a:rPr lang="pt-BR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Processos de desenvolver pessoas</a:t>
            </a:r>
            <a:r>
              <a:rPr lang="pt-BR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pt-BR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utilizados para capacitar e incrementar o desenvolvimento profissional e pessoal das pessoas. Envolvem treinamento e desenvolvimento das pessoas, gestão do conhecimento e gestão de competências, aprendizagem corporativa, programas de mudanças e desenvolvimento de carreiras e programas de comunicações e consonância. </a:t>
            </a:r>
            <a:endParaRPr lang="pt-BR" sz="19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9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9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5. Processos </a:t>
            </a:r>
            <a:r>
              <a:rPr lang="pt-BR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 manter pessoas</a:t>
            </a:r>
            <a:r>
              <a:rPr lang="pt-BR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: utilizados para criar condições ambientais e psicológicas satisfatórias para as atividades das pessoas. Incluem administração da cultura organizacional, clima, disciplina, higiene, segurança e qualidade de vida e manutenção de relações sindicais</a:t>
            </a:r>
            <a:r>
              <a:rPr lang="pt-BR"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pt-BR" sz="19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9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9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1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6. Processos de monitorar pessoas</a:t>
            </a:r>
            <a:r>
              <a:rPr lang="pt-BR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: utilizados para acompanhar e controlar as atividades das pessoas e verificar resultados. Incluem banco de dados e sistemas de informações gerenciais. </a:t>
            </a:r>
            <a:endParaRPr lang="pt-BR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PERGUNTAS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3000" dirty="0" smtClean="0"/>
              <a:t>?????????????</a:t>
            </a: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500" dirty="0" smtClean="0"/>
              <a:t>Aula 2- Conceitos importantes</a:t>
            </a:r>
            <a:endParaRPr lang="pt-BR" sz="45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2800" dirty="0" smtClean="0"/>
              <a:t>Gestão de pessoas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88820" y="182879"/>
            <a:ext cx="2438276" cy="2427439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3"/>
          </p:nvPr>
        </p:nvSpPr>
        <p:spPr>
          <a:xfrm>
            <a:off x="9787944" y="6371351"/>
            <a:ext cx="2404056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Missão</a:t>
            </a:r>
            <a:endParaRPr lang="pt-BR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1999" y="1030310"/>
            <a:ext cx="11595097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É </a:t>
            </a:r>
            <a:r>
              <a:rPr lang="pt-BR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 propósito de a empresa existir. É sua razão de ser</a:t>
            </a:r>
            <a:r>
              <a:rPr lang="pt-BR" sz="3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pt-BR" sz="22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. Defina qual é o principal benefício que sua empresa leva a seu público-alvo. </a:t>
            </a:r>
            <a:endParaRPr lang="pt-BR" sz="2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. Defina qual é a principal vantagem (diferencial) competitiva que distingue sua empresa da concorrência. </a:t>
            </a:r>
            <a:endParaRPr lang="pt-BR" sz="2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. Defina se há algum interesse especial que deveria estar na missão da empresa. Ou se o interesse seria uma consequência do sucesso do negócio. </a:t>
            </a:r>
            <a:endParaRPr lang="pt-BR" sz="2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. Elabore uma frase curta que apresente o benefício, a vantagem competitiva e, se apropriado, o interesse do empreendedor. Depois, valide com os interessados no negócio se essa frase poderia ser a missão da </a:t>
            </a:r>
            <a:r>
              <a:rPr lang="pt-BR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empresa.</a:t>
            </a:r>
            <a:endParaRPr lang="pt-BR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Imagem 8" descr="Mão tocando celular"/>
          <p:cNvPicPr>
            <a:picLocks noGrp="1" noChangeAspect="1"/>
          </p:cNvPicPr>
          <p:nvPr>
            <p:ph type="pic" sz="quarter" idx="14"/>
          </p:nvPr>
        </p:nvPicPr>
        <p:blipFill>
          <a:blip r:embed="rId1" cstate="screen"/>
          <a:srcRect/>
          <a:stretch>
            <a:fillRect/>
          </a:stretch>
        </p:blipFill>
        <p:spPr>
          <a:xfrm>
            <a:off x="6096000" y="-1"/>
            <a:ext cx="6096000" cy="6803352"/>
          </a:xfrm>
        </p:spPr>
      </p:pic>
      <p:sp>
        <p:nvSpPr>
          <p:cNvPr id="20" name="Retângulo 19" descr="Bloco em destaque"/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t-BR" sz="5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Apresentação</a:t>
            </a:r>
            <a:endParaRPr lang="pt-BR" sz="5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r>
              <a:rPr lang="pt-BR" sz="5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Estudantes</a:t>
            </a:r>
            <a:endParaRPr lang="pt-BR" sz="5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pic>
        <p:nvPicPr>
          <p:cNvPr id="8" name="Picture 2" descr="http://api.ning.com/files/gqOlIo*SM0p9VflZU3mJeqXdWYtCCjDTpdXuzu2EqvwKZ1oGZ29bolZNX0rKZHpBrTbnnYU6MGPIPM9GIPDmE4qZKpPiY*m4/dicas2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88" y="1197597"/>
            <a:ext cx="3640850" cy="405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stabelecendo os Fundamentos - Missão, Visão e Valores — brandME  Planejamento Estratégic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007" y="297837"/>
            <a:ext cx="3315024" cy="19611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3"/>
          </p:nvPr>
        </p:nvSpPr>
        <p:spPr>
          <a:xfrm>
            <a:off x="9805182" y="6371351"/>
            <a:ext cx="2386818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45132" y="495204"/>
            <a:ext cx="11328000" cy="432000"/>
          </a:xfrm>
        </p:spPr>
        <p:txBody>
          <a:bodyPr/>
          <a:lstStyle/>
          <a:p>
            <a:r>
              <a:rPr lang="pt-BR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Visão</a:t>
            </a:r>
            <a:endParaRPr lang="pt-BR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45132" y="1027733"/>
            <a:ext cx="11576267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É </a:t>
            </a:r>
            <a:r>
              <a:rPr lang="pt-BR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 situação em que a empresa deseja chegar </a:t>
            </a:r>
            <a:endParaRPr lang="pt-BR" sz="3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t-BR" sz="3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pt-BR" sz="3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em período definido de tempo</a:t>
            </a:r>
            <a:r>
              <a:rPr lang="pt-BR" sz="3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).</a:t>
            </a:r>
            <a:endParaRPr lang="pt-BR" sz="3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BR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BR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Defina </a:t>
            </a: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um horizonte de planejamento de 3 ou 5 anos. </a:t>
            </a:r>
            <a:r>
              <a:rPr lang="pt-BR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Como </a:t>
            </a: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gostaria que sua empresa estivesse ao final desse período? </a:t>
            </a:r>
            <a:endParaRPr lang="pt-BR" sz="2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BR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Na resposta acima, seria possível determinar algum tipo de indicador de avaliação e metas numéricas que poderiam ser atingidas nesse período de tempo? </a:t>
            </a:r>
            <a:endParaRPr lang="pt-BR" sz="2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BR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Elabore uma declaração em que conste o(s) objetivo(s) que a empresa irá atingir durante o período. Depois, valide com os interessados no negócio se ela poderia ser a Visão de futuro da empresa</a:t>
            </a:r>
            <a:r>
              <a:rPr lang="pt-BR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pt-BR" sz="2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AutoNum type="arabicPeriod"/>
            </a:pP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0098" y="150571"/>
            <a:ext cx="4663883" cy="1632358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3"/>
          </p:nvPr>
        </p:nvSpPr>
        <p:spPr>
          <a:xfrm>
            <a:off x="9762978" y="6371351"/>
            <a:ext cx="2429022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40000" y="966750"/>
            <a:ext cx="11328000" cy="432000"/>
          </a:xfrm>
        </p:spPr>
        <p:txBody>
          <a:bodyPr/>
          <a:lstStyle/>
          <a:p>
            <a:r>
              <a:rPr lang="pt-BR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Valores</a:t>
            </a:r>
            <a:endParaRPr lang="pt-BR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2000" y="1071091"/>
            <a:ext cx="113280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/>
              <a:t> </a:t>
            </a:r>
            <a:endParaRPr lang="pt-BR" b="1" dirty="0" smtClean="0"/>
          </a:p>
          <a:p>
            <a:pPr algn="just">
              <a:lnSpc>
                <a:spcPct val="150000"/>
              </a:lnSpc>
            </a:pPr>
            <a:endParaRPr lang="pt-BR" sz="2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São </a:t>
            </a:r>
            <a:r>
              <a:rPr lang="pt-BR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os ideais de atitude, comportamento e resultados que devem estar presentes nos colaboradores e nas relações da empresa com seus clientes, fornecedores e </a:t>
            </a:r>
            <a:r>
              <a:rPr lang="pt-BR" sz="2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parceiros.</a:t>
            </a:r>
            <a:endParaRPr lang="pt-BR" sz="22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BR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 </a:t>
            </a: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sua empresa fosse uma pessoa, por quais atitudes ela deveria ser conhecida, lembrada e admirada? </a:t>
            </a:r>
            <a:endParaRPr lang="pt-BR" sz="2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pt-BR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Essa </a:t>
            </a: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lista de atitudes poderia servir como a lista de valores do seu negócio? Se não, refaça a lista de atitudes</a:t>
            </a:r>
            <a:r>
              <a:rPr lang="pt-BR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pt-BR" sz="2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endParaRPr lang="pt-BR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AutoNum type="arabicPeriod"/>
            </a:pP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Apresentação – Pesquisa 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Missão; Visão e Valores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780588" y="6371351"/>
            <a:ext cx="2411412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pt-BR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Organograma</a:t>
            </a:r>
            <a:endParaRPr lang="pt-BR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32000" y="1075531"/>
            <a:ext cx="11328000" cy="132967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O </a:t>
            </a:r>
            <a:r>
              <a:rPr lang="pt-BR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organograma</a:t>
            </a: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 pode ser definido como a representação gráfica da estrutura administrativa de uma organização. Nele, é possível apresentar a estrutura organizacional da empresa, visualizando os níveis hierárquicos e a distribuição dos cargos.</a:t>
            </a:r>
            <a:endParaRPr lang="pt-BR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33"/>
          </p:nvPr>
        </p:nvSpPr>
        <p:spPr>
          <a:xfrm>
            <a:off x="9748911" y="6371351"/>
            <a:ext cx="2443089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pic>
        <p:nvPicPr>
          <p:cNvPr id="11276" name="Picture 12" descr="Os Diferentes Modelo de Organograma - Daex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029" y="2743846"/>
            <a:ext cx="7685942" cy="341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Fluxograma</a:t>
            </a:r>
            <a:endParaRPr lang="pt-BR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32000" y="1243816"/>
            <a:ext cx="11328000" cy="467925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Também chamado de gráfico de procedimentos ou gráfico de processos, o Fluxograma é a representação gráfica da sequência das etapas de um processo. É uma ferramenta de documentação do processo permitindo entender de forma rápida o funcionamento do processo.</a:t>
            </a:r>
            <a:endParaRPr lang="pt-B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33"/>
          </p:nvPr>
        </p:nvSpPr>
        <p:spPr>
          <a:xfrm>
            <a:off x="9791114" y="6371351"/>
            <a:ext cx="2400886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pic>
        <p:nvPicPr>
          <p:cNvPr id="12290" name="Picture 2" descr="Fluxograma – Wikipédia, a enciclopédia livr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73" y="2906536"/>
            <a:ext cx="2292453" cy="312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059" y="354727"/>
            <a:ext cx="11328000" cy="432000"/>
          </a:xfrm>
        </p:spPr>
        <p:txBody>
          <a:bodyPr/>
          <a:lstStyle/>
          <a:p>
            <a:r>
              <a:rPr lang="pt-BR" sz="4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que são </a:t>
            </a:r>
            <a:r>
              <a:rPr lang="pt-BR" sz="40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Stakeholders</a:t>
            </a:r>
            <a:endParaRPr lang="pt-BR" sz="4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33"/>
          </p:nvPr>
        </p:nvSpPr>
        <p:spPr>
          <a:xfrm>
            <a:off x="9813701" y="6371351"/>
            <a:ext cx="2378299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13059" y="1020676"/>
            <a:ext cx="11635504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dirty="0">
                <a:solidFill>
                  <a:srgbClr val="3333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ignifica 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público estratégico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e descreve todas as pessoas ou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"grupo de interesse"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que são impactados pelas ações de um empreendimento, projeto, empresa ou negócio.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Em inglês </a:t>
            </a:r>
            <a:r>
              <a:rPr kumimoji="0" lang="pt-BR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stake</a:t>
            </a:r>
            <a:r>
              <a:rPr kumimoji="0" lang="pt-BR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significa interesse, participação, risco. </a:t>
            </a:r>
            <a:r>
              <a:rPr kumimoji="0" lang="pt-BR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Holder</a:t>
            </a:r>
            <a:r>
              <a:rPr kumimoji="0" lang="pt-BR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significa aquele que possui. Assim, </a:t>
            </a:r>
            <a:r>
              <a:rPr kumimoji="0" lang="pt-BR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stakeholder</a:t>
            </a:r>
            <a:r>
              <a:rPr kumimoji="0" lang="pt-BR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também significa 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parte interessada 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ou 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interveniente.</a:t>
            </a:r>
            <a:endParaRPr kumimoji="0" lang="pt-BR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 termo é muito utilizado nas áreas de 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comunicação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, 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administração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e 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tecnologia da informação,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cujo objetivo é designar as 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partes interessadas 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de um planejamento estratégico ou plano de negócios.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Alguns 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exemplos de </a:t>
            </a:r>
            <a:r>
              <a:rPr kumimoji="0" lang="pt-BR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stakeholders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de uma empresa:</a:t>
            </a:r>
            <a:r>
              <a:rPr lang="pt-BR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funcionários</a:t>
            </a:r>
            <a:r>
              <a:rPr lang="pt-BR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gestores;</a:t>
            </a:r>
            <a:r>
              <a:rPr kumimoji="0" lang="pt-BR" b="0" i="0" u="none" strike="noStrike" cap="none" normalizeH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gerentes;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proprietários</a:t>
            </a:r>
            <a:r>
              <a:rPr lang="pt-BR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fornecedores</a:t>
            </a:r>
            <a:r>
              <a:rPr lang="pt-BR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concorrentes</a:t>
            </a:r>
            <a:r>
              <a:rPr lang="pt-BR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ONGs</a:t>
            </a:r>
            <a:r>
              <a:rPr kumimoji="0" lang="pt-BR" b="0" i="0" u="none" strike="noStrike" cap="none" normalizeH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;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clientes</a:t>
            </a:r>
            <a:r>
              <a:rPr lang="pt-BR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 Estado</a:t>
            </a:r>
            <a:r>
              <a:rPr kumimoji="0" lang="pt-BR" b="0" i="0" u="none" strike="noStrike" cap="none" normalizeH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;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credores</a:t>
            </a:r>
            <a:r>
              <a:rPr lang="pt-BR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sindicatos</a:t>
            </a:r>
            <a:r>
              <a:rPr lang="pt-BR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outras pessoas ou empresas que estejam relacionadas com o projeto.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00" y="625183"/>
            <a:ext cx="11328000" cy="432000"/>
          </a:xfrm>
        </p:spPr>
        <p:txBody>
          <a:bodyPr/>
          <a:lstStyle/>
          <a:p>
            <a:r>
              <a:rPr lang="pt-BR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Empowerment</a:t>
            </a:r>
            <a:endParaRPr lang="pt-BR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 Chiavenato (2005) o </a:t>
            </a:r>
            <a:r>
              <a:rPr lang="pt-BR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empowerment</a:t>
            </a: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ou delegação de autoridade, basicamente é o processo de dar poder às pessoas, a liberdade e a informação para ajudar na tomada de decisões e com isso participar ativamente da organização</a:t>
            </a:r>
            <a:r>
              <a:rPr lang="pt-BR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pt-BR" sz="2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33"/>
          </p:nvPr>
        </p:nvSpPr>
        <p:spPr>
          <a:xfrm>
            <a:off x="9805182" y="6371351"/>
            <a:ext cx="2386818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6287" y="3497419"/>
            <a:ext cx="4719426" cy="2272316"/>
          </a:xfrm>
          <a:prstGeom prst="rect">
            <a:avLst/>
          </a:prstGeom>
          <a:effectLst>
            <a:softEdge rad="381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pt-BR" sz="4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lang="pt-BR" sz="4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utplacement</a:t>
            </a:r>
            <a:endParaRPr lang="pt-BR" sz="40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32000" y="1243816"/>
            <a:ext cx="11328000" cy="467925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Outplacement</a:t>
            </a: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é um processo que procura ajudar o funcionário demitido a se recolocar mais rapidamente no mercado de trabalho, orientando essa pessoa durante o período. Durante a sua aplicação, são realizados treinamentos e direcionamentos, como análise de currículo, dicas para melhorar o desempenho, workshops, palestras de capacitação e até a redefinição de metas para a carreira.</a:t>
            </a:r>
            <a:endParaRPr lang="pt-B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Esse método, praticado no Brasil desde os anos 80, tem como objetivo minimizar os impactos negativos da demissão, auxiliando o profissional a encontrar um novo trabalho e também dando suporte emocional ao ex-funcionário.</a:t>
            </a:r>
            <a:endParaRPr lang="pt-B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 </a:t>
            </a: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trabalho de </a:t>
            </a:r>
            <a:r>
              <a:rPr lang="pt-BR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outplacement</a:t>
            </a: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valoriza a preocupação com o acolhimento psicológico do colaborador.</a:t>
            </a:r>
            <a:endParaRPr lang="pt-B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33"/>
          </p:nvPr>
        </p:nvSpPr>
        <p:spPr>
          <a:xfrm>
            <a:off x="9791114" y="6371351"/>
            <a:ext cx="2400886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RH e GP</a:t>
            </a:r>
            <a:endParaRPr lang="pt-BR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32000" y="1109237"/>
            <a:ext cx="11328000" cy="467925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A </a:t>
            </a:r>
            <a:r>
              <a:rPr lang="pt-BR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diferença entre RH e Gestão de Pessoas</a:t>
            </a: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 está nas responsabilidades diante das rotinas da empresa. </a:t>
            </a:r>
            <a:endParaRPr lang="pt-BR" sz="2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Enquanto </a:t>
            </a: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o </a:t>
            </a:r>
            <a:r>
              <a:rPr lang="pt-BR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RH</a:t>
            </a: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 é a ponte de relacionamento </a:t>
            </a:r>
            <a:r>
              <a:rPr lang="pt-BR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entre</a:t>
            </a: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 a empresa e o colaborador. A </a:t>
            </a:r>
            <a:r>
              <a:rPr lang="pt-BR" sz="2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gestão de pessoas</a:t>
            </a: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 tem como foco o desenvolvimento de </a:t>
            </a:r>
            <a:r>
              <a:rPr lang="pt-BR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competências.</a:t>
            </a:r>
            <a:endParaRPr lang="pt-BR" sz="2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A diferença entre essas áreas está nos processos. </a:t>
            </a:r>
            <a:r>
              <a:rPr lang="pt-BR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 segmento de Recursos Humanos trabalha, por exemplo, com políticas de RH, recrutamento e seleção, plano de carreira, avaliação de desempenho, banco de talentos e clima organizacional, entre outros.</a:t>
            </a:r>
            <a:endParaRPr lang="pt-BR" sz="2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33"/>
          </p:nvPr>
        </p:nvSpPr>
        <p:spPr>
          <a:xfrm>
            <a:off x="9762978" y="6371351"/>
            <a:ext cx="2429022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000" y="600813"/>
            <a:ext cx="11328000" cy="432000"/>
          </a:xfrm>
        </p:spPr>
        <p:txBody>
          <a:bodyPr/>
          <a:lstStyle/>
          <a:p>
            <a:r>
              <a:rPr lang="pt-BR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Recursos Humanos - RH</a:t>
            </a:r>
            <a:endParaRPr lang="pt-BR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43313" y="1554203"/>
            <a:ext cx="11328000" cy="467925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Compete </a:t>
            </a: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também a esse setor a promoção, o planejamento, a coordenação e o controle das atividades relacionadas à qualificação, orientação, avaliação de desempenho funcional e comportamental. Além disso, há o acompanhamento do pessoal da empresa como um todo e das atividades relacionadas à qualidade de vida, saúde, benefícios e segurança no ambiente de trabalho.</a:t>
            </a:r>
            <a:endParaRPr lang="pt-B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Portanto, Recursos Humanos é uma área na qual os profissionais trabalham como recrutadores, administradores de salários e benefícios, avaliadores de desempenho, contadores, psicólogos, médicos do trabalho, engenheiros de segurança, assistentes sociais, economistas, advogados e tecnólogos, entre outros.</a:t>
            </a:r>
            <a:endParaRPr lang="pt-B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33"/>
          </p:nvPr>
        </p:nvSpPr>
        <p:spPr>
          <a:xfrm>
            <a:off x="9833317" y="6371351"/>
            <a:ext cx="2358683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ço Reservado para Imagem 13" descr="Mão escrevendo anotação em post-it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-1"/>
            <a:ext cx="6096000" cy="6371351"/>
          </a:xfrm>
        </p:spPr>
      </p:pic>
      <p:sp>
        <p:nvSpPr>
          <p:cNvPr id="20" name="Retângulo 19" descr="Bloco em destaque"/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2998419"/>
          </a:xfrm>
        </p:spPr>
        <p:txBody>
          <a:bodyPr rtlCol="0"/>
          <a:lstStyle/>
          <a:p>
            <a:br>
              <a:rPr lang="pt-BR" sz="5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pt-BR" sz="5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Ementa : </a:t>
            </a:r>
            <a:r>
              <a:rPr lang="pt-BR" sz="5000" dirty="0">
                <a:latin typeface="Calibri Light" panose="020F0302020204030204" pitchFamily="34" charset="0"/>
                <a:cs typeface="Calibri Light" panose="020F0302020204030204" pitchFamily="34" charset="0"/>
              </a:rPr>
              <a:t>Gestão de Pessoas</a:t>
            </a:r>
            <a:br>
              <a:rPr lang="pt-BR" sz="5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pt-BR" sz="5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6281530" y="3101865"/>
            <a:ext cx="5340627" cy="3701485"/>
          </a:xfrm>
        </p:spPr>
        <p:txBody>
          <a:bodyPr rtlCol="0"/>
          <a:lstStyle/>
          <a:p>
            <a:pPr marL="0" indent="0" rtl="0">
              <a:buNone/>
            </a:pPr>
            <a:endParaRPr lang="pt-BR" dirty="0" smtClean="0"/>
          </a:p>
          <a:p>
            <a:pPr marL="0" indent="0" algn="ctr" rtl="0">
              <a:buNone/>
            </a:pPr>
            <a:endParaRPr lang="pt-BR" sz="5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33"/>
          </p:nvPr>
        </p:nvSpPr>
        <p:spPr>
          <a:xfrm>
            <a:off x="9775824" y="6371351"/>
            <a:ext cx="2416176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Gestão de Pessoas</a:t>
            </a:r>
            <a:endParaRPr lang="pt-BR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32000" y="1243816"/>
            <a:ext cx="11328000" cy="467925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Já a área de Gestão de Pessoas é focada em facilitar o crescimento e a contribuição de cada pessoa para o negócio, tendo sob sua responsabilidade a participação, envolvimento, capacitação e desenvolvimento das pessoas dentro das empresas. É sua função humanizar as organizações, um grande desafio a ser vencido diariamente.</a:t>
            </a:r>
            <a:endParaRPr lang="pt-BR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Tal setor trabalha o comportamento organizacional, desenvolvimento de equipe, comunicação interpessoal, liderança, entendimento e motivação dos colaboradores, aplicação da ética nas relações de trabalho e estratégias empresariais, entre outros. Quando alinhados, eles servem para uma melhor estratégia de gestão.</a:t>
            </a:r>
            <a:endParaRPr lang="pt-BR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Assim, tal ciência entende que o ser humano é único e apresenta características próprias, trabalhando as competências de cada colaborador para desenvolvê-las em conjunto com a estratégia das empresas e em conformidade com seus valores e princípios, por meio de treinamentos, por exemplo.</a:t>
            </a:r>
            <a:endParaRPr lang="pt-BR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33"/>
          </p:nvPr>
        </p:nvSpPr>
        <p:spPr>
          <a:xfrm>
            <a:off x="9762978" y="6371351"/>
            <a:ext cx="2429022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3"/>
          </p:nvPr>
        </p:nvSpPr>
        <p:spPr>
          <a:xfrm>
            <a:off x="9791114" y="6371351"/>
            <a:ext cx="2400886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pic>
        <p:nvPicPr>
          <p:cNvPr id="8194" name="Picture 2" descr="Gestão de Pessoas: o que é, processos, objetivos e pilar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80" y="317333"/>
            <a:ext cx="5960259" cy="572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 Light" panose="020F0302020204030204" pitchFamily="34" charset="0"/>
                <a:cs typeface="Calibri Light" panose="020F0302020204030204" pitchFamily="34" charset="0"/>
              </a:rPr>
              <a:t>CONCEITO DE GESTÃO DE PESSOAS</a:t>
            </a:r>
            <a:endParaRPr lang="pt-B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32000" y="1329120"/>
            <a:ext cx="11328000" cy="467925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A GP é uma área muito </a:t>
            </a:r>
            <a:r>
              <a:rPr lang="pt-BR" sz="2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sensível</a:t>
            </a:r>
            <a:r>
              <a:rPr lang="pt-BR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 à mentalidade e à </a:t>
            </a:r>
            <a:r>
              <a:rPr lang="pt-BR" sz="2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cultura corporativa </a:t>
            </a:r>
            <a:r>
              <a:rPr lang="pt-BR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que predomina nas organizações. Ela é extremamente </a:t>
            </a:r>
            <a:r>
              <a:rPr lang="pt-BR" sz="2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contingencial e situacional</a:t>
            </a:r>
            <a:r>
              <a:rPr lang="pt-BR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, pois depende de vários aspectos, como a </a:t>
            </a:r>
            <a:r>
              <a:rPr lang="pt-BR" sz="2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arquitetura </a:t>
            </a:r>
            <a:r>
              <a:rPr lang="pt-BR" sz="23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organizacional</a:t>
            </a:r>
            <a:r>
              <a:rPr lang="pt-BR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, a</a:t>
            </a:r>
            <a:r>
              <a:rPr lang="pt-BR" sz="2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cultura corporativa, </a:t>
            </a:r>
            <a:r>
              <a:rPr lang="pt-BR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as</a:t>
            </a:r>
            <a:r>
              <a:rPr lang="pt-BR" sz="2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características do seu mercado, </a:t>
            </a:r>
            <a:r>
              <a:rPr lang="pt-BR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lang="pt-BR" sz="2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negócio da organização, </a:t>
            </a:r>
            <a:r>
              <a:rPr lang="pt-BR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pt-BR" sz="2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tecnologia utilizada, </a:t>
            </a:r>
            <a:r>
              <a:rPr lang="pt-BR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os</a:t>
            </a:r>
            <a:r>
              <a:rPr lang="pt-BR" sz="2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processos internos, </a:t>
            </a:r>
            <a:r>
              <a:rPr lang="pt-BR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o</a:t>
            </a:r>
            <a:r>
              <a:rPr lang="pt-BR" sz="2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estilo de gestão e </a:t>
            </a:r>
            <a:r>
              <a:rPr lang="pt-BR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uma infinidade de outras variáveis. Também depende das características das pessoas que a constituem. Tudo isso constitui um </a:t>
            </a:r>
            <a:r>
              <a:rPr lang="pt-BR" sz="2300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mix</a:t>
            </a:r>
            <a:r>
              <a:rPr lang="pt-BR" sz="23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BR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que a torna única em cada </a:t>
            </a:r>
            <a:r>
              <a:rPr lang="pt-BR" sz="23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organização.</a:t>
            </a:r>
            <a:endParaRPr lang="pt-BR" sz="23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33"/>
          </p:nvPr>
        </p:nvSpPr>
        <p:spPr>
          <a:xfrm>
            <a:off x="9805182" y="6371351"/>
            <a:ext cx="2386818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As pessoas como colaboradoras e parceiras da organização</a:t>
            </a:r>
            <a:endParaRPr lang="pt-BR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32000" y="1243816"/>
            <a:ext cx="11328000" cy="467925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Nos tempos atuais, as organizações estão ampliando a sua visão e a atuação estratégica. </a:t>
            </a:r>
            <a:endParaRPr lang="pt-BR" sz="17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7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Todo </a:t>
            </a:r>
            <a:r>
              <a:rPr lang="pt-BR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processo </a:t>
            </a:r>
            <a:r>
              <a:rPr lang="pt-BR" sz="17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produtivo </a:t>
            </a:r>
            <a:r>
              <a:rPr lang="pt-BR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somente se realiza com a participação conjunta de diversos parceiros articulados, cada qual </a:t>
            </a:r>
            <a:r>
              <a:rPr lang="pt-BR" sz="17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contribuindo </a:t>
            </a:r>
            <a:r>
              <a:rPr lang="pt-BR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com algum recurso. </a:t>
            </a:r>
            <a:endParaRPr lang="pt-BR" sz="17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7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Os </a:t>
            </a:r>
            <a:r>
              <a:rPr lang="pt-BR" sz="17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fornecedores</a:t>
            </a:r>
            <a:r>
              <a:rPr lang="pt-BR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 contribuem com matérias-primas, insumos básicos, serviços e </a:t>
            </a:r>
            <a:r>
              <a:rPr lang="pt-BR" sz="17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tecnologias</a:t>
            </a:r>
            <a:r>
              <a:rPr lang="pt-BR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pt-BR" sz="17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7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Os </a:t>
            </a:r>
            <a:r>
              <a:rPr lang="pt-BR" sz="17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acionistas e os investidores </a:t>
            </a:r>
            <a:r>
              <a:rPr lang="pt-BR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pt-BR" sz="17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shareholders</a:t>
            </a:r>
            <a:r>
              <a:rPr lang="pt-BR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) contribuem com capital de risco e investimentos que permitem o aporte financeiro para a aquisição de </a:t>
            </a:r>
            <a:r>
              <a:rPr lang="pt-BR" sz="17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recursos</a:t>
            </a:r>
            <a:r>
              <a:rPr lang="pt-BR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pt-BR" sz="17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7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Os </a:t>
            </a:r>
            <a:r>
              <a:rPr lang="pt-BR" sz="17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gestores</a:t>
            </a:r>
            <a:r>
              <a:rPr lang="pt-BR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 contribuem com conhecimentos, competências e proporcionam decisões e ações que dinamizam a organização. </a:t>
            </a:r>
            <a:endParaRPr lang="pt-BR" sz="17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Os </a:t>
            </a:r>
            <a:r>
              <a:rPr lang="pt-BR" sz="17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clientes e os consumidores </a:t>
            </a:r>
            <a:r>
              <a:rPr lang="pt-BR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contribuem para a organização adquirindo bens ou serviços e incrementando seu faturamento. </a:t>
            </a:r>
            <a:endParaRPr lang="pt-BR" sz="17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Os </a:t>
            </a:r>
            <a:r>
              <a:rPr lang="pt-BR" sz="17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colaboradores</a:t>
            </a:r>
            <a:r>
              <a:rPr lang="pt-BR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 oferecem seus </a:t>
            </a:r>
            <a:r>
              <a:rPr lang="pt-BR" sz="17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préstimos (vantagens) </a:t>
            </a:r>
            <a:r>
              <a:rPr lang="pt-BR" sz="1700" dirty="0">
                <a:latin typeface="Calibri Light" panose="020F0302020204030204" pitchFamily="34" charset="0"/>
                <a:cs typeface="Calibri Light" panose="020F0302020204030204" pitchFamily="34" charset="0"/>
              </a:rPr>
              <a:t>e garantem as operações do negócio. Cada um desses parceiros da organização contribui com algo na expectativa de obter um retorno pela sua contribuição</a:t>
            </a:r>
            <a:r>
              <a:rPr lang="pt-BR" sz="1700" dirty="0"/>
              <a:t>. </a:t>
            </a:r>
            <a:endParaRPr lang="pt-BR" sz="1700" dirty="0"/>
          </a:p>
          <a:p>
            <a:pPr algn="just"/>
            <a:endParaRPr lang="pt-BR" sz="2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33"/>
          </p:nvPr>
        </p:nvSpPr>
        <p:spPr>
          <a:xfrm>
            <a:off x="9791114" y="6371351"/>
            <a:ext cx="2400886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3"/>
          </p:nvPr>
        </p:nvSpPr>
        <p:spPr>
          <a:xfrm>
            <a:off x="9748911" y="6371351"/>
            <a:ext cx="2443089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4449" y="0"/>
            <a:ext cx="8403101" cy="6277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Processos básicos de Gestão de pessoas</a:t>
            </a:r>
            <a:endParaRPr lang="pt-BR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33"/>
          </p:nvPr>
        </p:nvSpPr>
        <p:spPr>
          <a:xfrm>
            <a:off x="9805182" y="6371351"/>
            <a:ext cx="2386818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1379" y="1042966"/>
            <a:ext cx="10649242" cy="5149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3"/>
          </p:nvPr>
        </p:nvSpPr>
        <p:spPr>
          <a:xfrm>
            <a:off x="9805182" y="6371351"/>
            <a:ext cx="2386818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0837" y="-50459"/>
            <a:ext cx="9214338" cy="640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3"/>
          </p:nvPr>
        </p:nvSpPr>
        <p:spPr>
          <a:xfrm>
            <a:off x="9791114" y="6371351"/>
            <a:ext cx="2400886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68862"/>
            <a:ext cx="9706708" cy="6294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796676" y="726156"/>
            <a:ext cx="3747752" cy="7083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328850" y="1649007"/>
            <a:ext cx="11016439" cy="3439501"/>
          </a:xfrm>
        </p:spPr>
        <p:txBody>
          <a:bodyPr rtlCol="0"/>
          <a:lstStyle/>
          <a:p>
            <a:pPr algn="ctr"/>
            <a:endParaRPr lang="pt-B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Unidade Curricular: Recursos </a:t>
            </a:r>
            <a:r>
              <a:rPr lang="pt-BR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Humanos</a:t>
            </a:r>
            <a:endParaRPr lang="pt-BR" sz="2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Área </a:t>
            </a:r>
            <a:r>
              <a:rPr lang="pt-BR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Temática: Fundamentos e Processos Básicos da Gestão de Pessoas </a:t>
            </a:r>
            <a:endParaRPr lang="pt-BR" sz="2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Curso: Gestão </a:t>
            </a:r>
            <a:r>
              <a:rPr lang="pt-BR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de Recursos </a:t>
            </a:r>
            <a:r>
              <a:rPr lang="pt-BR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Humanos</a:t>
            </a:r>
            <a:endParaRPr lang="pt-BR" sz="2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Carga </a:t>
            </a:r>
            <a:r>
              <a:rPr lang="pt-BR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Horária</a:t>
            </a:r>
            <a:r>
              <a:rPr lang="pt-BR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 60 h</a:t>
            </a:r>
            <a:endParaRPr lang="pt-BR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33"/>
          </p:nvPr>
        </p:nvSpPr>
        <p:spPr>
          <a:xfrm>
            <a:off x="9775065" y="6371351"/>
            <a:ext cx="2416935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sp>
        <p:nvSpPr>
          <p:cNvPr id="17" name="Espaço Reservado para Conteúdo 2"/>
          <p:cNvSpPr txBox="1"/>
          <p:nvPr/>
        </p:nvSpPr>
        <p:spPr>
          <a:xfrm>
            <a:off x="3005070" y="447761"/>
            <a:ext cx="5664000" cy="6994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3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066672" y="772629"/>
            <a:ext cx="31458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Gestão </a:t>
            </a:r>
            <a:r>
              <a:rPr lang="pt-BR" sz="3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Pessoas</a:t>
            </a:r>
            <a:endParaRPr lang="pt-BR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/>
          <p:cNvSpPr>
            <a:spLocks noGrp="1"/>
          </p:cNvSpPr>
          <p:nvPr>
            <p:ph type="sldNum" sz="quarter" idx="15"/>
          </p:nvPr>
        </p:nvSpPr>
        <p:spPr>
          <a:xfrm>
            <a:off x="9775065" y="6371351"/>
            <a:ext cx="2416935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sp>
        <p:nvSpPr>
          <p:cNvPr id="11" name="Title 10" hidden="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err="1"/>
              <a:t>Large</a:t>
            </a:r>
            <a:r>
              <a:rPr lang="pt-BR" dirty="0"/>
              <a:t> </a:t>
            </a:r>
            <a:r>
              <a:rPr lang="pt-BR" dirty="0" err="1"/>
              <a:t>image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71061" y="1147242"/>
            <a:ext cx="113889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pt-BR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Analisar </a:t>
            </a:r>
            <a:r>
              <a:rPr lang="pt-BR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 importância estratégica, os objetivos e a tendência da gestão de </a:t>
            </a:r>
            <a:r>
              <a:rPr lang="pt-BR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pessoas; Identificar </a:t>
            </a:r>
            <a:r>
              <a:rPr lang="pt-BR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e analisar o funcionamento dos diversos processos da gestão de pessoas;  </a:t>
            </a:r>
            <a:r>
              <a:rPr lang="pt-BR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Correlacionar </a:t>
            </a:r>
            <a:r>
              <a:rPr lang="pt-BR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as políticas e as ações de gestão de pessoas tais como: processos de recrutamento; seleção, integração, treinamento e desenvolvimento, avaliação de desempenho e, sistema de remuneração; e </a:t>
            </a:r>
            <a:r>
              <a:rPr lang="pt-BR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Relacionar </a:t>
            </a:r>
            <a:r>
              <a:rPr lang="pt-BR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os processos de gestão de pessoas com as realidades organizacionais</a:t>
            </a:r>
            <a:r>
              <a:rPr lang="pt-BR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pt-BR" sz="2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005070" y="447761"/>
            <a:ext cx="5664000" cy="699481"/>
          </a:xfrm>
        </p:spPr>
        <p:txBody>
          <a:bodyPr/>
          <a:lstStyle/>
          <a:p>
            <a:pPr algn="ctr"/>
            <a:r>
              <a:rPr lang="pt-BR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Competências</a:t>
            </a:r>
            <a:endParaRPr lang="pt-BR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/>
          <p:cNvSpPr>
            <a:spLocks noGrp="1"/>
          </p:cNvSpPr>
          <p:nvPr>
            <p:ph type="sldNum" sz="quarter" idx="15"/>
          </p:nvPr>
        </p:nvSpPr>
        <p:spPr>
          <a:xfrm>
            <a:off x="9775065" y="6371351"/>
            <a:ext cx="2416935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sp>
        <p:nvSpPr>
          <p:cNvPr id="11" name="Title 10" hidden="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err="1"/>
              <a:t>Large</a:t>
            </a:r>
            <a:r>
              <a:rPr lang="pt-BR" dirty="0"/>
              <a:t> </a:t>
            </a:r>
            <a:r>
              <a:rPr lang="pt-BR" dirty="0" err="1"/>
              <a:t>image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83939" y="1907095"/>
            <a:ext cx="113889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Ambiente 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 Organização; </a:t>
            </a:r>
            <a:r>
              <a:rPr lang="pt-B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Gestão 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de Pessoas – Para onde vai a Gestão de </a:t>
            </a:r>
            <a:r>
              <a:rPr lang="pt-B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pessoas? Recrutamento 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 Seleção de Pessoal; </a:t>
            </a:r>
            <a:r>
              <a:rPr lang="pt-B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Orientação 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de Pessoas; </a:t>
            </a:r>
            <a:r>
              <a:rPr lang="pt-B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Treinamento 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 desenvolvimento; </a:t>
            </a:r>
            <a:r>
              <a:rPr lang="pt-B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Universidades 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Corporativa; </a:t>
            </a:r>
            <a:r>
              <a:rPr lang="pt-B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Avaliação de 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Desempenho; </a:t>
            </a:r>
            <a:r>
              <a:rPr lang="pt-B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Remuneração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r>
              <a:rPr lang="pt-B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Plano 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de Incentivo;  </a:t>
            </a:r>
            <a:r>
              <a:rPr lang="pt-B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Benefícios 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 serviços sociais; e </a:t>
            </a:r>
            <a:endParaRPr 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Higiene </a:t>
            </a:r>
            <a:r>
              <a:rPr lang="pt-B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 segurança no </a:t>
            </a:r>
            <a:r>
              <a:rPr lang="pt-B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trabalho.</a:t>
            </a:r>
            <a:endParaRPr lang="pt-BR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066104" y="512154"/>
            <a:ext cx="5664000" cy="699481"/>
          </a:xfrm>
        </p:spPr>
        <p:txBody>
          <a:bodyPr/>
          <a:lstStyle/>
          <a:p>
            <a:pPr algn="ctr"/>
            <a:r>
              <a:rPr lang="pt-BR" sz="3200" dirty="0"/>
              <a:t>Bases Tecnológicas</a:t>
            </a:r>
            <a:endParaRPr lang="pt-BR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o Número do Slide 5"/>
          <p:cNvSpPr>
            <a:spLocks noGrp="1"/>
          </p:cNvSpPr>
          <p:nvPr>
            <p:ph type="sldNum" sz="quarter" idx="15"/>
          </p:nvPr>
        </p:nvSpPr>
        <p:spPr>
          <a:xfrm>
            <a:off x="9775065" y="6371351"/>
            <a:ext cx="2416935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sp>
        <p:nvSpPr>
          <p:cNvPr id="11" name="Title 10" hidden="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 err="1"/>
              <a:t>Large</a:t>
            </a:r>
            <a:r>
              <a:rPr lang="pt-BR" dirty="0"/>
              <a:t> </a:t>
            </a:r>
            <a:r>
              <a:rPr lang="pt-BR" dirty="0" err="1"/>
              <a:t>image</a:t>
            </a:r>
            <a:endParaRPr lang="pt-BR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066104" y="512154"/>
            <a:ext cx="5664000" cy="699481"/>
          </a:xfrm>
        </p:spPr>
        <p:txBody>
          <a:bodyPr/>
          <a:lstStyle/>
          <a:p>
            <a:pPr algn="ctr"/>
            <a:r>
              <a:rPr lang="pt-BR" sz="3200" dirty="0" smtClean="0"/>
              <a:t>Referências</a:t>
            </a:r>
            <a:endParaRPr lang="pt-BR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895" y="1499449"/>
            <a:ext cx="4849171" cy="4696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0"/>
          </p:nvPr>
        </p:nvSpPr>
        <p:spPr>
          <a:xfrm>
            <a:off x="2411412" y="2156226"/>
            <a:ext cx="5200002" cy="4215125"/>
          </a:xfrm>
        </p:spPr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1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pt-BR" sz="3200" dirty="0"/>
              <a:t>INTRODUÇÃO À MODERNA GESTÃO DE PESSOAS</a:t>
            </a:r>
            <a:endParaRPr lang="pt-BR" sz="300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787944" y="6371351"/>
            <a:ext cx="2404056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pic>
        <p:nvPicPr>
          <p:cNvPr id="7" name="Espaço Reservado para Imagem 31" descr="mãos aplaudindo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6096000" y="2186169"/>
            <a:ext cx="5413380" cy="30251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00" y="574335"/>
            <a:ext cx="11328000" cy="432000"/>
          </a:xfrm>
        </p:spPr>
        <p:txBody>
          <a:bodyPr/>
          <a:lstStyle/>
          <a:p>
            <a:r>
              <a:rPr lang="pt-BR" sz="5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Gestão de Pessoas</a:t>
            </a:r>
            <a:endParaRPr lang="pt-BR" sz="5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“Conjunto integrado de processos dinâmicos e interativos” – </a:t>
            </a:r>
            <a:r>
              <a:rPr lang="pt-BR" sz="3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Chiavenato</a:t>
            </a:r>
            <a:endParaRPr lang="pt-BR" sz="3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endParaRPr lang="pt-BR" sz="2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pt-BR" sz="2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Evolução da Gestão de Pessoas</a:t>
            </a:r>
            <a:endParaRPr lang="pt-BR" sz="26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BR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t-BR" sz="2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Departamento Pessoal</a:t>
            </a:r>
            <a:r>
              <a:rPr lang="pt-BR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</a:t>
            </a:r>
            <a:r>
              <a:rPr lang="pt-BR" sz="2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Gestão de Pessoas</a:t>
            </a:r>
            <a:r>
              <a:rPr lang="pt-BR" sz="2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</a:t>
            </a:r>
            <a:r>
              <a:rPr lang="pt-BR" sz="2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Gestão Estratégica de Pessoas</a:t>
            </a:r>
            <a:endParaRPr lang="pt-BR" sz="2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33"/>
          </p:nvPr>
        </p:nvSpPr>
        <p:spPr>
          <a:xfrm>
            <a:off x="9822287" y="6371351"/>
            <a:ext cx="2369713" cy="432000"/>
          </a:xfrm>
        </p:spPr>
        <p:txBody>
          <a:bodyPr/>
          <a:lstStyle/>
          <a:p>
            <a:pPr rtl="0"/>
            <a:fld id="{19B51A1E-902D-48AF-9020-955120F399B6}" type="slidenum">
              <a:rPr lang="pt-BR" smtClean="0"/>
            </a:fld>
            <a:endParaRPr lang="pt-BR" dirty="0"/>
          </a:p>
        </p:txBody>
      </p:sp>
      <p:sp>
        <p:nvSpPr>
          <p:cNvPr id="7" name="Seta para a direita 6"/>
          <p:cNvSpPr/>
          <p:nvPr/>
        </p:nvSpPr>
        <p:spPr>
          <a:xfrm>
            <a:off x="3430631" y="3395539"/>
            <a:ext cx="850006" cy="24469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7060327" y="3395538"/>
            <a:ext cx="850006" cy="24469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1687131" y="3798526"/>
            <a:ext cx="257578" cy="37348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>
            <a:off x="5606602" y="3798526"/>
            <a:ext cx="257578" cy="37348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9564709" y="3851625"/>
            <a:ext cx="257578" cy="37348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05307" y="4178984"/>
            <a:ext cx="26015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Atividades de contabilidade - Admissão e Demissão;</a:t>
            </a:r>
            <a:endParaRPr lang="pt-BR" sz="19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pt-BR"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Burocracia;</a:t>
            </a:r>
            <a:endParaRPr lang="pt-BR" sz="19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pt-BR"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Não havia relação do meio x indivíduo</a:t>
            </a:r>
            <a:endParaRPr lang="pt-BR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492581" y="4248806"/>
            <a:ext cx="260153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Desafio : Treinar e desenvolver as capacidades/ potencialidades dos sujeitos</a:t>
            </a:r>
            <a:endParaRPr lang="pt-BR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521521" y="4363824"/>
            <a:ext cx="26015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Decisão também passa a ser tomada pelo R.H; G.P.</a:t>
            </a:r>
            <a:endParaRPr lang="pt-BR" sz="19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pt-BR" sz="19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Passa a ter espaço na alta cúpula da organização</a:t>
            </a:r>
            <a:endParaRPr lang="pt-BR" sz="1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14048</Words>
  <Application>WPS Presentation</Application>
  <PresentationFormat>Widescreen</PresentationFormat>
  <Paragraphs>308</Paragraphs>
  <Slides>37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8" baseType="lpstr">
      <vt:lpstr>Arial</vt:lpstr>
      <vt:lpstr>SimSun</vt:lpstr>
      <vt:lpstr>Wingdings</vt:lpstr>
      <vt:lpstr>Times New Roman</vt:lpstr>
      <vt:lpstr>Calibri Light</vt:lpstr>
      <vt:lpstr>Candara</vt:lpstr>
      <vt:lpstr>Corbel</vt:lpstr>
      <vt:lpstr>Microsoft YaHei</vt:lpstr>
      <vt:lpstr>Arial Unicode MS</vt:lpstr>
      <vt:lpstr>Calibri</vt:lpstr>
      <vt:lpstr>Tema do Office</vt:lpstr>
      <vt:lpstr>Gestão de Pessoas</vt:lpstr>
      <vt:lpstr>Apresentação</vt:lpstr>
      <vt:lpstr> Ementa : Gestão de Pessoas </vt:lpstr>
      <vt:lpstr>PowerPoint 演示文稿</vt:lpstr>
      <vt:lpstr>Large image</vt:lpstr>
      <vt:lpstr>Large image</vt:lpstr>
      <vt:lpstr>Large image</vt:lpstr>
      <vt:lpstr>Aula 1</vt:lpstr>
      <vt:lpstr>Gestão de Pessoas</vt:lpstr>
      <vt:lpstr>Aspectos fundamentais da moderna gestão de pessoas</vt:lpstr>
      <vt:lpstr>PowerPoint 演示文稿</vt:lpstr>
      <vt:lpstr>OBJETIVOS DA GESTÃO DE PESSOAS</vt:lpstr>
      <vt:lpstr>OBJETIVOS DA GESTÃO DE PESSOAS</vt:lpstr>
      <vt:lpstr>O que é gestão de pessoas?</vt:lpstr>
      <vt:lpstr>Os seis processos básicos de gestão de pessoas</vt:lpstr>
      <vt:lpstr>Os seis processos básicos de gestão de pessoas</vt:lpstr>
      <vt:lpstr>PERGUNTAS</vt:lpstr>
      <vt:lpstr>Aula 2- Conceitos importantes</vt:lpstr>
      <vt:lpstr>Missão</vt:lpstr>
      <vt:lpstr>Visão</vt:lpstr>
      <vt:lpstr>Valores</vt:lpstr>
      <vt:lpstr>Apresentação – Pesquisa </vt:lpstr>
      <vt:lpstr> Organograma</vt:lpstr>
      <vt:lpstr>Fluxograma</vt:lpstr>
      <vt:lpstr>O que são Stakeholders</vt:lpstr>
      <vt:lpstr>Empowerment</vt:lpstr>
      <vt:lpstr>Outplacement</vt:lpstr>
      <vt:lpstr>RH e GP</vt:lpstr>
      <vt:lpstr>Recursos Humanos - RH</vt:lpstr>
      <vt:lpstr>Gestão de Pessoas</vt:lpstr>
      <vt:lpstr>PowerPoint 演示文稿</vt:lpstr>
      <vt:lpstr>CONCEITO DE GESTÃO DE PESSOAS</vt:lpstr>
      <vt:lpstr>As pessoas como colaboradoras e parceiras da organização</vt:lpstr>
      <vt:lpstr>PowerPoint 演示文稿</vt:lpstr>
      <vt:lpstr>Processos básicos de Gestão de pessoas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usuario</cp:lastModifiedBy>
  <cp:revision>2</cp:revision>
  <dcterms:created xsi:type="dcterms:W3CDTF">2019-08-19T12:19:00Z</dcterms:created>
  <dcterms:modified xsi:type="dcterms:W3CDTF">2021-03-15T23:29:02Z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1046-11.2.0.10017</vt:lpwstr>
  </property>
</Properties>
</file>