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50" r:id="rId5"/>
    <p:sldId id="352" r:id="rId6"/>
    <p:sldId id="348" r:id="rId7"/>
    <p:sldId id="257" r:id="rId8"/>
    <p:sldId id="341" r:id="rId9"/>
    <p:sldId id="327" r:id="rId10"/>
    <p:sldId id="353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76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63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A8F48D-4F51-4686-AA7A-1E385640F33E}"/>
              </a:ext>
            </a:extLst>
          </p:cNvPr>
          <p:cNvSpPr/>
          <p:nvPr userDrawn="1"/>
        </p:nvSpPr>
        <p:spPr>
          <a:xfrm>
            <a:off x="0" y="6513046"/>
            <a:ext cx="12192000" cy="3703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1400546" y="6554657"/>
            <a:ext cx="81298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400" b="1" dirty="0">
                <a:solidFill>
                  <a:schemeClr val="bg1"/>
                </a:solidFill>
                <a:cs typeface="Arial" pitchFamily="34" charset="0"/>
              </a:rPr>
              <a:t>Escola de Formação dos Profissionais da Educação do Jaboatão dos Guararapes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B1DABD53-931C-47E1-AA28-A48C583E4D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" y="6561505"/>
            <a:ext cx="1066685" cy="2776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26BB436-C338-4725-96ED-149C5CE445C9}"/>
              </a:ext>
            </a:extLst>
          </p:cNvPr>
          <p:cNvSpPr/>
          <p:nvPr userDrawn="1"/>
        </p:nvSpPr>
        <p:spPr>
          <a:xfrm>
            <a:off x="1294130" y="6584424"/>
            <a:ext cx="45719" cy="23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E455A9-86A4-43FC-BC52-0ABC475B5195}"/>
              </a:ext>
            </a:extLst>
          </p:cNvPr>
          <p:cNvSpPr/>
          <p:nvPr userDrawn="1"/>
        </p:nvSpPr>
        <p:spPr>
          <a:xfrm>
            <a:off x="0" y="6513046"/>
            <a:ext cx="12192000" cy="3703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2BC9EFCE-30FD-4824-8AE4-E8C68B701654}"/>
              </a:ext>
            </a:extLst>
          </p:cNvPr>
          <p:cNvSpPr txBox="1"/>
          <p:nvPr userDrawn="1"/>
        </p:nvSpPr>
        <p:spPr>
          <a:xfrm>
            <a:off x="1400546" y="6554657"/>
            <a:ext cx="81298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400" b="1" dirty="0">
                <a:solidFill>
                  <a:schemeClr val="bg1"/>
                </a:solidFill>
                <a:cs typeface="Arial" pitchFamily="34" charset="0"/>
              </a:rPr>
              <a:t>Escola de Formação dos Profissionais da Educação do Jaboatão dos Guararapes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7142BF64-8D4E-4691-84C4-EE8F3B33308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" y="6561505"/>
            <a:ext cx="1066685" cy="2776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5EA5A45-BB01-4780-B79B-92C04646D1C3}"/>
              </a:ext>
            </a:extLst>
          </p:cNvPr>
          <p:cNvSpPr/>
          <p:nvPr userDrawn="1"/>
        </p:nvSpPr>
        <p:spPr>
          <a:xfrm>
            <a:off x="1294130" y="6584424"/>
            <a:ext cx="45719" cy="23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82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edifício, relógio, torre&#10;&#10;Descrição gerada automaticamente">
            <a:extLst>
              <a:ext uri="{FF2B5EF4-FFF2-40B4-BE49-F238E27FC236}">
                <a16:creationId xmlns:a16="http://schemas.microsoft.com/office/drawing/2014/main" id="{E4DB6D62-46D8-4322-A948-ABBA141DD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44"/>
          <a:stretch/>
        </p:blipFill>
        <p:spPr>
          <a:xfrm>
            <a:off x="1" y="-40874"/>
            <a:ext cx="12192000" cy="6898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409681" y="3728366"/>
            <a:ext cx="8084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SISTEMA DA ESCOLA DE FORMAÇÃO</a:t>
            </a:r>
          </a:p>
        </p:txBody>
      </p:sp>
      <p:pic>
        <p:nvPicPr>
          <p:cNvPr id="12" name="Imagem 11" descr="Fundo preto com estrelas&#10;&#10;Descrição gerada automaticamente">
            <a:extLst>
              <a:ext uri="{FF2B5EF4-FFF2-40B4-BE49-F238E27FC236}">
                <a16:creationId xmlns:a16="http://schemas.microsoft.com/office/drawing/2014/main" id="{B4857CFD-23C6-451B-8F84-6CB29FE59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" y="5325979"/>
            <a:ext cx="1202052" cy="1417234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9DB8E9C6-3E4A-4B88-B600-667462FF8354}"/>
              </a:ext>
            </a:extLst>
          </p:cNvPr>
          <p:cNvSpPr txBox="1"/>
          <p:nvPr/>
        </p:nvSpPr>
        <p:spPr>
          <a:xfrm>
            <a:off x="318966" y="320252"/>
            <a:ext cx="629954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4400" b="1" dirty="0">
                <a:solidFill>
                  <a:schemeClr val="bg1"/>
                </a:solidFill>
                <a:cs typeface="Arial" pitchFamily="34" charset="0"/>
              </a:rPr>
              <a:t>Escola de Formação dos Profissionais da Educação do Jaboatão dos Guararapes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501501" y="374045"/>
            <a:ext cx="830206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rgbClr val="002060"/>
                </a:solidFill>
                <a:cs typeface="Arial" pitchFamily="34" charset="0"/>
              </a:rPr>
              <a:t>PAUTA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6" name="Imagem 55" descr="Uma imagem contendo comida&#10;&#10;Descrição gerada automaticamente">
            <a:extLst>
              <a:ext uri="{FF2B5EF4-FFF2-40B4-BE49-F238E27FC236}">
                <a16:creationId xmlns:a16="http://schemas.microsoft.com/office/drawing/2014/main" id="{A879F977-DD8C-42A1-8B7D-D0C7BB701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3" y="443998"/>
            <a:ext cx="2743324" cy="714113"/>
          </a:xfrm>
          <a:prstGeom prst="rect">
            <a:avLst/>
          </a:prstGeom>
        </p:spPr>
      </p:pic>
      <p:sp>
        <p:nvSpPr>
          <p:cNvPr id="7" name="직사각형 3">
            <a:extLst>
              <a:ext uri="{FF2B5EF4-FFF2-40B4-BE49-F238E27FC236}">
                <a16:creationId xmlns:a16="http://schemas.microsoft.com/office/drawing/2014/main" id="{DE8D51AC-A2BB-4BB1-BF5D-455CA1F0BF03}"/>
              </a:ext>
            </a:extLst>
          </p:cNvPr>
          <p:cNvSpPr/>
          <p:nvPr/>
        </p:nvSpPr>
        <p:spPr>
          <a:xfrm>
            <a:off x="636873" y="2740857"/>
            <a:ext cx="274332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200" b="1" dirty="0">
                <a:solidFill>
                  <a:srgbClr val="002060"/>
                </a:solidFill>
                <a:cs typeface="Arial" pitchFamily="34" charset="0"/>
              </a:rPr>
              <a:t>ESCOLA DE FORMAÇÃO</a:t>
            </a:r>
          </a:p>
          <a:p>
            <a:pPr algn="ctr"/>
            <a:endParaRPr lang="pt-BR" altLang="ko-KR" sz="3200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pt-BR" altLang="ko-KR" sz="3200" b="1" dirty="0">
                <a:solidFill>
                  <a:srgbClr val="002060"/>
                </a:solidFill>
                <a:cs typeface="Arial" pitchFamily="34" charset="0"/>
              </a:rPr>
              <a:t>Reginaldo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68DC47D-29BA-46A7-ADBD-A0634AF477FF}"/>
              </a:ext>
            </a:extLst>
          </p:cNvPr>
          <p:cNvSpPr txBox="1"/>
          <p:nvPr/>
        </p:nvSpPr>
        <p:spPr>
          <a:xfrm>
            <a:off x="3651799" y="1189205"/>
            <a:ext cx="81517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Informar sobre o encontro formativo para os professores: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b="1" dirty="0"/>
              <a:t>Educação Infantil (Amanda Falcão)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b="1" dirty="0"/>
              <a:t>Anos Inicias Érika (Montenegro)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b="1" dirty="0"/>
              <a:t>Educação Especial (</a:t>
            </a:r>
            <a:r>
              <a:rPr lang="pt-BR" sz="1400" b="1" dirty="0" err="1"/>
              <a:t>Lauriceia</a:t>
            </a:r>
            <a:r>
              <a:rPr lang="pt-BR" sz="1400" b="1" dirty="0"/>
              <a:t> e </a:t>
            </a:r>
            <a:r>
              <a:rPr lang="pt-BR" sz="1400" b="1" dirty="0" err="1"/>
              <a:t>Ednéa</a:t>
            </a:r>
            <a:r>
              <a:rPr lang="pt-BR" sz="1400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Data Programada para Junho/2020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Devido à Pandemia do Covid-19, a formação será oferecida na modalidade EAD, utilizando o sistema da escola de formação contratado.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Os formadores apresentarão ementa das temáticas a serem abordadas.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Os professores poderão acessar o sistema da escola de formação pelo computador, celular ou </a:t>
            </a:r>
            <a:r>
              <a:rPr lang="pt-BR" sz="1400" b="1" i="1" dirty="0"/>
              <a:t>tablet</a:t>
            </a:r>
            <a:r>
              <a:rPr lang="pt-BR" sz="1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O sistema foi ajustado para gerenciar a presença dos professores nos módulos mesmo a distância. O professor que acessar a plataforma, percorrer os módulos e fizer a avaliação do curso, terá sua presença confirmada.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Os professores que não acessarem a plataforma para fazer o curso no espaço de tempo definido, poderão, pela própria ferramenta, sem necessidade da presença física, enviar a justificativa da falta e o documento comprovatório. Os gestores analisarão para possível deferimento. O professor receberá o resultado pelo próprio sistema.</a:t>
            </a:r>
          </a:p>
        </p:txBody>
      </p:sp>
    </p:spTree>
    <p:extLst>
      <p:ext uri="{BB962C8B-B14F-4D97-AF65-F5344CB8AC3E}">
        <p14:creationId xmlns:p14="http://schemas.microsoft.com/office/powerpoint/2010/main" val="305339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501501" y="374045"/>
            <a:ext cx="830206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rgbClr val="002060"/>
                </a:solidFill>
                <a:cs typeface="Arial" pitchFamily="34" charset="0"/>
              </a:rPr>
              <a:t>DEMANDAS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6" name="Imagem 55" descr="Uma imagem contendo comida&#10;&#10;Descrição gerada automaticamente">
            <a:extLst>
              <a:ext uri="{FF2B5EF4-FFF2-40B4-BE49-F238E27FC236}">
                <a16:creationId xmlns:a16="http://schemas.microsoft.com/office/drawing/2014/main" id="{A879F977-DD8C-42A1-8B7D-D0C7BB701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3" y="443998"/>
            <a:ext cx="2743324" cy="714113"/>
          </a:xfrm>
          <a:prstGeom prst="rect">
            <a:avLst/>
          </a:prstGeom>
        </p:spPr>
      </p:pic>
      <p:sp>
        <p:nvSpPr>
          <p:cNvPr id="7" name="직사각형 3">
            <a:extLst>
              <a:ext uri="{FF2B5EF4-FFF2-40B4-BE49-F238E27FC236}">
                <a16:creationId xmlns:a16="http://schemas.microsoft.com/office/drawing/2014/main" id="{DE8D51AC-A2BB-4BB1-BF5D-455CA1F0BF03}"/>
              </a:ext>
            </a:extLst>
          </p:cNvPr>
          <p:cNvSpPr/>
          <p:nvPr/>
        </p:nvSpPr>
        <p:spPr>
          <a:xfrm>
            <a:off x="636873" y="2740857"/>
            <a:ext cx="274332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200" b="1" dirty="0">
                <a:solidFill>
                  <a:srgbClr val="002060"/>
                </a:solidFill>
                <a:cs typeface="Arial" pitchFamily="34" charset="0"/>
              </a:rPr>
              <a:t>ESCOLA DE FORMAÇÃO</a:t>
            </a:r>
          </a:p>
          <a:p>
            <a:pPr algn="ctr"/>
            <a:endParaRPr lang="pt-BR" altLang="ko-KR" sz="3200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pt-BR" altLang="ko-KR" sz="3200" b="1" dirty="0">
                <a:solidFill>
                  <a:srgbClr val="002060"/>
                </a:solidFill>
                <a:cs typeface="Arial" pitchFamily="34" charset="0"/>
              </a:rPr>
              <a:t>Reginaldo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68DC47D-29BA-46A7-ADBD-A0634AF477FF}"/>
              </a:ext>
            </a:extLst>
          </p:cNvPr>
          <p:cNvSpPr txBox="1"/>
          <p:nvPr/>
        </p:nvSpPr>
        <p:spPr>
          <a:xfrm>
            <a:off x="3773104" y="1514323"/>
            <a:ext cx="81517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FORMADORES INICIAIS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Apresentar ementa das temáticas a serem abordadas;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Utilizar / Adaptar documento com modelo básico para Curso.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LAURO VIEIRA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Apresentação do sistema de forma geral nessa reunião;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Agendar com os formadores para capacitação e uso aprofundado;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Suporte aos Formadores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Auxílio na gravação / edição e inserção de vídeos no sistema;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Treinamento de </a:t>
            </a:r>
            <a:r>
              <a:rPr lang="pt-BR" sz="1600" b="1" dirty="0" err="1"/>
              <a:t>Aderson</a:t>
            </a:r>
            <a:r>
              <a:rPr lang="pt-BR" sz="1600" b="1" dirty="0"/>
              <a:t> para fornecer suporte aos professores.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ADERSON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Suporte aos professores na utilização do sistema.</a:t>
            </a:r>
          </a:p>
          <a:p>
            <a:pPr lvl="1"/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PROFESSORES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Deverão participar da formação acessando a plataforma.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EQUIPE DE FORMAÇÃO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Definir melhor formato, quantidade de módulos e materiais necessários.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74265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2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2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454B5-5F77-4C49-9103-B7C97A7995BA}"/>
              </a:ext>
            </a:extLst>
          </p:cNvPr>
          <p:cNvGrpSpPr/>
          <p:nvPr/>
        </p:nvGrpSpPr>
        <p:grpSpPr>
          <a:xfrm>
            <a:off x="1446763" y="2639278"/>
            <a:ext cx="6416365" cy="2617601"/>
            <a:chOff x="2895898" y="2601320"/>
            <a:chExt cx="6416365" cy="2617601"/>
          </a:xfrm>
        </p:grpSpPr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5B9948DF-5A0A-4747-B694-A56DACB3FF4D}"/>
                </a:ext>
              </a:extLst>
            </p:cNvPr>
            <p:cNvSpPr/>
            <p:nvPr/>
          </p:nvSpPr>
          <p:spPr>
            <a:xfrm rot="10800000">
              <a:off x="2895898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ko-KR" sz="2700"/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E67BDBDC-F19E-406B-B8E2-0E2179EB9E4D}"/>
                </a:ext>
              </a:extLst>
            </p:cNvPr>
            <p:cNvSpPr/>
            <p:nvPr/>
          </p:nvSpPr>
          <p:spPr>
            <a:xfrm>
              <a:off x="7477560" y="3377868"/>
              <a:ext cx="1834703" cy="1834703"/>
            </a:xfrm>
            <a:prstGeom prst="blockArc">
              <a:avLst>
                <a:gd name="adj1" fmla="val 12399071"/>
                <a:gd name="adj2" fmla="val 16424105"/>
                <a:gd name="adj3" fmla="val 638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ko-KR" sz="2700" dirty="0"/>
            </a:p>
          </p:txBody>
        </p:sp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330036F1-9DAC-4969-B3EF-83EF2CF63EB1}"/>
                </a:ext>
              </a:extLst>
            </p:cNvPr>
            <p:cNvSpPr/>
            <p:nvPr/>
          </p:nvSpPr>
          <p:spPr>
            <a:xfrm>
              <a:off x="4416280" y="3384218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ko-KR" sz="2700"/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E40E8946-5E4B-4C26-84C5-466244B4392C}"/>
                </a:ext>
              </a:extLst>
            </p:cNvPr>
            <p:cNvSpPr/>
            <p:nvPr/>
          </p:nvSpPr>
          <p:spPr>
            <a:xfrm rot="10800000">
              <a:off x="5946920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ko-KR" sz="27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1BD60E6-79DF-41AA-859E-722ADC1D512C}"/>
              </a:ext>
            </a:extLst>
          </p:cNvPr>
          <p:cNvSpPr/>
          <p:nvPr/>
        </p:nvSpPr>
        <p:spPr>
          <a:xfrm>
            <a:off x="6992485" y="3412953"/>
            <a:ext cx="4515934" cy="1159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ko-KR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ko-KR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ko-KR" sz="270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altLang="ko-KR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altLang="ko-KR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altLang="ko-KR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altLang="ko-KR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1036400" y="1717469"/>
            <a:ext cx="2369237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Gestão das informações da escola de formação </a:t>
              </a: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manual, falta de integração dos dados, histórico das atividades e ampliação da oferta para educação da distância.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IDENTIFICAÇÃO DO PROBLEMA</a:t>
              </a:r>
            </a:p>
          </p:txBody>
        </p:sp>
      </p:grpSp>
      <p:sp>
        <p:nvSpPr>
          <p:cNvPr id="66" name="TextBox 8">
            <a:extLst>
              <a:ext uri="{FF2B5EF4-FFF2-40B4-BE49-F238E27FC236}">
                <a16:creationId xmlns:a16="http://schemas.microsoft.com/office/drawing/2014/main" id="{140AA7AB-4C08-46D2-8C00-0010FDCA33B1}"/>
              </a:ext>
            </a:extLst>
          </p:cNvPr>
          <p:cNvSpPr txBox="1"/>
          <p:nvPr/>
        </p:nvSpPr>
        <p:spPr>
          <a:xfrm>
            <a:off x="641259" y="232607"/>
            <a:ext cx="95217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rgbClr val="002060"/>
                </a:solidFill>
                <a:cs typeface="Arial" pitchFamily="34" charset="0"/>
              </a:rPr>
              <a:t>LINHA DO TEMPO</a:t>
            </a:r>
          </a:p>
        </p:txBody>
      </p:sp>
      <p:grpSp>
        <p:nvGrpSpPr>
          <p:cNvPr id="74" name="Group 142">
            <a:extLst>
              <a:ext uri="{FF2B5EF4-FFF2-40B4-BE49-F238E27FC236}">
                <a16:creationId xmlns:a16="http://schemas.microsoft.com/office/drawing/2014/main" id="{5B191D9E-3B69-4746-B113-62ECFC33DC5D}"/>
              </a:ext>
            </a:extLst>
          </p:cNvPr>
          <p:cNvGrpSpPr/>
          <p:nvPr/>
        </p:nvGrpSpPr>
        <p:grpSpPr>
          <a:xfrm>
            <a:off x="1978670" y="4618622"/>
            <a:ext cx="3821918" cy="1638159"/>
            <a:chOff x="1985513" y="4307149"/>
            <a:chExt cx="2380861" cy="1638159"/>
          </a:xfrm>
        </p:grpSpPr>
        <p:sp>
          <p:nvSpPr>
            <p:cNvPr id="75" name="TextBox 143">
              <a:extLst>
                <a:ext uri="{FF2B5EF4-FFF2-40B4-BE49-F238E27FC236}">
                  <a16:creationId xmlns:a16="http://schemas.microsoft.com/office/drawing/2014/main" id="{B4BBF724-920D-4778-97E8-62F64F6F05F0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Empresa especializada em  serviços com soluções tecnológicas e automação de processos. Ganhou Pregão Eletrônico em Mar/2019 SEPLAG para implantar e customizar alguns sistemas integrados para a prefeitura, todos sob o nome de SGI - Sistema de Governança Institucional, com módulos de </a:t>
              </a:r>
              <a:r>
                <a:rPr lang="pt-B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Compliance</a:t>
              </a: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Licitações, Contratos, Diário Oficial, Convênios e Projetos.</a:t>
              </a:r>
            </a:p>
          </p:txBody>
        </p:sp>
        <p:sp>
          <p:nvSpPr>
            <p:cNvPr id="76" name="TextBox 144">
              <a:extLst>
                <a:ext uri="{FF2B5EF4-FFF2-40B4-BE49-F238E27FC236}">
                  <a16:creationId xmlns:a16="http://schemas.microsoft.com/office/drawing/2014/main" id="{5187CA8D-AF94-43C2-96AE-E5575371D67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RHESULTADO </a:t>
              </a:r>
            </a:p>
          </p:txBody>
        </p:sp>
      </p:grpSp>
      <p:grpSp>
        <p:nvGrpSpPr>
          <p:cNvPr id="77" name="Group 142">
            <a:extLst>
              <a:ext uri="{FF2B5EF4-FFF2-40B4-BE49-F238E27FC236}">
                <a16:creationId xmlns:a16="http://schemas.microsoft.com/office/drawing/2014/main" id="{C96E2A14-582B-4F07-B28E-8C88C1561B34}"/>
              </a:ext>
            </a:extLst>
          </p:cNvPr>
          <p:cNvGrpSpPr/>
          <p:nvPr/>
        </p:nvGrpSpPr>
        <p:grpSpPr>
          <a:xfrm>
            <a:off x="3774629" y="1717469"/>
            <a:ext cx="3390100" cy="1269827"/>
            <a:chOff x="1916244" y="4306149"/>
            <a:chExt cx="2597160" cy="1269827"/>
          </a:xfrm>
        </p:grpSpPr>
        <p:sp>
          <p:nvSpPr>
            <p:cNvPr id="78" name="TextBox 143">
              <a:extLst>
                <a:ext uri="{FF2B5EF4-FFF2-40B4-BE49-F238E27FC236}">
                  <a16:creationId xmlns:a16="http://schemas.microsoft.com/office/drawing/2014/main" id="{3687BD9A-12DB-4C26-8D6C-9137568BDD53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Valendo-se da experiência da empresa e bons serviços demonstrados em outras secretarias e a possibilidade de aderir a ATA da própria prefeitura de Jaboatão, a </a:t>
              </a:r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SME contratou a empresa para desenvolver o Sistema da EF.</a:t>
              </a:r>
            </a:p>
          </p:txBody>
        </p:sp>
        <p:sp>
          <p:nvSpPr>
            <p:cNvPr id="79" name="TextBox 144">
              <a:extLst>
                <a:ext uri="{FF2B5EF4-FFF2-40B4-BE49-F238E27FC236}">
                  <a16:creationId xmlns:a16="http://schemas.microsoft.com/office/drawing/2014/main" id="{B34A401D-AB42-48BC-939E-FFD91786FA5F}"/>
                </a:ext>
              </a:extLst>
            </p:cNvPr>
            <p:cNvSpPr txBox="1"/>
            <p:nvPr/>
          </p:nvSpPr>
          <p:spPr>
            <a:xfrm>
              <a:off x="1916244" y="4306149"/>
              <a:ext cx="2597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ADESÃO AO SGI – SECRETARIA DE PLANEJAMENTO</a:t>
              </a:r>
            </a:p>
          </p:txBody>
        </p:sp>
      </p:grpSp>
      <p:grpSp>
        <p:nvGrpSpPr>
          <p:cNvPr id="80" name="Group 142">
            <a:extLst>
              <a:ext uri="{FF2B5EF4-FFF2-40B4-BE49-F238E27FC236}">
                <a16:creationId xmlns:a16="http://schemas.microsoft.com/office/drawing/2014/main" id="{6F6D0ECA-BEDB-430C-9622-037ADE01B0AB}"/>
              </a:ext>
            </a:extLst>
          </p:cNvPr>
          <p:cNvGrpSpPr/>
          <p:nvPr/>
        </p:nvGrpSpPr>
        <p:grpSpPr>
          <a:xfrm>
            <a:off x="6539882" y="3810891"/>
            <a:ext cx="4173877" cy="1228531"/>
            <a:chOff x="1985513" y="4307149"/>
            <a:chExt cx="2417513" cy="776218"/>
          </a:xfrm>
        </p:grpSpPr>
        <p:sp>
          <p:nvSpPr>
            <p:cNvPr id="81" name="TextBox 143">
              <a:extLst>
                <a:ext uri="{FF2B5EF4-FFF2-40B4-BE49-F238E27FC236}">
                  <a16:creationId xmlns:a16="http://schemas.microsoft.com/office/drawing/2014/main" id="{1FEEB498-B5FF-4203-8B72-6E1004BC81EC}"/>
                </a:ext>
              </a:extLst>
            </p:cNvPr>
            <p:cNvSpPr txBox="1"/>
            <p:nvPr/>
          </p:nvSpPr>
          <p:spPr>
            <a:xfrm>
              <a:off x="2039276" y="4558321"/>
              <a:ext cx="2363750" cy="52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Portal Corporativo para divulgação das ações da EF;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Gestão de Banco de talentos;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Gestão da oferta de cursos presenciais e à distância;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Gestão de inscrição em eventos, minicursos e palestras EF.</a:t>
              </a:r>
            </a:p>
          </p:txBody>
        </p:sp>
        <p:sp>
          <p:nvSpPr>
            <p:cNvPr id="82" name="TextBox 144">
              <a:extLst>
                <a:ext uri="{FF2B5EF4-FFF2-40B4-BE49-F238E27FC236}">
                  <a16:creationId xmlns:a16="http://schemas.microsoft.com/office/drawing/2014/main" id="{300E73B8-3CC8-41E8-8007-23902C5C7DB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17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ESTRUTURA DO PROJETO INICIAL: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D11FEC2-60B2-4BDA-BAA5-A2E84F6B8670}"/>
              </a:ext>
            </a:extLst>
          </p:cNvPr>
          <p:cNvSpPr/>
          <p:nvPr/>
        </p:nvSpPr>
        <p:spPr>
          <a:xfrm>
            <a:off x="8379539" y="1478751"/>
            <a:ext cx="11528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</a:t>
            </a:r>
            <a:endParaRPr lang="pt-BR" sz="9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ED00A15-0BF5-422E-A937-672D93481A8E}"/>
              </a:ext>
            </a:extLst>
          </p:cNvPr>
          <p:cNvSpPr/>
          <p:nvPr/>
        </p:nvSpPr>
        <p:spPr>
          <a:xfrm>
            <a:off x="7954583" y="2624486"/>
            <a:ext cx="173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DESENVOLVIDO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66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S classifica surto de coronavírus como pandemia; Itália e Reino ...">
            <a:extLst>
              <a:ext uri="{FF2B5EF4-FFF2-40B4-BE49-F238E27FC236}">
                <a16:creationId xmlns:a16="http://schemas.microsoft.com/office/drawing/2014/main" id="{E947830E-BC43-4473-AA4D-D34AB4D05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17111AC1-30B2-4B42-9A55-9F48A3233D00}"/>
              </a:ext>
            </a:extLst>
          </p:cNvPr>
          <p:cNvSpPr txBox="1"/>
          <p:nvPr/>
        </p:nvSpPr>
        <p:spPr>
          <a:xfrm>
            <a:off x="6609144" y="534801"/>
            <a:ext cx="54156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PANDEMIA</a:t>
            </a:r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Covid-19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E0D09D6-5552-437F-95DD-E194E3FCECF9}"/>
              </a:ext>
            </a:extLst>
          </p:cNvPr>
          <p:cNvSpPr txBox="1"/>
          <p:nvPr/>
        </p:nvSpPr>
        <p:spPr>
          <a:xfrm>
            <a:off x="156232" y="395101"/>
            <a:ext cx="4671048" cy="38275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Apesar de todos os módulos já estarem desenvolvidos e entregues, desde o início do ano, vivemos a sobra de um vírus que não conhecemos e mudou nossa forma de viver e trabalhar.</a:t>
            </a:r>
          </a:p>
          <a:p>
            <a:endParaRPr lang="pt-BR" altLang="ko-KR" sz="1867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Quem poderia imaginar uma situação como essa? Quem imaginaria tanto</a:t>
            </a:r>
          </a:p>
          <a:p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tempo sem poder abraçar e conviver?</a:t>
            </a:r>
          </a:p>
          <a:p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Qual a previsão para voltar a</a:t>
            </a:r>
          </a:p>
          <a:p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“normalidade”?</a:t>
            </a:r>
          </a:p>
          <a:p>
            <a:endParaRPr lang="pt-BR" altLang="ko-KR" sz="1867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pt-BR" altLang="ko-KR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8" name="Picture 4" descr="MEC avalia Instituto Infnet com nota máxima de recredenciamento ...">
            <a:extLst>
              <a:ext uri="{FF2B5EF4-FFF2-40B4-BE49-F238E27FC236}">
                <a16:creationId xmlns:a16="http://schemas.microsoft.com/office/drawing/2014/main" id="{E4CCD713-804C-474A-932F-FA52987F4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25918" r="20708" b="22363"/>
          <a:stretch/>
        </p:blipFill>
        <p:spPr bwMode="auto">
          <a:xfrm>
            <a:off x="269261" y="3766588"/>
            <a:ext cx="1064240" cy="6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6CC88966-CFC4-464F-9610-B151C9950B78}"/>
              </a:ext>
            </a:extLst>
          </p:cNvPr>
          <p:cNvSpPr txBox="1"/>
          <p:nvPr/>
        </p:nvSpPr>
        <p:spPr>
          <a:xfrm>
            <a:off x="1358901" y="3684230"/>
            <a:ext cx="260430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867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pt-BR" altLang="ko-KR" sz="1400" dirty="0"/>
              <a:t>Autorização de Aulas a distância através das portarias 343 345 e 473 de 2020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FD19200-2D6A-48CB-8B36-B82FE609085C}"/>
              </a:ext>
            </a:extLst>
          </p:cNvPr>
          <p:cNvSpPr/>
          <p:nvPr/>
        </p:nvSpPr>
        <p:spPr>
          <a:xfrm>
            <a:off x="170362" y="4521468"/>
            <a:ext cx="23391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dirty="0">
                <a:solidFill>
                  <a:schemeClr val="bg1"/>
                </a:solidFill>
                <a:cs typeface="Arial" pitchFamily="34" charset="0"/>
              </a:rPr>
              <a:t>O sistema veio para </a:t>
            </a:r>
          </a:p>
          <a:p>
            <a:r>
              <a:rPr lang="pt-BR" altLang="ko-KR" dirty="0">
                <a:solidFill>
                  <a:schemeClr val="bg1"/>
                </a:solidFill>
                <a:cs typeface="Arial" pitchFamily="34" charset="0"/>
              </a:rPr>
              <a:t>melhoria da EF, mas</a:t>
            </a:r>
          </a:p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Agora, apresenta-se </a:t>
            </a:r>
          </a:p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importante </a:t>
            </a:r>
          </a:p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para oferta das </a:t>
            </a:r>
          </a:p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formações </a:t>
            </a:r>
          </a:p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em EAD.</a:t>
            </a:r>
            <a:endParaRPr lang="pt-BR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2970A2D-BA13-4FB1-9C35-AA474FF5757C}"/>
              </a:ext>
            </a:extLst>
          </p:cNvPr>
          <p:cNvSpPr txBox="1"/>
          <p:nvPr/>
        </p:nvSpPr>
        <p:spPr>
          <a:xfrm>
            <a:off x="6609144" y="1236329"/>
            <a:ext cx="541562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867" dirty="0">
                <a:solidFill>
                  <a:schemeClr val="bg1"/>
                </a:solidFill>
                <a:cs typeface="Arial" pitchFamily="34" charset="0"/>
              </a:rPr>
              <a:t>Crise Sanitária Mundial</a:t>
            </a: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Uma imagem contendo pessoa, no interior, cena, pessoas&#10;&#10;Descrição gerada automaticamente">
            <a:extLst>
              <a:ext uri="{FF2B5EF4-FFF2-40B4-BE49-F238E27FC236}">
                <a16:creationId xmlns:a16="http://schemas.microsoft.com/office/drawing/2014/main" id="{03149417-7CB5-4E3D-8536-F38E9041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" r="5745"/>
          <a:stretch/>
        </p:blipFill>
        <p:spPr>
          <a:xfrm>
            <a:off x="0" y="0"/>
            <a:ext cx="12192000" cy="6527800"/>
          </a:xfrm>
          <a:prstGeom prst="rect">
            <a:avLst/>
          </a:prstGeom>
        </p:spPr>
      </p:pic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E2BFC57D-7651-4264-BEFE-7D30CDD211AE}"/>
              </a:ext>
            </a:extLst>
          </p:cNvPr>
          <p:cNvSpPr/>
          <p:nvPr/>
        </p:nvSpPr>
        <p:spPr>
          <a:xfrm>
            <a:off x="273419" y="3812152"/>
            <a:ext cx="5641375" cy="2398322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F3EF9E03-07F2-4305-97A4-ED18AAC1C0FB}"/>
              </a:ext>
            </a:extLst>
          </p:cNvPr>
          <p:cNvSpPr/>
          <p:nvPr/>
        </p:nvSpPr>
        <p:spPr>
          <a:xfrm>
            <a:off x="6272979" y="3812152"/>
            <a:ext cx="5641375" cy="2398322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: Cantos Arredondados 127">
            <a:extLst>
              <a:ext uri="{FF2B5EF4-FFF2-40B4-BE49-F238E27FC236}">
                <a16:creationId xmlns:a16="http://schemas.microsoft.com/office/drawing/2014/main" id="{CAEB692D-62FF-4C16-AA14-9378E0D2C7AC}"/>
              </a:ext>
            </a:extLst>
          </p:cNvPr>
          <p:cNvSpPr/>
          <p:nvPr/>
        </p:nvSpPr>
        <p:spPr>
          <a:xfrm>
            <a:off x="6226314" y="1175991"/>
            <a:ext cx="5641375" cy="2398322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EE30F87-26F5-48D8-AD78-1D6B4CB2ED6D}"/>
              </a:ext>
            </a:extLst>
          </p:cNvPr>
          <p:cNvSpPr/>
          <p:nvPr/>
        </p:nvSpPr>
        <p:spPr>
          <a:xfrm>
            <a:off x="273419" y="1154529"/>
            <a:ext cx="5641375" cy="2398322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1226099" y="1445563"/>
            <a:ext cx="4424651" cy="1816253"/>
            <a:chOff x="4903822" y="3840016"/>
            <a:chExt cx="2772000" cy="1454724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234734"/>
              <a:ext cx="2772000" cy="106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Portal corporativo com capacidade para promover a comunicação, troca de experiências, informações diversas, notícias, mensagens e repositório de arquivos e mídias.</a:t>
              </a:r>
              <a:endParaRPr lang="pt-BR" altLang="ko-KR" sz="1100" b="1" dirty="0"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3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2400" b="1" dirty="0">
                  <a:cs typeface="Arial" pitchFamily="34" charset="0"/>
                </a:rPr>
                <a:t>Portal Corporativo	</a:t>
              </a:r>
            </a:p>
          </p:txBody>
        </p:sp>
      </p:grpSp>
      <p:sp>
        <p:nvSpPr>
          <p:cNvPr id="58" name="TextBox 8">
            <a:extLst>
              <a:ext uri="{FF2B5EF4-FFF2-40B4-BE49-F238E27FC236}">
                <a16:creationId xmlns:a16="http://schemas.microsoft.com/office/drawing/2014/main" id="{0BB52D6A-3414-4913-92B1-E172ED3C044E}"/>
              </a:ext>
            </a:extLst>
          </p:cNvPr>
          <p:cNvSpPr txBox="1"/>
          <p:nvPr/>
        </p:nvSpPr>
        <p:spPr>
          <a:xfrm>
            <a:off x="1264150" y="231044"/>
            <a:ext cx="95217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rgbClr val="002060"/>
                </a:solidFill>
                <a:cs typeface="Arial" pitchFamily="34" charset="0"/>
              </a:defRPr>
            </a:lvl1pPr>
          </a:lstStyle>
          <a:p>
            <a:r>
              <a:rPr lang="pt-BR" altLang="ko-KR" dirty="0">
                <a:solidFill>
                  <a:schemeClr val="bg1"/>
                </a:solidFill>
              </a:rPr>
              <a:t>MÓDULOS DO SISTEMA</a:t>
            </a:r>
          </a:p>
        </p:txBody>
      </p:sp>
      <p:grpSp>
        <p:nvGrpSpPr>
          <p:cNvPr id="64" name="그룹 6">
            <a:extLst>
              <a:ext uri="{FF2B5EF4-FFF2-40B4-BE49-F238E27FC236}">
                <a16:creationId xmlns:a16="http://schemas.microsoft.com/office/drawing/2014/main" id="{F406A30E-B904-4C47-8B6F-1F00A8841FC2}"/>
              </a:ext>
            </a:extLst>
          </p:cNvPr>
          <p:cNvGrpSpPr/>
          <p:nvPr/>
        </p:nvGrpSpPr>
        <p:grpSpPr>
          <a:xfrm>
            <a:off x="1118423" y="4105750"/>
            <a:ext cx="4596578" cy="1614522"/>
            <a:chOff x="4903822" y="3840016"/>
            <a:chExt cx="2931621" cy="813352"/>
          </a:xfrm>
        </p:grpSpPr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9F67849F-37E2-4180-B704-C7A400A4DB51}"/>
                </a:ext>
              </a:extLst>
            </p:cNvPr>
            <p:cNvSpPr txBox="1"/>
            <p:nvPr/>
          </p:nvSpPr>
          <p:spPr>
            <a:xfrm>
              <a:off x="4903822" y="4234734"/>
              <a:ext cx="2772000" cy="41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Disponibilização de banco de talentos, com o cadastro das habilidades e competências dos profissionais;</a:t>
              </a:r>
              <a:endParaRPr lang="pt-BR" altLang="ko-KR" sz="1600" b="1" dirty="0"/>
            </a:p>
          </p:txBody>
        </p:sp>
        <p:sp>
          <p:nvSpPr>
            <p:cNvPr id="66" name="TextBox 33">
              <a:extLst>
                <a:ext uri="{FF2B5EF4-FFF2-40B4-BE49-F238E27FC236}">
                  <a16:creationId xmlns:a16="http://schemas.microsoft.com/office/drawing/2014/main" id="{46B66B13-3588-431C-869B-8E8E8C7B1524}"/>
                </a:ext>
              </a:extLst>
            </p:cNvPr>
            <p:cNvSpPr txBox="1"/>
            <p:nvPr/>
          </p:nvSpPr>
          <p:spPr>
            <a:xfrm>
              <a:off x="4903822" y="3840016"/>
              <a:ext cx="2931621" cy="23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2400" b="1" dirty="0">
                  <a:cs typeface="Arial" pitchFamily="34" charset="0"/>
                </a:rPr>
                <a:t>Gestão de Banco de Talentos</a:t>
              </a:r>
            </a:p>
          </p:txBody>
        </p:sp>
      </p:grpSp>
      <p:grpSp>
        <p:nvGrpSpPr>
          <p:cNvPr id="67" name="그룹 6">
            <a:extLst>
              <a:ext uri="{FF2B5EF4-FFF2-40B4-BE49-F238E27FC236}">
                <a16:creationId xmlns:a16="http://schemas.microsoft.com/office/drawing/2014/main" id="{E6B8AC2F-3360-4C87-A2DC-53562D6431F0}"/>
              </a:ext>
            </a:extLst>
          </p:cNvPr>
          <p:cNvGrpSpPr/>
          <p:nvPr/>
        </p:nvGrpSpPr>
        <p:grpSpPr>
          <a:xfrm>
            <a:off x="6801504" y="1366578"/>
            <a:ext cx="5176799" cy="2130516"/>
            <a:chOff x="4881181" y="3765757"/>
            <a:chExt cx="2818368" cy="1706432"/>
          </a:xfrm>
        </p:grpSpPr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D296B5CF-7117-4EAB-8E94-92801261F574}"/>
                </a:ext>
              </a:extLst>
            </p:cNvPr>
            <p:cNvSpPr txBox="1"/>
            <p:nvPr/>
          </p:nvSpPr>
          <p:spPr>
            <a:xfrm>
              <a:off x="4881181" y="4214973"/>
              <a:ext cx="2713318" cy="125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1600" b="1" dirty="0"/>
                <a:t>Solução de suporte para cursos à distância e presenciais com mural de avisos, mensagens para grupos, materiais em arquivo, textos formatados, hiperlinks, vídeos, frequência automática e manual, justificativa de faltas e emissão de certificado.</a:t>
              </a: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6F041564-66C5-49A0-B784-F4ABE0760176}"/>
                </a:ext>
              </a:extLst>
            </p:cNvPr>
            <p:cNvSpPr txBox="1"/>
            <p:nvPr/>
          </p:nvSpPr>
          <p:spPr>
            <a:xfrm>
              <a:off x="4927549" y="3765757"/>
              <a:ext cx="2772000" cy="3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2400" b="1" dirty="0">
                  <a:cs typeface="Arial" pitchFamily="34" charset="0"/>
                </a:rPr>
                <a:t>Gestão da Oferta de Cursos</a:t>
              </a:r>
            </a:p>
          </p:txBody>
        </p:sp>
      </p:grpSp>
      <p:grpSp>
        <p:nvGrpSpPr>
          <p:cNvPr id="72" name="그룹 6">
            <a:extLst>
              <a:ext uri="{FF2B5EF4-FFF2-40B4-BE49-F238E27FC236}">
                <a16:creationId xmlns:a16="http://schemas.microsoft.com/office/drawing/2014/main" id="{92F556EC-509F-47BD-9063-2799FDB86054}"/>
              </a:ext>
            </a:extLst>
          </p:cNvPr>
          <p:cNvGrpSpPr/>
          <p:nvPr/>
        </p:nvGrpSpPr>
        <p:grpSpPr>
          <a:xfrm>
            <a:off x="6967710" y="3967185"/>
            <a:ext cx="4929555" cy="2088256"/>
            <a:chOff x="4927549" y="3767308"/>
            <a:chExt cx="2772000" cy="1672584"/>
          </a:xfrm>
        </p:grpSpPr>
        <p:sp>
          <p:nvSpPr>
            <p:cNvPr id="73" name="TextBox 10">
              <a:extLst>
                <a:ext uri="{FF2B5EF4-FFF2-40B4-BE49-F238E27FC236}">
                  <a16:creationId xmlns:a16="http://schemas.microsoft.com/office/drawing/2014/main" id="{68DD28A1-DB7B-4BDE-84D1-B6DCB7A25B40}"/>
                </a:ext>
              </a:extLst>
            </p:cNvPr>
            <p:cNvSpPr txBox="1"/>
            <p:nvPr/>
          </p:nvSpPr>
          <p:spPr>
            <a:xfrm>
              <a:off x="4927549" y="4182676"/>
              <a:ext cx="2772000" cy="125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Gestão administrativa dos processo de criação, inscrição de participantes em cursos, mini cursos, palestras, gestão dos cursos e turmas, cadastros das tabelas auxiliares, enturmar e acompanhar frequência, emissão de certificados</a:t>
              </a:r>
            </a:p>
            <a:p>
              <a:r>
                <a:rPr lang="pt-BR" sz="1600" b="1" dirty="0"/>
                <a:t>gestão de atendimento (justificativa de faltas).</a:t>
              </a:r>
            </a:p>
          </p:txBody>
        </p:sp>
        <p:sp>
          <p:nvSpPr>
            <p:cNvPr id="74" name="TextBox 33">
              <a:extLst>
                <a:ext uri="{FF2B5EF4-FFF2-40B4-BE49-F238E27FC236}">
                  <a16:creationId xmlns:a16="http://schemas.microsoft.com/office/drawing/2014/main" id="{134AE047-9647-4530-A15D-F342E2367FD8}"/>
                </a:ext>
              </a:extLst>
            </p:cNvPr>
            <p:cNvSpPr txBox="1"/>
            <p:nvPr/>
          </p:nvSpPr>
          <p:spPr>
            <a:xfrm>
              <a:off x="4927549" y="3767308"/>
              <a:ext cx="2772000" cy="3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ko-KR" sz="2400" b="1" dirty="0">
                  <a:cs typeface="Arial" pitchFamily="34" charset="0"/>
                </a:rPr>
                <a:t>Gestão de Cursos Presenciais</a:t>
              </a:r>
            </a:p>
          </p:txBody>
        </p:sp>
      </p:grpSp>
      <p:grpSp>
        <p:nvGrpSpPr>
          <p:cNvPr id="91" name="Graphic 14">
            <a:extLst>
              <a:ext uri="{FF2B5EF4-FFF2-40B4-BE49-F238E27FC236}">
                <a16:creationId xmlns:a16="http://schemas.microsoft.com/office/drawing/2014/main" id="{012C6E16-DD02-4778-9137-9D8985DB5333}"/>
              </a:ext>
            </a:extLst>
          </p:cNvPr>
          <p:cNvGrpSpPr/>
          <p:nvPr/>
        </p:nvGrpSpPr>
        <p:grpSpPr>
          <a:xfrm>
            <a:off x="464511" y="2081006"/>
            <a:ext cx="686604" cy="523897"/>
            <a:chOff x="2444748" y="555045"/>
            <a:chExt cx="7282048" cy="5727454"/>
          </a:xfrm>
        </p:grpSpPr>
        <p:sp>
          <p:nvSpPr>
            <p:cNvPr id="92" name="Freeform: Shape 123">
              <a:extLst>
                <a:ext uri="{FF2B5EF4-FFF2-40B4-BE49-F238E27FC236}">
                  <a16:creationId xmlns:a16="http://schemas.microsoft.com/office/drawing/2014/main" id="{3E73AEBA-60F8-4759-A0D9-7FA7C0984D1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24">
              <a:extLst>
                <a:ext uri="{FF2B5EF4-FFF2-40B4-BE49-F238E27FC236}">
                  <a16:creationId xmlns:a16="http://schemas.microsoft.com/office/drawing/2014/main" id="{6A17ED76-776A-4B38-A138-56BBC5A6FCA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25">
              <a:extLst>
                <a:ext uri="{FF2B5EF4-FFF2-40B4-BE49-F238E27FC236}">
                  <a16:creationId xmlns:a16="http://schemas.microsoft.com/office/drawing/2014/main" id="{4E8A5FFE-A00D-4AAF-A68D-A47FFDB99B7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26">
              <a:extLst>
                <a:ext uri="{FF2B5EF4-FFF2-40B4-BE49-F238E27FC236}">
                  <a16:creationId xmlns:a16="http://schemas.microsoft.com/office/drawing/2014/main" id="{A74BDF68-EACF-4936-AF14-051A2489607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7">
              <a:extLst>
                <a:ext uri="{FF2B5EF4-FFF2-40B4-BE49-F238E27FC236}">
                  <a16:creationId xmlns:a16="http://schemas.microsoft.com/office/drawing/2014/main" id="{EDF3D2C3-2C22-42C6-9F2E-81FB3B1AC4D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8">
              <a:extLst>
                <a:ext uri="{FF2B5EF4-FFF2-40B4-BE49-F238E27FC236}">
                  <a16:creationId xmlns:a16="http://schemas.microsoft.com/office/drawing/2014/main" id="{A3495A4E-5327-4A37-833E-9240E09C31D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29">
              <a:extLst>
                <a:ext uri="{FF2B5EF4-FFF2-40B4-BE49-F238E27FC236}">
                  <a16:creationId xmlns:a16="http://schemas.microsoft.com/office/drawing/2014/main" id="{4F417DCA-56E2-4C32-89E1-2DCF9BC7E6F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30">
              <a:extLst>
                <a:ext uri="{FF2B5EF4-FFF2-40B4-BE49-F238E27FC236}">
                  <a16:creationId xmlns:a16="http://schemas.microsoft.com/office/drawing/2014/main" id="{9A04CF0C-6ACD-4197-A8A2-75EF9D7DA746}"/>
                </a:ext>
              </a:extLst>
            </p:cNvPr>
            <p:cNvSpPr/>
            <p:nvPr/>
          </p:nvSpPr>
          <p:spPr>
            <a:xfrm>
              <a:off x="5654593" y="939522"/>
              <a:ext cx="3769243" cy="3736336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" name="Group 27">
            <a:extLst>
              <a:ext uri="{FF2B5EF4-FFF2-40B4-BE49-F238E27FC236}">
                <a16:creationId xmlns:a16="http://schemas.microsoft.com/office/drawing/2014/main" id="{1A484043-4A4A-407C-9C9B-EBA2F87A6918}"/>
              </a:ext>
            </a:extLst>
          </p:cNvPr>
          <p:cNvGrpSpPr/>
          <p:nvPr/>
        </p:nvGrpSpPr>
        <p:grpSpPr>
          <a:xfrm flipH="1">
            <a:off x="6351202" y="2214292"/>
            <a:ext cx="520672" cy="529004"/>
            <a:chOff x="3983887" y="4061275"/>
            <a:chExt cx="2122406" cy="1866023"/>
          </a:xfrm>
        </p:grpSpPr>
        <p:grpSp>
          <p:nvGrpSpPr>
            <p:cNvPr id="105" name="Group 28">
              <a:extLst>
                <a:ext uri="{FF2B5EF4-FFF2-40B4-BE49-F238E27FC236}">
                  <a16:creationId xmlns:a16="http://schemas.microsoft.com/office/drawing/2014/main" id="{0B12E8FF-D545-4413-A459-92A6B4DDF5A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0A7BC493-BFB1-4103-99E8-2F314FE7535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9" name="Rectangle 22">
                <a:extLst>
                  <a:ext uri="{FF2B5EF4-FFF2-40B4-BE49-F238E27FC236}">
                    <a16:creationId xmlns:a16="http://schemas.microsoft.com/office/drawing/2014/main" id="{27D762EE-FA8F-465D-A170-79021707F84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6" name="Group 29">
              <a:extLst>
                <a:ext uri="{FF2B5EF4-FFF2-40B4-BE49-F238E27FC236}">
                  <a16:creationId xmlns:a16="http://schemas.microsoft.com/office/drawing/2014/main" id="{FA9833B5-8618-4632-A0A7-D4D1C41DA26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E4071859-5FD6-402C-A596-6AE060D6217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Freeform 19">
                <a:extLst>
                  <a:ext uri="{FF2B5EF4-FFF2-40B4-BE49-F238E27FC236}">
                    <a16:creationId xmlns:a16="http://schemas.microsoft.com/office/drawing/2014/main" id="{58FFF62C-338C-48AB-8244-86097C3BB99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7" name="Group 30">
              <a:extLst>
                <a:ext uri="{FF2B5EF4-FFF2-40B4-BE49-F238E27FC236}">
                  <a16:creationId xmlns:a16="http://schemas.microsoft.com/office/drawing/2014/main" id="{927CC8EE-8A0E-4AC1-B009-D3E3D58C6BF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Freeform 21">
                <a:extLst>
                  <a:ext uri="{FF2B5EF4-FFF2-40B4-BE49-F238E27FC236}">
                    <a16:creationId xmlns:a16="http://schemas.microsoft.com/office/drawing/2014/main" id="{D2251FC0-5CD5-44A5-936B-ED003DFF1E8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5" name="Rectangle 22">
                <a:extLst>
                  <a:ext uri="{FF2B5EF4-FFF2-40B4-BE49-F238E27FC236}">
                    <a16:creationId xmlns:a16="http://schemas.microsoft.com/office/drawing/2014/main" id="{BA91EFBF-A4A6-4043-A3C2-D59D618FDA7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8" name="Group 31">
              <a:extLst>
                <a:ext uri="{FF2B5EF4-FFF2-40B4-BE49-F238E27FC236}">
                  <a16:creationId xmlns:a16="http://schemas.microsoft.com/office/drawing/2014/main" id="{F4FF1239-3B88-48E5-A403-38CB25E2B8F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Freeform 24">
                <a:extLst>
                  <a:ext uri="{FF2B5EF4-FFF2-40B4-BE49-F238E27FC236}">
                    <a16:creationId xmlns:a16="http://schemas.microsoft.com/office/drawing/2014/main" id="{EBDB0083-5220-4583-8B6B-AB28EB909E83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3" name="Rectangle 22">
                <a:extLst>
                  <a:ext uri="{FF2B5EF4-FFF2-40B4-BE49-F238E27FC236}">
                    <a16:creationId xmlns:a16="http://schemas.microsoft.com/office/drawing/2014/main" id="{0748379A-8F2A-4DBC-9753-DB7DF11D170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Group 32">
              <a:extLst>
                <a:ext uri="{FF2B5EF4-FFF2-40B4-BE49-F238E27FC236}">
                  <a16:creationId xmlns:a16="http://schemas.microsoft.com/office/drawing/2014/main" id="{F8E6BC6D-F858-4353-9221-A277072F55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9204530F-3F32-40E6-843F-CA96649DBC62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E76FF722-5EB3-4488-AC04-0D5D5AF37DDC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20" name="Group 266">
            <a:extLst>
              <a:ext uri="{FF2B5EF4-FFF2-40B4-BE49-F238E27FC236}">
                <a16:creationId xmlns:a16="http://schemas.microsoft.com/office/drawing/2014/main" id="{E27A1077-75B3-42FC-951F-FE7D2CB0B2CD}"/>
              </a:ext>
            </a:extLst>
          </p:cNvPr>
          <p:cNvGrpSpPr/>
          <p:nvPr/>
        </p:nvGrpSpPr>
        <p:grpSpPr>
          <a:xfrm rot="20234180">
            <a:off x="432990" y="4725705"/>
            <a:ext cx="792395" cy="789698"/>
            <a:chOff x="6563619" y="1067070"/>
            <a:chExt cx="1784092" cy="1847925"/>
          </a:xfrm>
        </p:grpSpPr>
        <p:sp>
          <p:nvSpPr>
            <p:cNvPr id="121" name="Freeform: Shape 267">
              <a:extLst>
                <a:ext uri="{FF2B5EF4-FFF2-40B4-BE49-F238E27FC236}">
                  <a16:creationId xmlns:a16="http://schemas.microsoft.com/office/drawing/2014/main" id="{A508A3C8-FE47-4899-A247-AE583DBAF252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68">
              <a:extLst>
                <a:ext uri="{FF2B5EF4-FFF2-40B4-BE49-F238E27FC236}">
                  <a16:creationId xmlns:a16="http://schemas.microsoft.com/office/drawing/2014/main" id="{74F1514F-94E3-4EDD-9365-14D3C315D8C3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69">
              <a:extLst>
                <a:ext uri="{FF2B5EF4-FFF2-40B4-BE49-F238E27FC236}">
                  <a16:creationId xmlns:a16="http://schemas.microsoft.com/office/drawing/2014/main" id="{A4D7D721-5F18-4A88-AA59-11F3262D06C2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270">
              <a:extLst>
                <a:ext uri="{FF2B5EF4-FFF2-40B4-BE49-F238E27FC236}">
                  <a16:creationId xmlns:a16="http://schemas.microsoft.com/office/drawing/2014/main" id="{39C74326-F101-4389-B4DF-89D6E12D90F5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5" name="Oval 21">
            <a:extLst>
              <a:ext uri="{FF2B5EF4-FFF2-40B4-BE49-F238E27FC236}">
                <a16:creationId xmlns:a16="http://schemas.microsoft.com/office/drawing/2014/main" id="{FDD606AF-12B3-4D1E-85BF-66B7EFEA8547}"/>
              </a:ext>
            </a:extLst>
          </p:cNvPr>
          <p:cNvSpPr>
            <a:spLocks noChangeAspect="1"/>
          </p:cNvSpPr>
          <p:nvPr/>
        </p:nvSpPr>
        <p:spPr>
          <a:xfrm>
            <a:off x="6400890" y="4858082"/>
            <a:ext cx="604844" cy="6098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Tela branca em branco de computador portátil na mesa de madeira ...">
            <a:extLst>
              <a:ext uri="{FF2B5EF4-FFF2-40B4-BE49-F238E27FC236}">
                <a16:creationId xmlns:a16="http://schemas.microsoft.com/office/drawing/2014/main" id="{C48C3562-F149-4457-A522-C518E316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" y="0"/>
            <a:ext cx="12192000" cy="65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21A73C8D-E295-496F-B4EE-D9B2518A3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62" y="3101574"/>
            <a:ext cx="3459137" cy="1946998"/>
          </a:xfrm>
          <a:prstGeom prst="rect">
            <a:avLst/>
          </a:prstGeom>
        </p:spPr>
      </p:pic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013226C8-4751-4A79-9AA4-41330EE379CF}"/>
              </a:ext>
            </a:extLst>
          </p:cNvPr>
          <p:cNvSpPr/>
          <p:nvPr/>
        </p:nvSpPr>
        <p:spPr>
          <a:xfrm>
            <a:off x="8174172" y="1229817"/>
            <a:ext cx="3749504" cy="1616157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3BEEFCEB-7CEF-40CF-BE56-3C7B1A820AD6}"/>
              </a:ext>
            </a:extLst>
          </p:cNvPr>
          <p:cNvSpPr/>
          <p:nvPr/>
        </p:nvSpPr>
        <p:spPr>
          <a:xfrm>
            <a:off x="8179886" y="2968858"/>
            <a:ext cx="3749504" cy="1616157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FFA9F781-9F90-4A2E-B789-530B90461FEC}"/>
              </a:ext>
            </a:extLst>
          </p:cNvPr>
          <p:cNvSpPr/>
          <p:nvPr/>
        </p:nvSpPr>
        <p:spPr>
          <a:xfrm>
            <a:off x="73153" y="1226440"/>
            <a:ext cx="3749504" cy="5072759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Elbow Connector 49">
            <a:extLst>
              <a:ext uri="{FF2B5EF4-FFF2-40B4-BE49-F238E27FC236}">
                <a16:creationId xmlns:a16="http://schemas.microsoft.com/office/drawing/2014/main" id="{09C0C09A-B2BF-464B-A9BF-1B5E00B47BF9}"/>
              </a:ext>
            </a:extLst>
          </p:cNvPr>
          <p:cNvCxnSpPr>
            <a:cxnSpLocks/>
          </p:cNvCxnSpPr>
          <p:nvPr/>
        </p:nvCxnSpPr>
        <p:spPr>
          <a:xfrm flipV="1">
            <a:off x="6845300" y="3310661"/>
            <a:ext cx="891024" cy="118339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50">
            <a:extLst>
              <a:ext uri="{FF2B5EF4-FFF2-40B4-BE49-F238E27FC236}">
                <a16:creationId xmlns:a16="http://schemas.microsoft.com/office/drawing/2014/main" id="{A448AEBC-246A-43B5-97B3-01C73F6F67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09800" y="1782715"/>
            <a:ext cx="1793628" cy="1421225"/>
          </a:xfrm>
          <a:prstGeom prst="bentConnector3">
            <a:avLst>
              <a:gd name="adj1" fmla="val 96732"/>
            </a:avLst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0">
            <a:extLst>
              <a:ext uri="{FF2B5EF4-FFF2-40B4-BE49-F238E27FC236}">
                <a16:creationId xmlns:a16="http://schemas.microsoft.com/office/drawing/2014/main" id="{3443B610-47ED-41B9-9449-54DB47DDE15C}"/>
              </a:ext>
            </a:extLst>
          </p:cNvPr>
          <p:cNvCxnSpPr>
            <a:cxnSpLocks/>
            <a:endCxn id="2" idx="3"/>
          </p:cNvCxnSpPr>
          <p:nvPr/>
        </p:nvCxnSpPr>
        <p:spPr>
          <a:xfrm rot="16200000" flipV="1">
            <a:off x="4012510" y="2166075"/>
            <a:ext cx="1776463" cy="671669"/>
          </a:xfrm>
          <a:prstGeom prst="bentConnector2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036556" y="1260677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200628" y="1341229"/>
            <a:ext cx="355048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GESTOR DA ESCOLA DE FORMAÇÃO</a:t>
            </a:r>
          </a:p>
          <a:p>
            <a:pPr algn="r"/>
            <a:endParaRPr lang="pt-B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Administrar o Portal Corporativo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do portal a partir de permissões;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Postagem de notícias e ações;</a:t>
            </a:r>
          </a:p>
          <a:p>
            <a:endParaRPr lang="pt-B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Banco de Talentos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do banco de talentos,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Manutenção atualizada dos dados dos profissionais.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altLang="ko-KR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da oferta de cursos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dos processo;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dos cursos e turmas;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Cadastros das tabelas auxiliares;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Enturmar e acompanhar frequência;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Emissão de certificados;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de atendimento (justificativa de faltas);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Envio de Mensagens.</a:t>
            </a:r>
          </a:p>
          <a:p>
            <a:pPr algn="r"/>
            <a:endParaRPr lang="pt-B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r">
              <a:buAutoNum type="arabicPeriod"/>
            </a:pPr>
            <a:endParaRPr lang="pt-BR" altLang="ko-K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pt-BR" altLang="ko-K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436564" y="2987241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454436" y="1284838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AB742BE2-AA02-48D1-B138-1B0C0A3CC355}"/>
              </a:ext>
            </a:extLst>
          </p:cNvPr>
          <p:cNvSpPr txBox="1"/>
          <p:nvPr/>
        </p:nvSpPr>
        <p:spPr>
          <a:xfrm>
            <a:off x="252587" y="145326"/>
            <a:ext cx="118061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rgbClr val="002060"/>
                </a:solidFill>
                <a:cs typeface="Arial" pitchFamily="34" charset="0"/>
              </a:rPr>
              <a:t>PERFIS DO SISTEMA DA EF</a:t>
            </a:r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id="{7C192A56-6E8C-41F0-ACC6-F1CA4FBE79F8}"/>
              </a:ext>
            </a:extLst>
          </p:cNvPr>
          <p:cNvSpPr txBox="1"/>
          <p:nvPr/>
        </p:nvSpPr>
        <p:spPr>
          <a:xfrm>
            <a:off x="8241868" y="1369355"/>
            <a:ext cx="37495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FORMADOR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do curso;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Marcação de presença / automático;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Postagem de mensagens no Mural.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 de usuário.</a:t>
            </a:r>
          </a:p>
          <a:p>
            <a:endParaRPr lang="pt-BR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0210F4A8-B54F-49B3-BC17-0801BC17F650}"/>
              </a:ext>
            </a:extLst>
          </p:cNvPr>
          <p:cNvSpPr txBox="1"/>
          <p:nvPr/>
        </p:nvSpPr>
        <p:spPr>
          <a:xfrm>
            <a:off x="8241868" y="3142138"/>
            <a:ext cx="3749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das informações da EF;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Postagem de notícias e ações;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Divulgação de materiais e normativos;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 de Postagens dos Gestores.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A7A7F59-15B3-4180-9197-4FA65F277860}"/>
              </a:ext>
            </a:extLst>
          </p:cNvPr>
          <p:cNvSpPr/>
          <p:nvPr/>
        </p:nvSpPr>
        <p:spPr>
          <a:xfrm>
            <a:off x="4179864" y="13520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636C00C-EE9D-473A-8E15-974CC04F7E87}"/>
              </a:ext>
            </a:extLst>
          </p:cNvPr>
          <p:cNvSpPr/>
          <p:nvPr/>
        </p:nvSpPr>
        <p:spPr>
          <a:xfrm>
            <a:off x="7597749" y="133786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42A2251-F029-4BF2-8F8E-161B3DDDA65F}"/>
              </a:ext>
            </a:extLst>
          </p:cNvPr>
          <p:cNvSpPr/>
          <p:nvPr/>
        </p:nvSpPr>
        <p:spPr>
          <a:xfrm>
            <a:off x="7579877" y="309166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F189577-7AA5-4306-8159-24317E26EFE4}"/>
              </a:ext>
            </a:extLst>
          </p:cNvPr>
          <p:cNvSpPr/>
          <p:nvPr/>
        </p:nvSpPr>
        <p:spPr>
          <a:xfrm>
            <a:off x="8157560" y="4784912"/>
            <a:ext cx="3749504" cy="1616157"/>
          </a:xfrm>
          <a:prstGeom prst="roundRect">
            <a:avLst>
              <a:gd name="adj" fmla="val 7135"/>
            </a:avLst>
          </a:prstGeom>
          <a:solidFill>
            <a:srgbClr val="F8F8F8">
              <a:alpha val="8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2B6C5D53-F342-46D5-996C-9341C372FA45}"/>
              </a:ext>
            </a:extLst>
          </p:cNvPr>
          <p:cNvSpPr txBox="1"/>
          <p:nvPr/>
        </p:nvSpPr>
        <p:spPr>
          <a:xfrm>
            <a:off x="8229106" y="4951207"/>
            <a:ext cx="3749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ALUNO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 cadastro;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do perfil;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cursos ;</a:t>
            </a:r>
          </a:p>
          <a:p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Solicitação de justificativa de faltas;</a:t>
            </a:r>
            <a:endParaRPr lang="pt-BR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lbow Connector 49">
            <a:extLst>
              <a:ext uri="{FF2B5EF4-FFF2-40B4-BE49-F238E27FC236}">
                <a16:creationId xmlns:a16="http://schemas.microsoft.com/office/drawing/2014/main" id="{FE3F76E3-F533-4279-A0AF-DF933F862C15}"/>
              </a:ext>
            </a:extLst>
          </p:cNvPr>
          <p:cNvCxnSpPr>
            <a:cxnSpLocks/>
          </p:cNvCxnSpPr>
          <p:nvPr/>
        </p:nvCxnSpPr>
        <p:spPr>
          <a:xfrm>
            <a:off x="6258308" y="4059322"/>
            <a:ext cx="1367951" cy="966136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5">
            <a:extLst>
              <a:ext uri="{FF2B5EF4-FFF2-40B4-BE49-F238E27FC236}">
                <a16:creationId xmlns:a16="http://schemas.microsoft.com/office/drawing/2014/main" id="{7083DA94-A115-40AC-9138-83B06A9FB460}"/>
              </a:ext>
            </a:extLst>
          </p:cNvPr>
          <p:cNvSpPr/>
          <p:nvPr/>
        </p:nvSpPr>
        <p:spPr>
          <a:xfrm>
            <a:off x="7429595" y="4689644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1716C26-89EB-412B-87F6-F51C50F0E3CA}"/>
              </a:ext>
            </a:extLst>
          </p:cNvPr>
          <p:cNvSpPr/>
          <p:nvPr/>
        </p:nvSpPr>
        <p:spPr>
          <a:xfrm>
            <a:off x="7572908" y="476639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3">
            <a:extLst>
              <a:ext uri="{FF2B5EF4-FFF2-40B4-BE49-F238E27FC236}">
                <a16:creationId xmlns:a16="http://schemas.microsoft.com/office/drawing/2014/main" id="{816DA4FD-4E30-496F-92D0-95429E06D9CB}"/>
              </a:ext>
            </a:extLst>
          </p:cNvPr>
          <p:cNvSpPr/>
          <p:nvPr/>
        </p:nvSpPr>
        <p:spPr>
          <a:xfrm>
            <a:off x="330200" y="374045"/>
            <a:ext cx="1147336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rgbClr val="002060"/>
                </a:solidFill>
                <a:cs typeface="Arial" pitchFamily="34" charset="0"/>
              </a:rPr>
              <a:t>PROPOSTA DE CURSO</a:t>
            </a:r>
          </a:p>
        </p:txBody>
      </p:sp>
      <p:grpSp>
        <p:nvGrpSpPr>
          <p:cNvPr id="74" name="그룹 36">
            <a:extLst>
              <a:ext uri="{FF2B5EF4-FFF2-40B4-BE49-F238E27FC236}">
                <a16:creationId xmlns:a16="http://schemas.microsoft.com/office/drawing/2014/main" id="{B9B53A71-83A8-4A91-AE09-87B1D75FFC46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75" name="사각형: 둥근 모서리 37">
              <a:extLst>
                <a:ext uri="{FF2B5EF4-FFF2-40B4-BE49-F238E27FC236}">
                  <a16:creationId xmlns:a16="http://schemas.microsoft.com/office/drawing/2014/main" id="{335E4308-FE3F-465E-875A-8D3A3B6239D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사각형: 둥근 모서리 47">
              <a:extLst>
                <a:ext uri="{FF2B5EF4-FFF2-40B4-BE49-F238E27FC236}">
                  <a16:creationId xmlns:a16="http://schemas.microsoft.com/office/drawing/2014/main" id="{E2271577-7881-4A38-8FA6-A8E2874EA7D1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사각형: 둥근 모서리 48">
              <a:extLst>
                <a:ext uri="{FF2B5EF4-FFF2-40B4-BE49-F238E27FC236}">
                  <a16:creationId xmlns:a16="http://schemas.microsoft.com/office/drawing/2014/main" id="{83EA5F67-D625-4BE3-A305-61FB49222CC5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사각형: 둥근 모서리 49">
              <a:extLst>
                <a:ext uri="{FF2B5EF4-FFF2-40B4-BE49-F238E27FC236}">
                  <a16:creationId xmlns:a16="http://schemas.microsoft.com/office/drawing/2014/main" id="{8D5F367B-67B1-4D2A-9474-D54D45AC5ABF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9" name="그룹 6">
            <a:extLst>
              <a:ext uri="{FF2B5EF4-FFF2-40B4-BE49-F238E27FC236}">
                <a16:creationId xmlns:a16="http://schemas.microsoft.com/office/drawing/2014/main" id="{F8968BDC-4A91-40A8-BBAB-90FF5DAA7CEF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80" name="타원 3">
              <a:extLst>
                <a:ext uri="{FF2B5EF4-FFF2-40B4-BE49-F238E27FC236}">
                  <a16:creationId xmlns:a16="http://schemas.microsoft.com/office/drawing/2014/main" id="{23799CD2-22A7-4704-B5D9-16910C48076D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타원 4">
              <a:extLst>
                <a:ext uri="{FF2B5EF4-FFF2-40B4-BE49-F238E27FC236}">
                  <a16:creationId xmlns:a16="http://schemas.microsoft.com/office/drawing/2014/main" id="{4C8EFE87-BE5A-48B0-AE94-FA18EB5EF912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5" name="TextBox 13">
            <a:extLst>
              <a:ext uri="{FF2B5EF4-FFF2-40B4-BE49-F238E27FC236}">
                <a16:creationId xmlns:a16="http://schemas.microsoft.com/office/drawing/2014/main" id="{4E6980BD-F39A-4C3A-8D9B-E439E2C894DB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FORMATO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14">
            <a:extLst>
              <a:ext uri="{FF2B5EF4-FFF2-40B4-BE49-F238E27FC236}">
                <a16:creationId xmlns:a16="http://schemas.microsoft.com/office/drawing/2014/main" id="{4D7C3D23-9986-46C9-A4E0-750C5C9B972E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VÍDEOS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15">
            <a:extLst>
              <a:ext uri="{FF2B5EF4-FFF2-40B4-BE49-F238E27FC236}">
                <a16:creationId xmlns:a16="http://schemas.microsoft.com/office/drawing/2014/main" id="{2B8B1117-CBD7-45E2-B280-41C1E260655E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MATERIAL DE APOIO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16">
            <a:extLst>
              <a:ext uri="{FF2B5EF4-FFF2-40B4-BE49-F238E27FC236}">
                <a16:creationId xmlns:a16="http://schemas.microsoft.com/office/drawing/2014/main" id="{4E067567-13B0-45B6-BE72-22BEDC702D52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CADA MÓDULO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17">
            <a:extLst>
              <a:ext uri="{FF2B5EF4-FFF2-40B4-BE49-F238E27FC236}">
                <a16:creationId xmlns:a16="http://schemas.microsoft.com/office/drawing/2014/main" id="{0D41490F-03EE-4ECD-B2BA-D2AEBF2785C2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CURSO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9CC761A4-96CF-4E87-8FAD-D44945C42B2B}"/>
              </a:ext>
            </a:extLst>
          </p:cNvPr>
          <p:cNvSpPr/>
          <p:nvPr/>
        </p:nvSpPr>
        <p:spPr>
          <a:xfrm>
            <a:off x="1190669" y="1856169"/>
            <a:ext cx="46146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600" b="1" dirty="0">
                <a:solidFill>
                  <a:srgbClr val="002060"/>
                </a:solidFill>
              </a:rPr>
              <a:t>FORMATO DO CURSO:</a:t>
            </a:r>
          </a:p>
          <a:p>
            <a:endParaRPr lang="pt-BR" altLang="ko-KR" sz="1600" b="1" dirty="0">
              <a:solidFill>
                <a:srgbClr val="002060"/>
              </a:solidFill>
            </a:endParaRP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Módulo 1 – Apresentação;</a:t>
            </a: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Módulo 2 – Tema 1;</a:t>
            </a:r>
          </a:p>
          <a:p>
            <a:pPr marL="266700" indent="-266700">
              <a:buFontTx/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Módulo 3 – Tema 2;</a:t>
            </a:r>
          </a:p>
          <a:p>
            <a:pPr marL="266700" indent="-266700">
              <a:buFontTx/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Módulo 4 – Tema 3;</a:t>
            </a:r>
          </a:p>
          <a:p>
            <a:pPr marL="266700" indent="-266700">
              <a:buFontTx/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Módulo 5 – Tema 4.</a:t>
            </a: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105D6E0F-AE34-444D-AD0E-56B65297C1EF}"/>
              </a:ext>
            </a:extLst>
          </p:cNvPr>
          <p:cNvSpPr/>
          <p:nvPr/>
        </p:nvSpPr>
        <p:spPr>
          <a:xfrm>
            <a:off x="7534874" y="1856169"/>
            <a:ext cx="3593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ko-KR" sz="1600" b="1" dirty="0">
                <a:solidFill>
                  <a:schemeClr val="bg1"/>
                </a:solidFill>
              </a:rPr>
              <a:t>VÍDEOS</a:t>
            </a:r>
          </a:p>
          <a:p>
            <a:pPr algn="r"/>
            <a:endParaRPr lang="pt-BR" altLang="ko-KR" sz="1600" b="1" dirty="0">
              <a:solidFill>
                <a:schemeClr val="bg1"/>
              </a:solidFill>
            </a:endParaRPr>
          </a:p>
          <a:p>
            <a:pPr marL="266700" lvl="1" indent="-1651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 Gravar os vídeos utilizando o aplicativo Zoom, Ferramenta de gravação do Powerpoint ou o celular na horizontal;</a:t>
            </a:r>
          </a:p>
          <a:p>
            <a:pPr marL="266700" lvl="1" indent="-1651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 Vídeos de 15” cada.</a:t>
            </a: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751F486B-A5EE-42EB-827C-6AA0000B652D}"/>
              </a:ext>
            </a:extLst>
          </p:cNvPr>
          <p:cNvSpPr/>
          <p:nvPr/>
        </p:nvSpPr>
        <p:spPr>
          <a:xfrm>
            <a:off x="7534874" y="4063868"/>
            <a:ext cx="3593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ko-KR" sz="1600" b="1" dirty="0">
                <a:solidFill>
                  <a:srgbClr val="002060"/>
                </a:solidFill>
              </a:rPr>
              <a:t>MÓDULOS</a:t>
            </a:r>
          </a:p>
          <a:p>
            <a:pPr algn="r"/>
            <a:endParaRPr lang="pt-BR" altLang="ko-KR" sz="1600" b="1" dirty="0">
              <a:solidFill>
                <a:srgbClr val="002060"/>
              </a:solidFill>
            </a:endParaRPr>
          </a:p>
          <a:p>
            <a:pPr marL="266700" lvl="1" indent="-165100"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 Texto formatado com link e imagens;</a:t>
            </a:r>
          </a:p>
          <a:p>
            <a:pPr marL="266700" lvl="1" indent="-165100"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 Arquivos em PDF;</a:t>
            </a:r>
          </a:p>
          <a:p>
            <a:pPr marL="266700" lvl="1" indent="-165100">
              <a:buAutoNum type="arabicPeriod"/>
            </a:pPr>
            <a:r>
              <a:rPr lang="pt-BR" altLang="ko-KR" sz="1600" b="1" dirty="0">
                <a:solidFill>
                  <a:srgbClr val="002060"/>
                </a:solidFill>
              </a:rPr>
              <a:t> Vídeo de 15”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1785992B-15FC-47D3-BD1B-1D3D9DDF235B}"/>
              </a:ext>
            </a:extLst>
          </p:cNvPr>
          <p:cNvSpPr/>
          <p:nvPr/>
        </p:nvSpPr>
        <p:spPr>
          <a:xfrm>
            <a:off x="1114258" y="4042213"/>
            <a:ext cx="4614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600" b="1" dirty="0">
                <a:solidFill>
                  <a:schemeClr val="bg1"/>
                </a:solidFill>
              </a:rPr>
              <a:t>MATERIAIS DE APOIO</a:t>
            </a:r>
          </a:p>
          <a:p>
            <a:endParaRPr lang="pt-BR" altLang="ko-KR" sz="1600" b="1" dirty="0">
              <a:solidFill>
                <a:schemeClr val="bg1"/>
              </a:solidFill>
            </a:endParaRP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Apresentação do formador</a:t>
            </a: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Artigos sobre o tema</a:t>
            </a: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Vídeos de palestras no </a:t>
            </a:r>
            <a:r>
              <a:rPr lang="pt-BR" altLang="ko-KR" sz="1600" b="1" dirty="0" err="1">
                <a:solidFill>
                  <a:schemeClr val="bg1"/>
                </a:solidFill>
              </a:rPr>
              <a:t>youtube</a:t>
            </a:r>
            <a:endParaRPr lang="pt-BR" altLang="ko-KR" sz="1600" b="1" dirty="0">
              <a:solidFill>
                <a:schemeClr val="bg1"/>
              </a:solidFill>
            </a:endParaRPr>
          </a:p>
          <a:p>
            <a:pPr marL="266700" indent="-266700">
              <a:buAutoNum type="arabicPeriod"/>
            </a:pPr>
            <a:r>
              <a:rPr lang="pt-BR" altLang="ko-KR" sz="1600" b="1" dirty="0">
                <a:solidFill>
                  <a:schemeClr val="bg1"/>
                </a:solidFill>
              </a:rPr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28931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nco dúvidas da língua portuguesa - Português">
            <a:extLst>
              <a:ext uri="{FF2B5EF4-FFF2-40B4-BE49-F238E27FC236}">
                <a16:creationId xmlns:a16="http://schemas.microsoft.com/office/drawing/2014/main" id="{92F47351-DE7A-49BB-A839-43DDA5819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2"/>
          <a:stretch/>
        </p:blipFill>
        <p:spPr bwMode="auto">
          <a:xfrm>
            <a:off x="0" y="0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81F8F104-920D-4DBC-AA14-DA4B8B76285C}"/>
              </a:ext>
            </a:extLst>
          </p:cNvPr>
          <p:cNvSpPr/>
          <p:nvPr/>
        </p:nvSpPr>
        <p:spPr>
          <a:xfrm>
            <a:off x="809101" y="3263900"/>
            <a:ext cx="27341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chemeClr val="bg1"/>
                </a:solidFill>
                <a:cs typeface="Arial" pitchFamily="34" charset="0"/>
              </a:rPr>
              <a:t>DÚVIDAS?</a:t>
            </a:r>
          </a:p>
        </p:txBody>
      </p:sp>
      <p:sp>
        <p:nvSpPr>
          <p:cNvPr id="9" name="직사각형 3">
            <a:extLst>
              <a:ext uri="{FF2B5EF4-FFF2-40B4-BE49-F238E27FC236}">
                <a16:creationId xmlns:a16="http://schemas.microsoft.com/office/drawing/2014/main" id="{DE0BEC7B-91D5-4583-9B97-E0D4CBA2ABF8}"/>
              </a:ext>
            </a:extLst>
          </p:cNvPr>
          <p:cNvSpPr/>
          <p:nvPr/>
        </p:nvSpPr>
        <p:spPr>
          <a:xfrm>
            <a:off x="8255000" y="3263899"/>
            <a:ext cx="31278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400" b="1" dirty="0">
                <a:solidFill>
                  <a:schemeClr val="bg1"/>
                </a:solidFill>
                <a:cs typeface="Arial" pitchFamily="34" charset="0"/>
              </a:rPr>
              <a:t>SUGESTÕES!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992</Words>
  <Application>Microsoft Office PowerPoint</Application>
  <PresentationFormat>Widescreen</PresentationFormat>
  <Paragraphs>162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Lauro Vieira</cp:lastModifiedBy>
  <cp:revision>126</cp:revision>
  <dcterms:created xsi:type="dcterms:W3CDTF">2020-01-20T05:08:25Z</dcterms:created>
  <dcterms:modified xsi:type="dcterms:W3CDTF">2020-05-30T12:10:39Z</dcterms:modified>
</cp:coreProperties>
</file>