
<file path=[Content_Types].xml><?xml version="1.0" encoding="utf-8"?>
<Types xmlns="http://schemas.openxmlformats.org/package/2006/content-types">
  <Default Extension="jpeg" ContentType="image/jpe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0"/>
  </p:handoutMasterIdLst>
  <p:sldIdLst>
    <p:sldId id="347" r:id="rId3"/>
    <p:sldId id="378" r:id="rId4"/>
    <p:sldId id="379" r:id="rId5"/>
    <p:sldId id="366" r:id="rId6"/>
    <p:sldId id="368" r:id="rId8"/>
    <p:sldId id="374" r:id="rId9"/>
    <p:sldId id="377" r:id="rId10"/>
    <p:sldId id="386" r:id="rId11"/>
    <p:sldId id="387" r:id="rId12"/>
    <p:sldId id="380" r:id="rId13"/>
    <p:sldId id="376" r:id="rId14"/>
    <p:sldId id="388" r:id="rId15"/>
    <p:sldId id="389" r:id="rId16"/>
    <p:sldId id="363" r:id="rId17"/>
    <p:sldId id="390" r:id="rId18"/>
    <p:sldId id="391" r:id="rId19"/>
    <p:sldId id="392" r:id="rId20"/>
    <p:sldId id="381" r:id="rId21"/>
    <p:sldId id="364" r:id="rId22"/>
    <p:sldId id="382" r:id="rId23"/>
    <p:sldId id="354" r:id="rId24"/>
    <p:sldId id="362" r:id="rId25"/>
    <p:sldId id="383" r:id="rId26"/>
    <p:sldId id="384" r:id="rId27"/>
    <p:sldId id="365" r:id="rId28"/>
    <p:sldId id="3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3399"/>
    <a:srgbClr val="3366CC"/>
    <a:srgbClr val="085BA0"/>
    <a:srgbClr val="FFFFFF"/>
    <a:srgbClr val="F8F8F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2022" autoAdjust="0"/>
  </p:normalViewPr>
  <p:slideViewPr>
    <p:cSldViewPr snapToGrid="0" showGuides="1">
      <p:cViewPr varScale="1">
        <p:scale>
          <a:sx n="66" d="100"/>
          <a:sy n="66" d="100"/>
        </p:scale>
        <p:origin x="900" y="48"/>
      </p:cViewPr>
      <p:guideLst>
        <p:guide orient="horz" pos="2208"/>
        <p:guide pos="3840"/>
      </p:guideLst>
    </p:cSldViewPr>
  </p:slideViewPr>
  <p:notesTextViewPr>
    <p:cViewPr>
      <p:scale>
        <a:sx n="1" d="1"/>
        <a:sy n="1" d="1"/>
      </p:scale>
      <p:origin x="0" y="0"/>
    </p:cViewPr>
  </p:notesTextViewPr>
  <p:sorterViewPr>
    <p:cViewPr varScale="1">
      <p:scale>
        <a:sx n="1" d="1"/>
        <a:sy n="1" d="1"/>
      </p:scale>
      <p:origin x="0" y="-2796"/>
    </p:cViewPr>
  </p:sorterViewPr>
  <p:notesViewPr>
    <p:cSldViewPr snapToGrid="0">
      <p:cViewPr varScale="1">
        <p:scale>
          <a:sx n="87" d="100"/>
          <a:sy n="87" d="100"/>
        </p:scale>
        <p:origin x="2172"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2014D0E-717C-4E8E-8C02-CF12CEFEC7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9661D498-5576-4BB2-B189-EE81089C83AC}">
      <dgm:prSet phldrT="[Texto]" custT="1"/>
      <dgm:spPr>
        <a:solidFill>
          <a:schemeClr val="bg2">
            <a:lumMod val="50000"/>
          </a:schemeClr>
        </a:solidFill>
      </dgm:spPr>
      <dgm:t>
        <a:bodyPr/>
        <a:lstStyle/>
        <a:p>
          <a:r>
            <a:rPr lang="pt-BR" sz="2400" b="1" dirty="0">
              <a:latin typeface="Arial" panose="020B0604020202020204" pitchFamily="34" charset="0"/>
              <a:cs typeface="Arial" panose="020B0604020202020204" pitchFamily="34" charset="0"/>
            </a:rPr>
            <a:t>Dificuldades da Língua Portuguesa</a:t>
          </a:r>
        </a:p>
      </dgm:t>
    </dgm:pt>
    <dgm:pt modelId="{CAAE71CB-331D-4D37-8AB9-4B8577E67790}" cxnId="{8436D27F-7DEB-4572-BB83-A01F7EB61CEF}" type="parTrans">
      <dgm:prSet/>
      <dgm:spPr/>
      <dgm:t>
        <a:bodyPr/>
        <a:lstStyle/>
        <a:p>
          <a:endParaRPr lang="pt-BR" sz="2800"/>
        </a:p>
      </dgm:t>
    </dgm:pt>
    <dgm:pt modelId="{382D9D41-5025-490E-B4FD-68D5A6D22742}" cxnId="{8436D27F-7DEB-4572-BB83-A01F7EB61CEF}" type="sibTrans">
      <dgm:prSet/>
      <dgm:spPr/>
      <dgm:t>
        <a:bodyPr/>
        <a:lstStyle/>
        <a:p>
          <a:endParaRPr lang="pt-BR" sz="2800"/>
        </a:p>
      </dgm:t>
    </dgm:pt>
    <dgm:pt modelId="{1D127689-6272-4724-8475-EC0C9CE5075F}">
      <dgm:prSet phldrT="[Texto]" custT="1"/>
      <dgm:spPr>
        <a:solidFill>
          <a:schemeClr val="bg2">
            <a:lumMod val="50000"/>
          </a:schemeClr>
        </a:solidFill>
      </dgm:spPr>
      <dgm:t>
        <a:bodyPr/>
        <a:lstStyle/>
        <a:p>
          <a:r>
            <a:rPr lang="pt-BR" sz="2400" b="1" dirty="0">
              <a:latin typeface="Arial" panose="020B0604020202020204" pitchFamily="34" charset="0"/>
              <a:cs typeface="Arial" panose="020B0604020202020204" pitchFamily="34" charset="0"/>
            </a:rPr>
            <a:t>Exercício</a:t>
          </a:r>
        </a:p>
      </dgm:t>
    </dgm:pt>
    <dgm:pt modelId="{75700A95-08EB-48D1-9C85-A4D313957724}" cxnId="{E0084E41-1406-49DD-8B6B-E15161D46D89}" type="parTrans">
      <dgm:prSet/>
      <dgm:spPr/>
      <dgm:t>
        <a:bodyPr/>
        <a:lstStyle/>
        <a:p>
          <a:endParaRPr lang="pt-BR" sz="2800"/>
        </a:p>
      </dgm:t>
    </dgm:pt>
    <dgm:pt modelId="{52C0002B-6DBF-4162-BF60-C7C0F76A94D8}" cxnId="{E0084E41-1406-49DD-8B6B-E15161D46D89}" type="sibTrans">
      <dgm:prSet/>
      <dgm:spPr/>
      <dgm:t>
        <a:bodyPr/>
        <a:lstStyle/>
        <a:p>
          <a:endParaRPr lang="pt-BR" sz="2800"/>
        </a:p>
      </dgm:t>
    </dgm:pt>
    <dgm:pt modelId="{8DA83AED-3926-44B8-9AB7-BD0A2ADFA01B}" type="pres">
      <dgm:prSet presAssocID="{62014D0E-717C-4E8E-8C02-CF12CEFEC700}" presName="linear" presStyleCnt="0">
        <dgm:presLayoutVars>
          <dgm:dir/>
          <dgm:animLvl val="lvl"/>
          <dgm:resizeHandles val="exact"/>
        </dgm:presLayoutVars>
      </dgm:prSet>
      <dgm:spPr/>
    </dgm:pt>
    <dgm:pt modelId="{EB3C044C-AE30-4B58-9AD8-5DAA6265E5CA}" type="pres">
      <dgm:prSet presAssocID="{9661D498-5576-4BB2-B189-EE81089C83AC}" presName="parentLin" presStyleCnt="0"/>
      <dgm:spPr/>
    </dgm:pt>
    <dgm:pt modelId="{CC5C6DBF-C9AD-4CA3-96D6-B597DC35C900}" type="pres">
      <dgm:prSet presAssocID="{9661D498-5576-4BB2-B189-EE81089C83AC}" presName="parentLeftMargin" presStyleLbl="node1" presStyleIdx="0" presStyleCnt="2"/>
      <dgm:spPr/>
    </dgm:pt>
    <dgm:pt modelId="{D6A2B85D-7B03-49E0-9330-2501CE21A518}" type="pres">
      <dgm:prSet presAssocID="{9661D498-5576-4BB2-B189-EE81089C83AC}" presName="parentText" presStyleLbl="node1" presStyleIdx="0" presStyleCnt="2" custScaleX="120202" custScaleY="54786" custLinFactNeighborX="9048" custLinFactNeighborY="-19338">
        <dgm:presLayoutVars>
          <dgm:chMax val="0"/>
          <dgm:bulletEnabled val="1"/>
        </dgm:presLayoutVars>
      </dgm:prSet>
      <dgm:spPr/>
    </dgm:pt>
    <dgm:pt modelId="{5E02E6DF-F25A-4781-A219-FA0BA4EEB3D1}" type="pres">
      <dgm:prSet presAssocID="{9661D498-5576-4BB2-B189-EE81089C83AC}" presName="negativeSpace" presStyleCnt="0"/>
      <dgm:spPr/>
    </dgm:pt>
    <dgm:pt modelId="{0E08E9F9-449A-4C54-8974-AF4407698957}" type="pres">
      <dgm:prSet presAssocID="{9661D498-5576-4BB2-B189-EE81089C83AC}" presName="childText" presStyleLbl="conFgAcc1" presStyleIdx="0" presStyleCnt="2" custScaleY="63426" custLinFactNeighborX="-181" custLinFactNeighborY="-74202">
        <dgm:presLayoutVars>
          <dgm:bulletEnabled val="1"/>
        </dgm:presLayoutVars>
      </dgm:prSet>
      <dgm:spPr/>
    </dgm:pt>
    <dgm:pt modelId="{2DD3FF1C-9A2B-43B4-B53C-17DA21BAB8D9}" type="pres">
      <dgm:prSet presAssocID="{382D9D41-5025-490E-B4FD-68D5A6D22742}" presName="spaceBetweenRectangles" presStyleCnt="0"/>
      <dgm:spPr/>
    </dgm:pt>
    <dgm:pt modelId="{93CEE123-7D6E-4A3E-8914-815639DA7A9A}" type="pres">
      <dgm:prSet presAssocID="{1D127689-6272-4724-8475-EC0C9CE5075F}" presName="parentLin" presStyleCnt="0"/>
      <dgm:spPr/>
    </dgm:pt>
    <dgm:pt modelId="{8FE806DE-F6EB-4C06-B8BE-D6E8CC606191}" type="pres">
      <dgm:prSet presAssocID="{1D127689-6272-4724-8475-EC0C9CE5075F}" presName="parentLeftMargin" presStyleLbl="node1" presStyleIdx="0" presStyleCnt="2"/>
      <dgm:spPr/>
    </dgm:pt>
    <dgm:pt modelId="{464BC6F8-7A02-4EBF-A67F-1454A281B23C}" type="pres">
      <dgm:prSet presAssocID="{1D127689-6272-4724-8475-EC0C9CE5075F}" presName="parentText" presStyleLbl="node1" presStyleIdx="1" presStyleCnt="2" custScaleX="117554" custScaleY="42479" custLinFactNeighborX="39755" custLinFactNeighborY="-18647">
        <dgm:presLayoutVars>
          <dgm:chMax val="0"/>
          <dgm:bulletEnabled val="1"/>
        </dgm:presLayoutVars>
      </dgm:prSet>
      <dgm:spPr/>
    </dgm:pt>
    <dgm:pt modelId="{64517C2A-75C8-4BD6-B234-21E9B08AC43A}" type="pres">
      <dgm:prSet presAssocID="{1D127689-6272-4724-8475-EC0C9CE5075F}" presName="negativeSpace" presStyleCnt="0"/>
      <dgm:spPr/>
    </dgm:pt>
    <dgm:pt modelId="{F72CF882-4072-408E-A280-BBBB642DAEE4}" type="pres">
      <dgm:prSet presAssocID="{1D127689-6272-4724-8475-EC0C9CE5075F}" presName="childText" presStyleLbl="conFgAcc1" presStyleIdx="1" presStyleCnt="2" custScaleY="63426" custLinFactNeighborX="-542" custLinFactNeighborY="27626">
        <dgm:presLayoutVars>
          <dgm:bulletEnabled val="1"/>
        </dgm:presLayoutVars>
      </dgm:prSet>
      <dgm:spPr/>
    </dgm:pt>
  </dgm:ptLst>
  <dgm:cxnLst>
    <dgm:cxn modelId="{E0084E41-1406-49DD-8B6B-E15161D46D89}" srcId="{62014D0E-717C-4E8E-8C02-CF12CEFEC700}" destId="{1D127689-6272-4724-8475-EC0C9CE5075F}" srcOrd="1" destOrd="0" parTransId="{75700A95-08EB-48D1-9C85-A4D313957724}" sibTransId="{52C0002B-6DBF-4162-BF60-C7C0F76A94D8}"/>
    <dgm:cxn modelId="{2925356B-8362-4F09-ABB2-A95F18BD2FE3}" type="presOf" srcId="{62014D0E-717C-4E8E-8C02-CF12CEFEC700}" destId="{8DA83AED-3926-44B8-9AB7-BD0A2ADFA01B}" srcOrd="0" destOrd="0" presId="urn:microsoft.com/office/officeart/2005/8/layout/list1"/>
    <dgm:cxn modelId="{8436D27F-7DEB-4572-BB83-A01F7EB61CEF}" srcId="{62014D0E-717C-4E8E-8C02-CF12CEFEC700}" destId="{9661D498-5576-4BB2-B189-EE81089C83AC}" srcOrd="0" destOrd="0" parTransId="{CAAE71CB-331D-4D37-8AB9-4B8577E67790}" sibTransId="{382D9D41-5025-490E-B4FD-68D5A6D22742}"/>
    <dgm:cxn modelId="{09509480-E8BD-400A-BE35-0E968BDF84B2}" type="presOf" srcId="{1D127689-6272-4724-8475-EC0C9CE5075F}" destId="{464BC6F8-7A02-4EBF-A67F-1454A281B23C}" srcOrd="1" destOrd="0" presId="urn:microsoft.com/office/officeart/2005/8/layout/list1"/>
    <dgm:cxn modelId="{4E231EC2-D557-4DFA-AEAB-F475134DB3FE}" type="presOf" srcId="{9661D498-5576-4BB2-B189-EE81089C83AC}" destId="{D6A2B85D-7B03-49E0-9330-2501CE21A518}" srcOrd="1" destOrd="0" presId="urn:microsoft.com/office/officeart/2005/8/layout/list1"/>
    <dgm:cxn modelId="{4682F8D6-71C3-4256-A7FD-B471837D158C}" type="presOf" srcId="{9661D498-5576-4BB2-B189-EE81089C83AC}" destId="{CC5C6DBF-C9AD-4CA3-96D6-B597DC35C900}" srcOrd="0" destOrd="0" presId="urn:microsoft.com/office/officeart/2005/8/layout/list1"/>
    <dgm:cxn modelId="{F206C6E7-1552-4B90-B1B3-EA579D6411B3}" type="presOf" srcId="{1D127689-6272-4724-8475-EC0C9CE5075F}" destId="{8FE806DE-F6EB-4C06-B8BE-D6E8CC606191}" srcOrd="0" destOrd="0" presId="urn:microsoft.com/office/officeart/2005/8/layout/list1"/>
    <dgm:cxn modelId="{0090E67A-D090-4511-A7A5-4B1391F3DEFE}" type="presParOf" srcId="{8DA83AED-3926-44B8-9AB7-BD0A2ADFA01B}" destId="{EB3C044C-AE30-4B58-9AD8-5DAA6265E5CA}" srcOrd="0" destOrd="0" presId="urn:microsoft.com/office/officeart/2005/8/layout/list1"/>
    <dgm:cxn modelId="{526FF0DF-FB11-4116-BFBD-4F7E4291514E}" type="presParOf" srcId="{EB3C044C-AE30-4B58-9AD8-5DAA6265E5CA}" destId="{CC5C6DBF-C9AD-4CA3-96D6-B597DC35C900}" srcOrd="0" destOrd="0" presId="urn:microsoft.com/office/officeart/2005/8/layout/list1"/>
    <dgm:cxn modelId="{61A7C05B-96D2-4CA3-8EC1-7E823D8118EE}" type="presParOf" srcId="{EB3C044C-AE30-4B58-9AD8-5DAA6265E5CA}" destId="{D6A2B85D-7B03-49E0-9330-2501CE21A518}" srcOrd="1" destOrd="0" presId="urn:microsoft.com/office/officeart/2005/8/layout/list1"/>
    <dgm:cxn modelId="{13A5E6AC-849F-4867-AEDC-D65E269C1FBB}" type="presParOf" srcId="{8DA83AED-3926-44B8-9AB7-BD0A2ADFA01B}" destId="{5E02E6DF-F25A-4781-A219-FA0BA4EEB3D1}" srcOrd="1" destOrd="0" presId="urn:microsoft.com/office/officeart/2005/8/layout/list1"/>
    <dgm:cxn modelId="{DFB400EC-2202-4235-A087-B43F88880848}" type="presParOf" srcId="{8DA83AED-3926-44B8-9AB7-BD0A2ADFA01B}" destId="{0E08E9F9-449A-4C54-8974-AF4407698957}" srcOrd="2" destOrd="0" presId="urn:microsoft.com/office/officeart/2005/8/layout/list1"/>
    <dgm:cxn modelId="{A1D31942-0692-4206-A7E8-2A47CCAB551C}" type="presParOf" srcId="{8DA83AED-3926-44B8-9AB7-BD0A2ADFA01B}" destId="{2DD3FF1C-9A2B-43B4-B53C-17DA21BAB8D9}" srcOrd="3" destOrd="0" presId="urn:microsoft.com/office/officeart/2005/8/layout/list1"/>
    <dgm:cxn modelId="{A77E31D8-9CC3-48C5-9A12-3FFBFFCF3AA5}" type="presParOf" srcId="{8DA83AED-3926-44B8-9AB7-BD0A2ADFA01B}" destId="{93CEE123-7D6E-4A3E-8914-815639DA7A9A}" srcOrd="4" destOrd="0" presId="urn:microsoft.com/office/officeart/2005/8/layout/list1"/>
    <dgm:cxn modelId="{4162B171-64D5-49FC-B914-5F523CC69CD6}" type="presParOf" srcId="{93CEE123-7D6E-4A3E-8914-815639DA7A9A}" destId="{8FE806DE-F6EB-4C06-B8BE-D6E8CC606191}" srcOrd="0" destOrd="0" presId="urn:microsoft.com/office/officeart/2005/8/layout/list1"/>
    <dgm:cxn modelId="{3AA2F601-9F0E-47B2-91F5-CA5FF931E19F}" type="presParOf" srcId="{93CEE123-7D6E-4A3E-8914-815639DA7A9A}" destId="{464BC6F8-7A02-4EBF-A67F-1454A281B23C}" srcOrd="1" destOrd="0" presId="urn:microsoft.com/office/officeart/2005/8/layout/list1"/>
    <dgm:cxn modelId="{771CDC74-B78B-4A39-9397-40E3730326D7}" type="presParOf" srcId="{8DA83AED-3926-44B8-9AB7-BD0A2ADFA01B}" destId="{64517C2A-75C8-4BD6-B234-21E9B08AC43A}" srcOrd="5" destOrd="0" presId="urn:microsoft.com/office/officeart/2005/8/layout/list1"/>
    <dgm:cxn modelId="{3A72DDE7-690D-4CBD-8275-DBFCD2376471}" type="presParOf" srcId="{8DA83AED-3926-44B8-9AB7-BD0A2ADFA01B}" destId="{F72CF882-4072-408E-A280-BBBB642DAEE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8E9F9-449A-4C54-8974-AF4407698957}">
      <dsp:nvSpPr>
        <dsp:cNvPr id="0" name=""/>
        <dsp:cNvSpPr/>
      </dsp:nvSpPr>
      <dsp:spPr>
        <a:xfrm>
          <a:off x="0" y="952665"/>
          <a:ext cx="7333630" cy="10389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2B85D-7B03-49E0-9330-2501CE21A518}">
      <dsp:nvSpPr>
        <dsp:cNvPr id="0" name=""/>
        <dsp:cNvSpPr/>
      </dsp:nvSpPr>
      <dsp:spPr>
        <a:xfrm>
          <a:off x="399858" y="750223"/>
          <a:ext cx="6170618" cy="1051233"/>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36" tIns="0" rIns="19403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Arial" panose="020B0604020202020204" pitchFamily="34" charset="0"/>
              <a:cs typeface="Arial" panose="020B0604020202020204" pitchFamily="34" charset="0"/>
            </a:rPr>
            <a:t>Dificuldades da Língua Portuguesa</a:t>
          </a:r>
        </a:p>
      </dsp:txBody>
      <dsp:txXfrm>
        <a:off x="451175" y="801540"/>
        <a:ext cx="6067984" cy="948599"/>
      </dsp:txXfrm>
    </dsp:sp>
    <dsp:sp modelId="{F72CF882-4072-408E-A280-BBBB642DAEE4}">
      <dsp:nvSpPr>
        <dsp:cNvPr id="0" name=""/>
        <dsp:cNvSpPr/>
      </dsp:nvSpPr>
      <dsp:spPr>
        <a:xfrm>
          <a:off x="0" y="2723763"/>
          <a:ext cx="7333630" cy="10389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BC6F8-7A02-4EBF-A67F-1454A281B23C}">
      <dsp:nvSpPr>
        <dsp:cNvPr id="0" name=""/>
        <dsp:cNvSpPr/>
      </dsp:nvSpPr>
      <dsp:spPr>
        <a:xfrm>
          <a:off x="512455" y="2245234"/>
          <a:ext cx="6034682" cy="815087"/>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36" tIns="0" rIns="19403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Arial" panose="020B0604020202020204" pitchFamily="34" charset="0"/>
              <a:cs typeface="Arial" panose="020B0604020202020204" pitchFamily="34" charset="0"/>
            </a:rPr>
            <a:t>Exercício</a:t>
          </a:r>
        </a:p>
      </dsp:txBody>
      <dsp:txXfrm>
        <a:off x="552244" y="2285023"/>
        <a:ext cx="5955104" cy="7355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F6EC4-755F-4C7F-BE23-516B7BF108C4}" type="datetimeFigureOut">
              <a:rPr lang="pt-BR" smtClean="0"/>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89C3C4-2844-44A8-AED4-F3B2EC028FD1}" type="slidenum">
              <a:rPr lang="pt-BR" smtClean="0"/>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F4BB4-296F-4136-BB18-DCC7D5C47BBB}" type="datetimeFigureOut">
              <a:rPr lang="pt-BR" smtClean="0"/>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6A099-D150-4499-82D1-302E0E4E706D}" type="slidenum">
              <a:rPr lang="pt-BR" smtClean="0"/>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0" i="0" dirty="0">
                <a:solidFill>
                  <a:schemeClr val="tx1"/>
                </a:solidFill>
                <a:effectLst/>
                <a:latin typeface="Raleway"/>
              </a:rPr>
              <a:t>Alternativa </a:t>
            </a:r>
            <a:r>
              <a:rPr lang="pt-BR" b="1" i="0" dirty="0">
                <a:solidFill>
                  <a:srgbClr val="FF0000"/>
                </a:solidFill>
                <a:effectLst/>
                <a:latin typeface="inherit"/>
              </a:rPr>
              <a:t>“b”</a:t>
            </a:r>
            <a:r>
              <a:rPr lang="pt-BR" b="1" i="0" dirty="0">
                <a:solidFill>
                  <a:schemeClr val="tx1"/>
                </a:solidFill>
                <a:effectLst/>
                <a:latin typeface="inherit"/>
              </a:rPr>
              <a:t>.</a:t>
            </a:r>
            <a:r>
              <a:rPr lang="pt-BR" b="0" i="0" dirty="0">
                <a:solidFill>
                  <a:schemeClr val="tx1"/>
                </a:solidFill>
                <a:effectLst/>
                <a:latin typeface="Raleway"/>
              </a:rPr>
              <a:t> O advérbio </a:t>
            </a:r>
            <a:r>
              <a:rPr lang="pt-BR" b="0" i="1" dirty="0">
                <a:solidFill>
                  <a:schemeClr val="tx1"/>
                </a:solidFill>
                <a:effectLst/>
                <a:latin typeface="Raleway"/>
              </a:rPr>
              <a:t>onde</a:t>
            </a:r>
            <a:r>
              <a:rPr lang="pt-BR" b="0" i="0" dirty="0">
                <a:solidFill>
                  <a:schemeClr val="tx1"/>
                </a:solidFill>
                <a:effectLst/>
                <a:latin typeface="Raleway"/>
              </a:rPr>
              <a:t> deve ser empregado quando a intenção é mostrar o lugar em que algo ou alguém está, sempre indicando ideia de lugar. O advérbio </a:t>
            </a:r>
            <a:r>
              <a:rPr lang="pt-BR" b="0" i="1" dirty="0">
                <a:solidFill>
                  <a:schemeClr val="tx1"/>
                </a:solidFill>
                <a:effectLst/>
                <a:latin typeface="Raleway"/>
              </a:rPr>
              <a:t>aonde</a:t>
            </a:r>
            <a:r>
              <a:rPr lang="pt-BR" b="0" i="0" dirty="0">
                <a:solidFill>
                  <a:schemeClr val="tx1"/>
                </a:solidFill>
                <a:effectLst/>
                <a:latin typeface="Raleway"/>
              </a:rPr>
              <a:t> deve ser utilizado para indicar o lugar em que algo ou alguém está, observando se o verbo com o qual ele se relaciona exige o emprego da preposição </a:t>
            </a:r>
            <a:r>
              <a:rPr lang="pt-BR" b="0" i="1" dirty="0">
                <a:solidFill>
                  <a:schemeClr val="tx1"/>
                </a:solidFill>
                <a:effectLst/>
                <a:latin typeface="Raleway"/>
              </a:rPr>
              <a:t>a.</a:t>
            </a:r>
            <a:endParaRPr lang="pt-BR" dirty="0">
              <a:solidFill>
                <a:schemeClr val="tx1"/>
              </a:solidFill>
            </a:endParaRPr>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i="0" dirty="0">
                <a:solidFill>
                  <a:srgbClr val="000000"/>
                </a:solidFill>
                <a:effectLst/>
                <a:latin typeface="Raleway"/>
              </a:rPr>
              <a:t>D; C; B; A.</a:t>
            </a:r>
            <a:endParaRPr lang="pt-BR" b="1"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t-BR" sz="1200" b="1" i="0" dirty="0">
                <a:solidFill>
                  <a:srgbClr val="000000"/>
                </a:solidFill>
                <a:effectLst/>
                <a:latin typeface="Raleway"/>
              </a:rPr>
              <a:t>Alternativa </a:t>
            </a:r>
            <a:r>
              <a:rPr lang="pt-BR" sz="1200" b="1" i="0" dirty="0">
                <a:solidFill>
                  <a:srgbClr val="FF0000"/>
                </a:solidFill>
                <a:effectLst/>
                <a:latin typeface="inherit"/>
              </a:rPr>
              <a:t>“e”</a:t>
            </a:r>
            <a:r>
              <a:rPr lang="pt-BR" sz="1200" b="1" i="0" dirty="0">
                <a:solidFill>
                  <a:srgbClr val="000000"/>
                </a:solidFill>
                <a:effectLst/>
                <a:latin typeface="inherit"/>
              </a:rPr>
              <a:t>.</a:t>
            </a:r>
            <a:r>
              <a:rPr lang="pt-BR" sz="1200" b="1" i="0" dirty="0">
                <a:solidFill>
                  <a:srgbClr val="000000"/>
                </a:solidFill>
                <a:effectLst/>
                <a:latin typeface="Raleway"/>
              </a:rPr>
              <a:t> O advérbio aonde indica ideia de movimento e geralmente está acompanhado pelos verbos</a:t>
            </a:r>
            <a:r>
              <a:rPr lang="pt-BR" sz="1200" b="1" i="1" dirty="0">
                <a:solidFill>
                  <a:srgbClr val="000000"/>
                </a:solidFill>
                <a:effectLst/>
                <a:latin typeface="Raleway"/>
              </a:rPr>
              <a:t> ir, chegar, retornar, voltar,</a:t>
            </a:r>
            <a:r>
              <a:rPr lang="pt-BR" sz="1200" b="1" i="0" dirty="0">
                <a:solidFill>
                  <a:srgbClr val="000000"/>
                </a:solidFill>
                <a:effectLst/>
                <a:latin typeface="Raleway"/>
              </a:rPr>
              <a:t> entre outros.</a:t>
            </a:r>
            <a:endParaRPr lang="pt-BR" sz="1200" b="1" dirty="0"/>
          </a:p>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2000" b="0" i="0" dirty="0">
                <a:solidFill>
                  <a:srgbClr val="000000"/>
                </a:solidFill>
                <a:effectLst/>
                <a:latin typeface="Raleway"/>
              </a:rPr>
              <a:t>Alternativa </a:t>
            </a:r>
            <a:r>
              <a:rPr lang="pt-BR" sz="2000" b="1" i="0" dirty="0">
                <a:solidFill>
                  <a:srgbClr val="000000"/>
                </a:solidFill>
                <a:effectLst/>
                <a:latin typeface="inherit"/>
              </a:rPr>
              <a:t>“c”. </a:t>
            </a:r>
            <a:r>
              <a:rPr lang="pt-BR" sz="2000" b="0" i="0" dirty="0">
                <a:solidFill>
                  <a:srgbClr val="000000"/>
                </a:solidFill>
                <a:effectLst/>
                <a:latin typeface="Raleway"/>
              </a:rPr>
              <a:t>III, IV e V estão corretas.</a:t>
            </a:r>
            <a:endParaRPr lang="pt-BR" sz="1400" b="1"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404040"/>
                </a:solidFill>
                <a:effectLst/>
                <a:latin typeface="Open Sans"/>
              </a:rPr>
              <a:t>Alternativa a) A espada vence, mais não convence.</a:t>
            </a:r>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a:solidFill>
                  <a:srgbClr val="404040"/>
                </a:solidFill>
                <a:effectLst/>
                <a:latin typeface="Open Sans"/>
              </a:rPr>
              <a:t>Alternativa a) intensidade e oposição</a:t>
            </a:r>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404040"/>
                </a:solidFill>
                <a:effectLst/>
                <a:latin typeface="Open Sans"/>
              </a:rPr>
              <a:t>Alternativa e: mau / mau / mal / Mal</a:t>
            </a:r>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i="0" dirty="0">
                <a:solidFill>
                  <a:srgbClr val="404040"/>
                </a:solidFill>
                <a:effectLst/>
                <a:latin typeface="Open Sans"/>
              </a:rPr>
              <a:t>Alternativa c: Mal chegou a dizer isso, e tomou um sopapo que o lançou longe.</a:t>
            </a:r>
            <a:endParaRPr lang="pt-BR" b="1"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1" i="0" dirty="0">
                <a:solidFill>
                  <a:srgbClr val="444444"/>
                </a:solidFill>
                <a:effectLst/>
                <a:latin typeface="NewsGothicMt"/>
              </a:rPr>
              <a:t>Alternativa II.</a:t>
            </a:r>
            <a:endParaRPr lang="pt-BR" b="0" i="0" dirty="0">
              <a:solidFill>
                <a:srgbClr val="444444"/>
              </a:solidFill>
              <a:effectLst/>
              <a:latin typeface="NewsGothicMt"/>
            </a:endParaRPr>
          </a:p>
          <a:p>
            <a:br>
              <a:rPr lang="pt-BR" b="0" i="0" dirty="0">
                <a:solidFill>
                  <a:srgbClr val="444444"/>
                </a:solidFill>
                <a:effectLst/>
                <a:latin typeface="NewsGothicMt"/>
              </a:rPr>
            </a:br>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b="1" i="0" dirty="0">
                <a:solidFill>
                  <a:srgbClr val="444444"/>
                </a:solidFill>
                <a:effectLst/>
                <a:latin typeface="NewsGothicMt"/>
              </a:rPr>
              <a:t>Errado. </a:t>
            </a:r>
            <a:r>
              <a:rPr lang="pt-BR" b="0" i="0" dirty="0">
                <a:solidFill>
                  <a:srgbClr val="444444"/>
                </a:solidFill>
                <a:effectLst/>
                <a:latin typeface="NewsGothicMt"/>
              </a:rPr>
              <a:t>Se houver a substituição dos termos, haverá </a:t>
            </a:r>
            <a:r>
              <a:rPr lang="pt-BR" b="0" i="0" dirty="0" err="1">
                <a:solidFill>
                  <a:srgbClr val="444444"/>
                </a:solidFill>
                <a:effectLst/>
                <a:latin typeface="NewsGothicMt"/>
              </a:rPr>
              <a:t>pejuízo</a:t>
            </a:r>
            <a:r>
              <a:rPr lang="pt-BR" b="0" i="0" dirty="0">
                <a:solidFill>
                  <a:srgbClr val="444444"/>
                </a:solidFill>
                <a:effectLst/>
                <a:latin typeface="NewsGothicMt"/>
              </a:rPr>
              <a:t> gramatical e de sentido, já que o trecho corresponde à ideia de propósito e, por isso, requer a locução prepositiva </a:t>
            </a:r>
            <a:r>
              <a:rPr lang="pt-BR" b="0" i="0" u="sng" dirty="0">
                <a:solidFill>
                  <a:srgbClr val="444444"/>
                </a:solidFill>
                <a:effectLst/>
                <a:latin typeface="NewsGothicMt"/>
              </a:rPr>
              <a:t>a fim de</a:t>
            </a:r>
            <a:r>
              <a:rPr lang="pt-BR" b="0" i="0" dirty="0">
                <a:solidFill>
                  <a:srgbClr val="444444"/>
                </a:solidFill>
                <a:effectLst/>
                <a:latin typeface="NewsGothicMt"/>
              </a:rPr>
              <a:t>.</a:t>
            </a:r>
            <a:br>
              <a:rPr lang="pt-BR" b="0" i="0" dirty="0">
                <a:solidFill>
                  <a:srgbClr val="444444"/>
                </a:solidFill>
                <a:effectLst/>
                <a:latin typeface="NewsGothicMt"/>
              </a:rPr>
            </a:br>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2" name="Rectangle 1"/>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microsoft.com/office/2007/relationships/hdphoto" Target="../media/image5.wdp"/><Relationship Id="rId7" Type="http://schemas.openxmlformats.org/officeDocument/2006/relationships/image" Target="../media/image4.png"/><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p:cNvPicPr/>
          <p:nvPr userDrawn="1"/>
        </p:nvPicPr>
        <p:blipFill rotWithShape="1">
          <a:blip r:embed="rId5">
            <a:extLst>
              <a:ext uri="{BEBA8EAE-BF5A-486C-A8C5-ECC9F3942E4B}">
                <a14:imgProps xmlns:a14="http://schemas.microsoft.com/office/drawing/2010/main">
                  <a14:imgLayer r:embed="rId6">
                    <a14:imgEffect>
                      <a14:brightnessContrast bright="10000" contrast="8000"/>
                    </a14:imgEffect>
                  </a14:imgLayer>
                </a14:imgProps>
              </a:ext>
              <a:ext uri="{28A0092B-C50C-407E-A947-70E740481C1C}">
                <a14:useLocalDpi xmlns:a14="http://schemas.microsoft.com/office/drawing/2010/main" val="0"/>
              </a:ext>
            </a:extLst>
          </a:blip>
          <a:srcRect l="23096" t="30494" r="19087"/>
          <a:stretch>
            <a:fillRect/>
          </a:stretch>
        </p:blipFill>
        <p:spPr bwMode="auto">
          <a:xfrm>
            <a:off x="0" y="5288395"/>
            <a:ext cx="12192000" cy="1569605"/>
          </a:xfrm>
          <a:prstGeom prst="rect">
            <a:avLst/>
          </a:prstGeom>
          <a:noFill/>
          <a:ln>
            <a:noFill/>
          </a:ln>
        </p:spPr>
      </p:pic>
      <p:sp>
        <p:nvSpPr>
          <p:cNvPr id="3" name="TextBox 8"/>
          <p:cNvSpPr txBox="1"/>
          <p:nvPr userDrawn="1"/>
        </p:nvSpPr>
        <p:spPr>
          <a:xfrm>
            <a:off x="41662" y="6352858"/>
            <a:ext cx="8129859" cy="461665"/>
          </a:xfrm>
          <a:prstGeom prst="rect">
            <a:avLst/>
          </a:prstGeom>
          <a:noFill/>
        </p:spPr>
        <p:txBody>
          <a:bodyPr wrap="square" rtlCol="0" anchor="ctr">
            <a:spAutoFit/>
          </a:bodyPr>
          <a:lstStyle/>
          <a:p>
            <a:r>
              <a:rPr lang="pt-BR" sz="2400" b="1" kern="1200" dirty="0">
                <a:solidFill>
                  <a:schemeClr val="bg1"/>
                </a:solidFill>
                <a:effectLst/>
                <a:latin typeface="+mn-lt"/>
                <a:ea typeface="+mn-ea"/>
                <a:cs typeface="+mn-cs"/>
              </a:rPr>
              <a:t>FACULDADE CEAM</a:t>
            </a:r>
            <a:endParaRPr lang="pt-BR" sz="2400" kern="1200" dirty="0">
              <a:solidFill>
                <a:schemeClr val="bg1"/>
              </a:solidFill>
              <a:effectLst/>
              <a:latin typeface="+mn-lt"/>
              <a:ea typeface="+mn-ea"/>
              <a:cs typeface="+mn-cs"/>
            </a:endParaRPr>
          </a:p>
        </p:txBody>
      </p:sp>
      <p:sp>
        <p:nvSpPr>
          <p:cNvPr id="2" name="Retângulo 1"/>
          <p:cNvSpPr>
            <a:spLocks noChangeAspect="1"/>
          </p:cNvSpPr>
          <p:nvPr userDrawn="1"/>
        </p:nvSpPr>
        <p:spPr>
          <a:xfrm>
            <a:off x="9386371" y="99950"/>
            <a:ext cx="2632933" cy="156960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4.png"/>
          <p:cNvPicPr/>
          <p:nvPr userDrawn="1"/>
        </p:nvPicPr>
        <p:blipFill>
          <a:blip r:embed="rId7">
            <a:biLevel thresh="50000"/>
            <a:extLst>
              <a:ext uri="{BEBA8EAE-BF5A-486C-A8C5-ECC9F3942E4B}">
                <a14:imgProps xmlns:a14="http://schemas.microsoft.com/office/drawing/2010/main">
                  <a14:imgLayer r:embed="rId8">
                    <a14:imgEffect>
                      <a14:saturation sat="0"/>
                    </a14:imgEffect>
                  </a14:imgLayer>
                </a14:imgProps>
              </a:ext>
            </a:extLst>
          </a:blip>
          <a:srcRect/>
          <a:stretch>
            <a:fillRect/>
          </a:stretch>
        </p:blipFill>
        <p:spPr>
          <a:xfrm>
            <a:off x="11175999" y="6159944"/>
            <a:ext cx="903687" cy="6335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13.GIF"/><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2.GIF"/><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jpe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2.GIF"/><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3.GIF"/><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9.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7.GIF"/><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7.GIF"/><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29.GIF"/><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image" Target="../media/image10.GI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12.GIF"/><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13.GIF"/><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0+ Melhores Ideias de Figuras em 2020 | imagens 3d, screen beans, boneco  3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5142" y="2547088"/>
            <a:ext cx="5110662" cy="337823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4.png"/>
          <p:cNvPicPr/>
          <p:nvPr/>
        </p:nvPicPr>
        <p:blipFill>
          <a:blip r:embed="rId2"/>
          <a:srcRect/>
          <a:stretch>
            <a:fillRect/>
          </a:stretch>
        </p:blipFill>
        <p:spPr>
          <a:xfrm>
            <a:off x="725714" y="460353"/>
            <a:ext cx="2693616" cy="1888565"/>
          </a:xfrm>
          <a:prstGeom prst="rect">
            <a:avLst/>
          </a:prstGeom>
        </p:spPr>
      </p:pic>
      <p:pic>
        <p:nvPicPr>
          <p:cNvPr id="13" name="image4.png"/>
          <p:cNvPicPr/>
          <p:nvPr/>
        </p:nvPicPr>
        <p:blipFill>
          <a:blip r:embed="rId3">
            <a:biLevel thresh="50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pic>
        <p:nvPicPr>
          <p:cNvPr id="1025" name="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4958511" y="3336235"/>
            <a:ext cx="5701458" cy="1323439"/>
          </a:xfrm>
          <a:prstGeom prst="rect">
            <a:avLst/>
          </a:prstGeom>
          <a:noFill/>
        </p:spPr>
        <p:txBody>
          <a:bodyPr wrap="square" lIns="91440" tIns="45720" rIns="91440" bIns="45720">
            <a:spAutoFit/>
          </a:bodyPr>
          <a:lstStyle/>
          <a:p>
            <a:pPr algn="ctr"/>
            <a:r>
              <a:rPr lang="pt-BR" sz="4000" b="1" dirty="0">
                <a:ln w="12700" cmpd="sng">
                  <a:solidFill>
                    <a:schemeClr val="accent4"/>
                  </a:solidFill>
                  <a:prstDash val="solid"/>
                </a:ln>
                <a:solidFill>
                  <a:srgbClr val="003399"/>
                </a:solidFill>
              </a:rPr>
              <a:t>Dificuldades da Língua Portuguesa</a:t>
            </a:r>
            <a:endParaRPr lang="pt-BR" sz="4000" b="1" cap="none" spc="0" dirty="0">
              <a:ln w="12700" cmpd="sng">
                <a:solidFill>
                  <a:schemeClr val="accent4"/>
                </a:solidFill>
                <a:prstDash val="solid"/>
              </a:ln>
              <a:solidFill>
                <a:srgbClr val="003399"/>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764602"/>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11" name="Text Box 7"/>
          <p:cNvSpPr txBox="1">
            <a:spLocks noChangeArrowheads="1"/>
          </p:cNvSpPr>
          <p:nvPr/>
        </p:nvSpPr>
        <p:spPr bwMode="auto">
          <a:xfrm>
            <a:off x="19212" y="1027755"/>
            <a:ext cx="5754953" cy="430887"/>
          </a:xfrm>
          <a:prstGeom prst="rect">
            <a:avLst/>
          </a:prstGeom>
          <a:solidFill>
            <a:schemeClr val="accent6">
              <a:lumMod val="40000"/>
              <a:lumOff val="60000"/>
            </a:schemeClr>
          </a:solidFill>
          <a:ln>
            <a:noFill/>
          </a:ln>
          <a:effectLst/>
        </p:spPr>
        <p:txBody>
          <a:bodyPr wrap="square">
            <a:spAutoFit/>
          </a:bodyPr>
          <a:lstStyle/>
          <a:p>
            <a:pPr algn="just"/>
            <a:r>
              <a:rPr lang="pt-BR" altLang="pt-B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PALAVRA </a:t>
            </a:r>
            <a:r>
              <a:rPr lang="pt-BR" alt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t>
            </a:r>
            <a:r>
              <a:rPr lang="pt-BR" altLang="pt-B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CLASSIFICA-SE COMO:</a:t>
            </a:r>
            <a:endParaRPr lang="pt-BR" altLang="pt-B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5728203" y="2112079"/>
            <a:ext cx="6463797" cy="830997"/>
          </a:xfrm>
          <a:prstGeom prst="rect">
            <a:avLst/>
          </a:prstGeom>
          <a:solidFill>
            <a:schemeClr val="accent4">
              <a:lumMod val="20000"/>
              <a:lumOff val="80000"/>
            </a:schemeClr>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sym typeface="Wingdings" panose="05000000000000000000" pitchFamily="2" charset="2"/>
              </a:rPr>
              <a:t></a:t>
            </a:r>
            <a:r>
              <a:rPr lang="pt-BR" altLang="pt-BR" sz="2400" b="1" dirty="0">
                <a:solidFill>
                  <a:srgbClr val="993300"/>
                </a:solidFill>
                <a:latin typeface="Arial" panose="020B0604020202020204" pitchFamily="34" charset="0"/>
                <a:cs typeface="Arial" panose="020B0604020202020204" pitchFamily="34" charset="0"/>
                <a:sym typeface="Wingdings" panose="05000000000000000000" pitchFamily="2" charset="2"/>
              </a:rPr>
              <a:t>advérbio de modo</a:t>
            </a:r>
            <a:r>
              <a:rPr lang="pt-BR" altLang="pt-BR" sz="2400" dirty="0">
                <a:latin typeface="Arial" panose="020B0604020202020204" pitchFamily="34" charset="0"/>
                <a:cs typeface="Arial" panose="020B0604020202020204" pitchFamily="34" charset="0"/>
                <a:sym typeface="Wingdings" panose="05000000000000000000" pitchFamily="2" charset="2"/>
              </a:rPr>
              <a:t> – contrário de </a:t>
            </a:r>
            <a:r>
              <a:rPr lang="pt-BR" altLang="pt-BR" sz="2400" b="1" u="sng" dirty="0">
                <a:latin typeface="Arial" panose="020B0604020202020204" pitchFamily="34" charset="0"/>
                <a:cs typeface="Arial" panose="020B0604020202020204" pitchFamily="34" charset="0"/>
                <a:sym typeface="Wingdings" panose="05000000000000000000" pitchFamily="2" charset="2"/>
              </a:rPr>
              <a:t>bem</a:t>
            </a:r>
            <a:r>
              <a:rPr lang="pt-BR" altLang="pt-BR" sz="2400" dirty="0">
                <a:latin typeface="Arial" panose="020B0604020202020204" pitchFamily="34" charset="0"/>
                <a:cs typeface="Arial" panose="020B0604020202020204" pitchFamily="34" charset="0"/>
                <a:sym typeface="Wingdings" panose="05000000000000000000" pitchFamily="2" charset="2"/>
              </a:rPr>
              <a:t>, equivale a “incorretamente”.</a:t>
            </a:r>
            <a:endParaRPr lang="pt-BR" altLang="pt-BR" sz="2400" dirty="0">
              <a:latin typeface="Arial" panose="020B0604020202020204" pitchFamily="34" charset="0"/>
              <a:cs typeface="Arial" panose="020B0604020202020204" pitchFamily="34" charset="0"/>
              <a:sym typeface="Wingdings" panose="05000000000000000000" pitchFamily="2" charset="2"/>
            </a:endParaRPr>
          </a:p>
        </p:txBody>
      </p:sp>
      <p:sp>
        <p:nvSpPr>
          <p:cNvPr id="13" name="Text Box 9"/>
          <p:cNvSpPr txBox="1">
            <a:spLocks noChangeArrowheads="1"/>
          </p:cNvSpPr>
          <p:nvPr/>
        </p:nvSpPr>
        <p:spPr bwMode="auto">
          <a:xfrm>
            <a:off x="19212" y="3819063"/>
            <a:ext cx="5754953" cy="461665"/>
          </a:xfrm>
          <a:prstGeom prst="rect">
            <a:avLst/>
          </a:prstGeom>
          <a:solidFill>
            <a:srgbClr val="92D050"/>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rPr>
              <a:t>   Ex.: O contrato estava </a:t>
            </a:r>
            <a:r>
              <a:rPr lang="pt-BR" altLang="pt-BR" sz="2400" b="1" u="sng" dirty="0">
                <a:latin typeface="Arial" panose="020B0604020202020204" pitchFamily="34" charset="0"/>
                <a:cs typeface="Arial" panose="020B0604020202020204" pitchFamily="34" charset="0"/>
              </a:rPr>
              <a:t>mal</a:t>
            </a:r>
            <a:r>
              <a:rPr lang="pt-BR" altLang="pt-BR" sz="2400" dirty="0">
                <a:latin typeface="Arial" panose="020B0604020202020204" pitchFamily="34" charset="0"/>
                <a:cs typeface="Arial" panose="020B0604020202020204" pitchFamily="34" charset="0"/>
              </a:rPr>
              <a:t> redigido.</a:t>
            </a:r>
            <a:endParaRPr lang="pt-BR" altLang="pt-BR" sz="2400" dirty="0">
              <a:latin typeface="Arial" panose="020B0604020202020204" pitchFamily="34" charset="0"/>
              <a:cs typeface="Arial" panose="020B0604020202020204" pitchFamily="34" charset="0"/>
            </a:endParaRPr>
          </a:p>
        </p:txBody>
      </p:sp>
      <p:sp>
        <p:nvSpPr>
          <p:cNvPr id="15" name="Text Box 10"/>
          <p:cNvSpPr txBox="1">
            <a:spLocks noChangeArrowheads="1"/>
          </p:cNvSpPr>
          <p:nvPr/>
        </p:nvSpPr>
        <p:spPr bwMode="auto">
          <a:xfrm>
            <a:off x="19212" y="4794568"/>
            <a:ext cx="5754953" cy="707886"/>
          </a:xfrm>
          <a:prstGeom prst="rect">
            <a:avLst/>
          </a:prstGeom>
          <a:solidFill>
            <a:schemeClr val="accent6">
              <a:lumMod val="60000"/>
              <a:lumOff val="40000"/>
            </a:schemeClr>
          </a:solidFill>
          <a:ln>
            <a:noFill/>
          </a:ln>
          <a:effectLst/>
        </p:spPr>
        <p:txBody>
          <a:bodyPr wrap="square">
            <a:spAutoFit/>
          </a:bodyPr>
          <a:lstStyle/>
          <a:p>
            <a:pPr algn="just"/>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solidFill>
                  <a:schemeClr val="accent2"/>
                </a:solidFill>
                <a:latin typeface="Arial" panose="020B0604020202020204" pitchFamily="34" charset="0"/>
                <a:cs typeface="Arial" panose="020B0604020202020204" pitchFamily="34" charset="0"/>
                <a:sym typeface="Wingdings" panose="05000000000000000000" pitchFamily="2" charset="2"/>
              </a:rPr>
              <a:t>substantivo</a:t>
            </a:r>
            <a:r>
              <a:rPr lang="pt-BR" altLang="pt-BR" sz="2000" dirty="0">
                <a:latin typeface="Arial" panose="020B0604020202020204" pitchFamily="34" charset="0"/>
                <a:cs typeface="Arial" panose="020B0604020202020204" pitchFamily="34" charset="0"/>
                <a:sym typeface="Wingdings" panose="05000000000000000000" pitchFamily="2" charset="2"/>
              </a:rPr>
              <a:t> – contrário de </a:t>
            </a:r>
            <a:r>
              <a:rPr lang="pt-BR" altLang="pt-BR" sz="2000" b="1" u="sng" dirty="0">
                <a:latin typeface="Arial" panose="020B0604020202020204" pitchFamily="34" charset="0"/>
                <a:cs typeface="Arial" panose="020B0604020202020204" pitchFamily="34" charset="0"/>
                <a:sym typeface="Wingdings" panose="05000000000000000000" pitchFamily="2" charset="2"/>
              </a:rPr>
              <a:t>bem</a:t>
            </a:r>
            <a:r>
              <a:rPr lang="pt-BR" altLang="pt-BR" sz="2000" dirty="0">
                <a:latin typeface="Arial" panose="020B0604020202020204" pitchFamily="34" charset="0"/>
                <a:cs typeface="Arial" panose="020B0604020202020204" pitchFamily="34" charset="0"/>
                <a:sym typeface="Wingdings" panose="05000000000000000000" pitchFamily="2" charset="2"/>
              </a:rPr>
              <a:t>, pode vir antecedido de artigo, adjetivo ou pronome.</a:t>
            </a:r>
            <a:endParaRPr lang="pt-BR" altLang="pt-BR" sz="2000" dirty="0">
              <a:latin typeface="Arial" panose="020B0604020202020204" pitchFamily="34" charset="0"/>
              <a:cs typeface="Arial" panose="020B0604020202020204" pitchFamily="34" charset="0"/>
              <a:sym typeface="Wingdings" panose="05000000000000000000" pitchFamily="2" charset="2"/>
            </a:endParaRPr>
          </a:p>
        </p:txBody>
      </p:sp>
      <p:pic>
        <p:nvPicPr>
          <p:cNvPr id="6148" name="Picture 4" descr="Moral png 6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798" y="2297910"/>
            <a:ext cx="5019357" cy="37645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l, mau, bem ou bom? | Dicas de portugues, Nomes e sobrenomes, Facebook e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455" y="1698679"/>
            <a:ext cx="2285683" cy="1740114"/>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
                                        </p:tgtEl>
                                        <p:attrNameLst>
                                          <p:attrName>ppt_y</p:attrName>
                                        </p:attrNameLst>
                                      </p:cBhvr>
                                      <p:tavLst>
                                        <p:tav tm="0">
                                          <p:val>
                                            <p:strVal val="#ppt_y"/>
                                          </p:val>
                                        </p:tav>
                                        <p:tav tm="100000">
                                          <p:val>
                                            <p:strVal val="#ppt_y"/>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Scale>
                                      <p:cBhvr>
                                        <p:cTn id="2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3"/>
                                        </p:tgtEl>
                                        <p:attrNameLst>
                                          <p:attrName>ppt_x</p:attrName>
                                          <p:attrName>ppt_y</p:attrName>
                                        </p:attrNameLst>
                                      </p:cBhvr>
                                    </p:animMotion>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ontabilidade, Fiscal e Tributaria - Community - Google+ | Imagem de  interrogação, Imagens para watts, Emoticons engraçado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3931" y="1556271"/>
            <a:ext cx="2310381" cy="3250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p:nvPr/>
        </p:nvSpPr>
        <p:spPr>
          <a:xfrm flipV="1">
            <a:off x="0" y="803786"/>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2"/>
          <a:stretch>
            <a:fillRect/>
          </a:stretch>
        </p:blipFill>
        <p:spPr>
          <a:xfrm>
            <a:off x="9366391" y="138352"/>
            <a:ext cx="2603218" cy="1609483"/>
          </a:xfrm>
          <a:prstGeom prst="rect">
            <a:avLst/>
          </a:prstGeom>
        </p:spPr>
      </p:pic>
      <p:sp>
        <p:nvSpPr>
          <p:cNvPr id="17" name="Text Box 12"/>
          <p:cNvSpPr txBox="1">
            <a:spLocks noChangeArrowheads="1"/>
          </p:cNvSpPr>
          <p:nvPr/>
        </p:nvSpPr>
        <p:spPr bwMode="auto">
          <a:xfrm>
            <a:off x="0" y="1128163"/>
            <a:ext cx="7791487" cy="830997"/>
          </a:xfrm>
          <a:prstGeom prst="rect">
            <a:avLst/>
          </a:prstGeom>
          <a:solidFill>
            <a:schemeClr val="accent6">
              <a:lumMod val="40000"/>
              <a:lumOff val="60000"/>
            </a:schemeClr>
          </a:solidFill>
          <a:ln>
            <a:noFill/>
          </a:ln>
          <a:effectLst/>
        </p:spPr>
        <p:txBody>
          <a:bodyPr wrap="square">
            <a:spAutoFit/>
          </a:bodyPr>
          <a:lstStyle/>
          <a:p>
            <a:pPr algn="just"/>
            <a:r>
              <a:rPr lang="pt-BR" altLang="pt-BR" sz="2400" b="1" dirty="0">
                <a:solidFill>
                  <a:srgbClr val="FF0000"/>
                </a:solidFill>
                <a:latin typeface="Arial" panose="020B0604020202020204" pitchFamily="34" charset="0"/>
                <a:cs typeface="Arial" panose="020B0604020202020204" pitchFamily="34" charset="0"/>
                <a:sym typeface="Wingdings" panose="05000000000000000000" pitchFamily="2" charset="2"/>
              </a:rPr>
              <a:t>conjunção subordinativa adverbial temporal</a:t>
            </a:r>
            <a:r>
              <a:rPr lang="pt-BR" altLang="pt-BR" sz="24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pt-BR" altLang="pt-BR" sz="2400" dirty="0">
                <a:latin typeface="Arial" panose="020B0604020202020204" pitchFamily="34" charset="0"/>
                <a:cs typeface="Arial" panose="020B0604020202020204" pitchFamily="34" charset="0"/>
                <a:sym typeface="Wingdings" panose="05000000000000000000" pitchFamily="2" charset="2"/>
              </a:rPr>
              <a:t>equivale a “assim que”, “logo que”.</a:t>
            </a:r>
            <a:endParaRPr lang="pt-BR" altLang="pt-BR" sz="2400" dirty="0">
              <a:latin typeface="Arial" panose="020B0604020202020204" pitchFamily="34" charset="0"/>
              <a:cs typeface="Arial" panose="020B0604020202020204" pitchFamily="34" charset="0"/>
              <a:sym typeface="Wingdings" panose="05000000000000000000" pitchFamily="2" charset="2"/>
            </a:endParaRPr>
          </a:p>
        </p:txBody>
      </p:sp>
      <p:sp>
        <p:nvSpPr>
          <p:cNvPr id="18" name="Text Box 13"/>
          <p:cNvSpPr txBox="1">
            <a:spLocks noChangeArrowheads="1"/>
          </p:cNvSpPr>
          <p:nvPr/>
        </p:nvSpPr>
        <p:spPr bwMode="auto">
          <a:xfrm>
            <a:off x="4656406" y="4561807"/>
            <a:ext cx="7564423" cy="461665"/>
          </a:xfrm>
          <a:prstGeom prst="rect">
            <a:avLst/>
          </a:prstGeom>
          <a:solidFill>
            <a:schemeClr val="accent6">
              <a:lumMod val="40000"/>
              <a:lumOff val="60000"/>
            </a:schemeClr>
          </a:solidFill>
          <a:ln>
            <a:noFill/>
          </a:ln>
          <a:effectLst/>
        </p:spPr>
        <p:txBody>
          <a:bodyPr wrap="square">
            <a:spAutoFit/>
          </a:bodyPr>
          <a:lstStyle/>
          <a:p>
            <a:pPr algn="just"/>
            <a:r>
              <a:rPr lang="pt-BR" altLang="pt-BR" sz="2400" dirty="0">
                <a:latin typeface="Arial" panose="020B0604020202020204" pitchFamily="34" charset="0"/>
                <a:cs typeface="Arial" panose="020B0604020202020204" pitchFamily="34" charset="0"/>
              </a:rPr>
              <a:t>Ex.: </a:t>
            </a:r>
            <a:r>
              <a:rPr lang="pt-BR" altLang="pt-BR" sz="2400" b="1" u="sng" dirty="0">
                <a:latin typeface="Arial" panose="020B0604020202020204" pitchFamily="34" charset="0"/>
                <a:cs typeface="Arial" panose="020B0604020202020204" pitchFamily="34" charset="0"/>
              </a:rPr>
              <a:t>Mal</a:t>
            </a:r>
            <a:r>
              <a:rPr lang="pt-BR" altLang="pt-BR" sz="2400" dirty="0">
                <a:latin typeface="Arial" panose="020B0604020202020204" pitchFamily="34" charset="0"/>
                <a:cs typeface="Arial" panose="020B0604020202020204" pitchFamily="34" charset="0"/>
              </a:rPr>
              <a:t> cheguei, começaram as comemorações.</a:t>
            </a:r>
            <a:endParaRPr lang="pt-BR" altLang="pt-BR" sz="2400" dirty="0">
              <a:latin typeface="Arial" panose="020B0604020202020204" pitchFamily="34" charset="0"/>
              <a:cs typeface="Arial" panose="020B0604020202020204" pitchFamily="34" charset="0"/>
            </a:endParaRPr>
          </a:p>
        </p:txBody>
      </p:sp>
      <p:sp>
        <p:nvSpPr>
          <p:cNvPr id="21" name="CaixaDeTexto 20"/>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7170" name="Picture 2" descr="100 dicas de português | Esquadrão do Conheci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2275"/>
            <a:ext cx="4656406" cy="165561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5"/>
          <p:cNvSpPr txBox="1">
            <a:spLocks noChangeArrowheads="1"/>
          </p:cNvSpPr>
          <p:nvPr/>
        </p:nvSpPr>
        <p:spPr bwMode="auto">
          <a:xfrm>
            <a:off x="0" y="5387162"/>
            <a:ext cx="7464768" cy="461665"/>
          </a:xfrm>
          <a:prstGeom prst="rect">
            <a:avLst/>
          </a:prstGeom>
          <a:solidFill>
            <a:schemeClr val="accent1">
              <a:lumMod val="40000"/>
              <a:lumOff val="60000"/>
            </a:schemeClr>
          </a:solidFill>
          <a:ln>
            <a:noFill/>
          </a:ln>
          <a:effectLst/>
        </p:spPr>
        <p:txBody>
          <a:bodyPr wrap="square">
            <a:spAutoFit/>
          </a:bodyPr>
          <a:lstStyle/>
          <a:p>
            <a:r>
              <a:rPr lang="pt-BR" altLang="pt-BR" sz="2400" b="1" u="sng">
                <a:latin typeface="Arial" panose="020B0604020202020204" pitchFamily="34" charset="0"/>
                <a:cs typeface="Arial" panose="020B0604020202020204" pitchFamily="34" charset="0"/>
              </a:rPr>
              <a:t>Mau</a:t>
            </a:r>
            <a:r>
              <a:rPr lang="pt-BR" altLang="pt-BR" sz="2400">
                <a:latin typeface="Arial" panose="020B0604020202020204" pitchFamily="34" charset="0"/>
                <a:cs typeface="Arial" panose="020B0604020202020204" pitchFamily="34" charset="0"/>
              </a:rPr>
              <a:t> é adjetivo e, portanto, modifica um substantivo.</a:t>
            </a:r>
            <a:endParaRPr lang="pt-BR" altLang="pt-BR" sz="2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ppt_w*0.05"/>
                                          </p:val>
                                        </p:tav>
                                        <p:tav tm="100000">
                                          <p:val>
                                            <p:strVal val="#ppt_w"/>
                                          </p:val>
                                        </p:tav>
                                      </p:tavLst>
                                    </p:anim>
                                    <p:anim calcmode="lin" valueType="num">
                                      <p:cBhvr>
                                        <p:cTn id="16" dur="500" fill="hold"/>
                                        <p:tgtEl>
                                          <p:spTgt spid="18"/>
                                        </p:tgtEl>
                                        <p:attrNameLst>
                                          <p:attrName>ppt_h</p:attrName>
                                        </p:attrNameLst>
                                      </p:cBhvr>
                                      <p:tavLst>
                                        <p:tav tm="0">
                                          <p:val>
                                            <p:strVal val="#ppt_h"/>
                                          </p:val>
                                        </p:tav>
                                        <p:tav tm="100000">
                                          <p:val>
                                            <p:strVal val="#ppt_h"/>
                                          </p:val>
                                        </p:tav>
                                      </p:tavLst>
                                    </p:anim>
                                    <p:anim calcmode="lin" valueType="num">
                                      <p:cBhvr>
                                        <p:cTn id="17" dur="500" fill="hold"/>
                                        <p:tgtEl>
                                          <p:spTgt spid="18"/>
                                        </p:tgtEl>
                                        <p:attrNameLst>
                                          <p:attrName>ppt_x</p:attrName>
                                        </p:attrNameLst>
                                      </p:cBhvr>
                                      <p:tavLst>
                                        <p:tav tm="0">
                                          <p:val>
                                            <p:strVal val="#ppt_x-.2"/>
                                          </p:val>
                                        </p:tav>
                                        <p:tav tm="100000">
                                          <p:val>
                                            <p:strVal val="#ppt_x"/>
                                          </p:val>
                                        </p:tav>
                                      </p:tavLst>
                                    </p:anim>
                                    <p:anim calcmode="lin" valueType="num">
                                      <p:cBhvr>
                                        <p:cTn id="18" dur="500" fill="hold"/>
                                        <p:tgtEl>
                                          <p:spTgt spid="18"/>
                                        </p:tgtEl>
                                        <p:attrNameLst>
                                          <p:attrName>ppt_y</p:attrName>
                                        </p:attrNameLst>
                                      </p:cBhvr>
                                      <p:tavLst>
                                        <p:tav tm="0">
                                          <p:val>
                                            <p:strVal val="#ppt_y"/>
                                          </p:val>
                                        </p:tav>
                                        <p:tav tm="100000">
                                          <p:val>
                                            <p:strVal val="#ppt_y"/>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83966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5" name="CaixaDeTexto 4"/>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8" name="CaixaDeTexto 7"/>
          <p:cNvSpPr txBox="1"/>
          <p:nvPr/>
        </p:nvSpPr>
        <p:spPr>
          <a:xfrm>
            <a:off x="443784" y="1001575"/>
            <a:ext cx="8922607" cy="5016758"/>
          </a:xfrm>
          <a:prstGeom prst="rect">
            <a:avLst/>
          </a:prstGeom>
          <a:noFill/>
        </p:spPr>
        <p:txBody>
          <a:bodyPr wrap="square">
            <a:spAutoFit/>
          </a:bodyPr>
          <a:lstStyle/>
          <a:p>
            <a:pPr fontAlgn="base"/>
            <a:r>
              <a:rPr lang="pt-BR" sz="2000" b="1" i="0" dirty="0">
                <a:solidFill>
                  <a:srgbClr val="404040"/>
                </a:solidFill>
                <a:effectLst/>
                <a:latin typeface="Arial" panose="020B0604020202020204" pitchFamily="34" charset="0"/>
                <a:cs typeface="Arial" panose="020B0604020202020204" pitchFamily="34" charset="0"/>
              </a:rPr>
              <a:t>(Cemitério de elefantes. Apud CARNEIRO, Agostinho Dias)</a:t>
            </a:r>
            <a:endParaRPr lang="pt-BR" sz="2000" b="1" i="0" dirty="0">
              <a:solidFill>
                <a:srgbClr val="404040"/>
              </a:solidFill>
              <a:effectLst/>
              <a:latin typeface="Arial" panose="020B0604020202020204" pitchFamily="34" charset="0"/>
              <a:cs typeface="Arial" panose="020B0604020202020204" pitchFamily="34" charset="0"/>
            </a:endParaRPr>
          </a:p>
          <a:p>
            <a:pPr fontAlgn="base"/>
            <a:endParaRPr lang="pt-BR" sz="2000" b="0" i="0" dirty="0">
              <a:solidFill>
                <a:srgbClr val="404040"/>
              </a:solidFill>
              <a:effectLst/>
              <a:latin typeface="Arial" panose="020B0604020202020204" pitchFamily="34" charset="0"/>
              <a:cs typeface="Arial" panose="020B0604020202020204" pitchFamily="34" charset="0"/>
            </a:endParaRPr>
          </a:p>
          <a:p>
            <a:pPr algn="just" fontAlgn="base"/>
            <a:r>
              <a:rPr lang="pt-BR" sz="2000" b="1" i="0" dirty="0">
                <a:solidFill>
                  <a:srgbClr val="FF0000"/>
                </a:solidFill>
                <a:effectLst/>
                <a:latin typeface="Arial" panose="020B0604020202020204" pitchFamily="34" charset="0"/>
                <a:cs typeface="Arial" panose="020B0604020202020204" pitchFamily="34" charset="0"/>
              </a:rPr>
              <a:t>“...</a:t>
            </a:r>
            <a:r>
              <a:rPr lang="pt-BR" sz="2000" b="1" i="1" dirty="0">
                <a:solidFill>
                  <a:srgbClr val="FF0000"/>
                </a:solidFill>
                <a:effectLst/>
                <a:latin typeface="Arial" panose="020B0604020202020204" pitchFamily="34" charset="0"/>
                <a:cs typeface="Arial" panose="020B0604020202020204" pitchFamily="34" charset="0"/>
              </a:rPr>
              <a:t>o primo Euzébio lhe fizera mal</a:t>
            </a:r>
            <a:r>
              <a:rPr lang="pt-BR" sz="2000" b="1" i="0" dirty="0">
                <a:solidFill>
                  <a:srgbClr val="FF0000"/>
                </a:solidFill>
                <a:effectLst/>
                <a:latin typeface="Arial" panose="020B0604020202020204" pitchFamily="34" charset="0"/>
                <a:cs typeface="Arial" panose="020B0604020202020204" pitchFamily="34" charset="0"/>
              </a:rPr>
              <a:t>...” </a:t>
            </a:r>
            <a:r>
              <a:rPr lang="pt-BR" sz="2000" b="0" i="0" dirty="0">
                <a:solidFill>
                  <a:srgbClr val="404040"/>
                </a:solidFill>
                <a:effectLst/>
                <a:latin typeface="Arial" panose="020B0604020202020204" pitchFamily="34" charset="0"/>
                <a:cs typeface="Arial" panose="020B0604020202020204" pitchFamily="34" charset="0"/>
              </a:rPr>
              <a:t>Nessa frase, a palavra mal está escrita com “l”. Há, porém, situações em que ela também pode ser escrita com “u”. Observe as frases abaixo e, em seguida, assinale a alternativa cuja sequência preencha adequadamente os espaços em branco.</a:t>
            </a:r>
            <a:endParaRPr lang="pt-BR" sz="2000" b="0" i="0" dirty="0">
              <a:solidFill>
                <a:srgbClr val="404040"/>
              </a:solidFill>
              <a:effectLst/>
              <a:latin typeface="Arial" panose="020B0604020202020204" pitchFamily="34" charset="0"/>
              <a:cs typeface="Arial" panose="020B0604020202020204" pitchFamily="34" charset="0"/>
            </a:endParaRPr>
          </a:p>
          <a:p>
            <a:pPr algn="just" fontAlgn="base"/>
            <a:endParaRPr lang="pt-BR" sz="2000" b="0" i="0" dirty="0">
              <a:solidFill>
                <a:srgbClr val="404040"/>
              </a:solidFill>
              <a:effectLst/>
              <a:latin typeface="Arial" panose="020B0604020202020204" pitchFamily="34" charset="0"/>
              <a:cs typeface="Arial" panose="020B0604020202020204" pitchFamily="34" charset="0"/>
            </a:endParaRPr>
          </a:p>
          <a:p>
            <a:pPr fontAlgn="base"/>
            <a:r>
              <a:rPr lang="pt-BR" sz="2000" b="0" i="0" dirty="0">
                <a:solidFill>
                  <a:srgbClr val="404040"/>
                </a:solidFill>
                <a:effectLst/>
                <a:latin typeface="Arial" panose="020B0604020202020204" pitchFamily="34" charset="0"/>
                <a:cs typeface="Arial" panose="020B0604020202020204" pitchFamily="34" charset="0"/>
              </a:rPr>
              <a:t>- Para Santina, Euzébio foi um homem _____.</a:t>
            </a:r>
            <a:endParaRPr lang="pt-BR" sz="2000" b="0" i="0" dirty="0">
              <a:solidFill>
                <a:srgbClr val="404040"/>
              </a:solidFill>
              <a:effectLst/>
              <a:latin typeface="Arial" panose="020B0604020202020204" pitchFamily="34" charset="0"/>
              <a:cs typeface="Arial" panose="020B0604020202020204" pitchFamily="34" charset="0"/>
            </a:endParaRPr>
          </a:p>
          <a:p>
            <a:pPr fontAlgn="base"/>
            <a:r>
              <a:rPr lang="pt-BR" sz="2000" b="0" i="0" dirty="0">
                <a:solidFill>
                  <a:srgbClr val="404040"/>
                </a:solidFill>
                <a:effectLst/>
                <a:latin typeface="Arial" panose="020B0604020202020204" pitchFamily="34" charset="0"/>
                <a:cs typeface="Arial" panose="020B0604020202020204" pitchFamily="34" charset="0"/>
              </a:rPr>
              <a:t>- Segundo o narrador, Bento fez um _____ casamento.</a:t>
            </a:r>
            <a:endParaRPr lang="pt-BR" sz="2000" b="0" i="0" dirty="0">
              <a:solidFill>
                <a:srgbClr val="404040"/>
              </a:solidFill>
              <a:effectLst/>
              <a:latin typeface="Arial" panose="020B0604020202020204" pitchFamily="34" charset="0"/>
              <a:cs typeface="Arial" panose="020B0604020202020204" pitchFamily="34" charset="0"/>
            </a:endParaRPr>
          </a:p>
          <a:p>
            <a:pPr fontAlgn="base"/>
            <a:r>
              <a:rPr lang="pt-BR" sz="2000" b="0" i="0" dirty="0">
                <a:solidFill>
                  <a:srgbClr val="404040"/>
                </a:solidFill>
                <a:effectLst/>
                <a:latin typeface="Arial" panose="020B0604020202020204" pitchFamily="34" charset="0"/>
                <a:cs typeface="Arial" panose="020B0604020202020204" pitchFamily="34" charset="0"/>
              </a:rPr>
              <a:t>- Bento recebeu muito _____ a revelação de Santina. _____ ouviu a revelação de Santina, Bento decidiu separar-se.</a:t>
            </a:r>
            <a:endParaRPr lang="pt-BR" sz="2000" b="0" i="0" dirty="0">
              <a:solidFill>
                <a:srgbClr val="404040"/>
              </a:solidFill>
              <a:effectLst/>
              <a:latin typeface="Arial" panose="020B0604020202020204" pitchFamily="34" charset="0"/>
              <a:cs typeface="Arial" panose="020B0604020202020204" pitchFamily="34" charset="0"/>
            </a:endParaRPr>
          </a:p>
          <a:p>
            <a:pPr fontAlgn="base"/>
            <a:r>
              <a:rPr lang="pt-BR" sz="2000" b="0" i="0" dirty="0">
                <a:solidFill>
                  <a:srgbClr val="404040"/>
                </a:solidFill>
                <a:effectLst/>
                <a:latin typeface="Arial" panose="020B0604020202020204" pitchFamily="34" charset="0"/>
                <a:cs typeface="Arial" panose="020B0604020202020204" pitchFamily="34" charset="0"/>
              </a:rPr>
              <a:t>a) mau / mal / mal / Mau</a:t>
            </a:r>
            <a:br>
              <a:rPr lang="pt-BR" sz="2000" b="0" i="0" dirty="0">
                <a:solidFill>
                  <a:srgbClr val="404040"/>
                </a:solidFill>
                <a:effectLst/>
                <a:latin typeface="Arial" panose="020B0604020202020204" pitchFamily="34" charset="0"/>
                <a:cs typeface="Arial" panose="020B0604020202020204" pitchFamily="34" charset="0"/>
              </a:rPr>
            </a:br>
            <a:r>
              <a:rPr lang="pt-BR" sz="2000" b="0" i="0" dirty="0">
                <a:solidFill>
                  <a:srgbClr val="404040"/>
                </a:solidFill>
                <a:effectLst/>
                <a:latin typeface="Arial" panose="020B0604020202020204" pitchFamily="34" charset="0"/>
                <a:cs typeface="Arial" panose="020B0604020202020204" pitchFamily="34" charset="0"/>
              </a:rPr>
              <a:t>b) mau / mal / mau / Mal</a:t>
            </a:r>
            <a:br>
              <a:rPr lang="pt-BR" sz="2000" b="0" i="0" dirty="0">
                <a:solidFill>
                  <a:srgbClr val="404040"/>
                </a:solidFill>
                <a:effectLst/>
                <a:latin typeface="Arial" panose="020B0604020202020204" pitchFamily="34" charset="0"/>
                <a:cs typeface="Arial" panose="020B0604020202020204" pitchFamily="34" charset="0"/>
              </a:rPr>
            </a:br>
            <a:r>
              <a:rPr lang="pt-BR" sz="2000" b="0" i="0" dirty="0">
                <a:solidFill>
                  <a:srgbClr val="404040"/>
                </a:solidFill>
                <a:effectLst/>
                <a:latin typeface="Arial" panose="020B0604020202020204" pitchFamily="34" charset="0"/>
                <a:cs typeface="Arial" panose="020B0604020202020204" pitchFamily="34" charset="0"/>
              </a:rPr>
              <a:t>c) mal / mau / mal / Mau</a:t>
            </a:r>
            <a:br>
              <a:rPr lang="pt-BR" sz="2000" b="0" i="0" dirty="0">
                <a:solidFill>
                  <a:srgbClr val="404040"/>
                </a:solidFill>
                <a:effectLst/>
                <a:latin typeface="Arial" panose="020B0604020202020204" pitchFamily="34" charset="0"/>
                <a:cs typeface="Arial" panose="020B0604020202020204" pitchFamily="34" charset="0"/>
              </a:rPr>
            </a:br>
            <a:r>
              <a:rPr lang="pt-BR" sz="2000" b="0" i="0" dirty="0">
                <a:solidFill>
                  <a:srgbClr val="404040"/>
                </a:solidFill>
                <a:effectLst/>
                <a:latin typeface="Arial" panose="020B0604020202020204" pitchFamily="34" charset="0"/>
                <a:cs typeface="Arial" panose="020B0604020202020204" pitchFamily="34" charset="0"/>
              </a:rPr>
              <a:t>d) mal / mal / mau / Mau</a:t>
            </a:r>
            <a:br>
              <a:rPr lang="pt-BR" sz="2000" b="0" i="0" dirty="0">
                <a:solidFill>
                  <a:srgbClr val="404040"/>
                </a:solidFill>
                <a:effectLst/>
                <a:latin typeface="Arial" panose="020B0604020202020204" pitchFamily="34" charset="0"/>
                <a:cs typeface="Arial" panose="020B0604020202020204" pitchFamily="34" charset="0"/>
              </a:rPr>
            </a:br>
            <a:r>
              <a:rPr lang="pt-BR" sz="2000" b="0" i="0" dirty="0">
                <a:solidFill>
                  <a:srgbClr val="404040"/>
                </a:solidFill>
                <a:effectLst/>
                <a:latin typeface="Arial" panose="020B0604020202020204" pitchFamily="34" charset="0"/>
                <a:cs typeface="Arial" panose="020B0604020202020204" pitchFamily="34" charset="0"/>
              </a:rPr>
              <a:t>e) mau / mau / mal / Mal</a:t>
            </a:r>
            <a:endParaRPr lang="pt-BR" sz="2000" b="0" i="0" dirty="0">
              <a:solidFill>
                <a:srgbClr val="404040"/>
              </a:solidFill>
              <a:effectLst/>
              <a:latin typeface="Arial" panose="020B0604020202020204" pitchFamily="34" charset="0"/>
              <a:cs typeface="Arial" panose="020B0604020202020204" pitchFamily="34" charset="0"/>
            </a:endParaRPr>
          </a:p>
        </p:txBody>
      </p:sp>
      <p:pic>
        <p:nvPicPr>
          <p:cNvPr id="3074" name="Picture 2" descr="O novo (velho) paradigma | Escola Portugues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82354" y="1220122"/>
            <a:ext cx="3065862" cy="4899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83966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5" name="CaixaDeTexto 4"/>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7" name="CaixaDeTexto 6"/>
          <p:cNvSpPr txBox="1"/>
          <p:nvPr/>
        </p:nvSpPr>
        <p:spPr>
          <a:xfrm>
            <a:off x="474784" y="943093"/>
            <a:ext cx="8891607" cy="5107873"/>
          </a:xfrm>
          <a:prstGeom prst="rect">
            <a:avLst/>
          </a:prstGeom>
          <a:noFill/>
        </p:spPr>
        <p:txBody>
          <a:bodyPr wrap="square">
            <a:spAutoFit/>
          </a:bodyPr>
          <a:lstStyle/>
          <a:p>
            <a:pPr algn="just" fontAlgn="base">
              <a:lnSpc>
                <a:spcPct val="150000"/>
              </a:lnSpc>
            </a:pPr>
            <a:r>
              <a:rPr lang="pt-BR" sz="2200" b="1" i="0" dirty="0">
                <a:solidFill>
                  <a:srgbClr val="000099"/>
                </a:solidFill>
                <a:effectLst/>
                <a:latin typeface="Arial" panose="020B0604020202020204" pitchFamily="34" charset="0"/>
                <a:cs typeface="Arial" panose="020B0604020202020204" pitchFamily="34" charset="0"/>
              </a:rPr>
              <a:t>(FGV-SP) Assinale a alternativa em que as formas mal ou mau estão utilizadas de acordo com a norma culta:</a:t>
            </a:r>
            <a:endParaRPr lang="pt-BR" sz="2200" b="1" i="0" dirty="0">
              <a:solidFill>
                <a:srgbClr val="000099"/>
              </a:solidFill>
              <a:effectLst/>
              <a:latin typeface="Arial" panose="020B0604020202020204" pitchFamily="34" charset="0"/>
              <a:cs typeface="Arial" panose="020B0604020202020204" pitchFamily="34" charset="0"/>
            </a:endParaRPr>
          </a:p>
          <a:p>
            <a:pPr algn="l" fontAlgn="base">
              <a:lnSpc>
                <a:spcPct val="150000"/>
              </a:lnSpc>
            </a:pPr>
            <a:r>
              <a:rPr lang="pt-BR" sz="2200" b="0" i="0" dirty="0">
                <a:solidFill>
                  <a:srgbClr val="404040"/>
                </a:solidFill>
                <a:effectLst/>
                <a:latin typeface="Arial" panose="020B0604020202020204" pitchFamily="34" charset="0"/>
                <a:cs typeface="Arial" panose="020B0604020202020204" pitchFamily="34" charset="0"/>
              </a:rPr>
              <a:t>a) </a:t>
            </a:r>
            <a:r>
              <a:rPr lang="pt-BR" sz="2200" b="1" i="0" dirty="0">
                <a:solidFill>
                  <a:srgbClr val="FF0000"/>
                </a:solidFill>
                <a:effectLst/>
                <a:latin typeface="Arial" panose="020B0604020202020204" pitchFamily="34" charset="0"/>
                <a:cs typeface="Arial" panose="020B0604020202020204" pitchFamily="34" charset="0"/>
              </a:rPr>
              <a:t>Mau</a:t>
            </a:r>
            <a:r>
              <a:rPr lang="pt-BR" sz="2200" b="0" i="0" dirty="0">
                <a:solidFill>
                  <a:srgbClr val="404040"/>
                </a:solidFill>
                <a:effectLst/>
                <a:latin typeface="Arial" panose="020B0604020202020204" pitchFamily="34" charset="0"/>
                <a:cs typeface="Arial" panose="020B0604020202020204" pitchFamily="34" charset="0"/>
              </a:rPr>
              <a:t> agradecidas, as juízas se postaram diante do procurador, a exigir recompensas.</a:t>
            </a:r>
            <a:br>
              <a:rPr lang="pt-BR" sz="2200" b="0" i="0" dirty="0">
                <a:solidFill>
                  <a:srgbClr val="404040"/>
                </a:solidFill>
                <a:effectLst/>
                <a:latin typeface="Arial" panose="020B0604020202020204" pitchFamily="34" charset="0"/>
                <a:cs typeface="Arial" panose="020B0604020202020204" pitchFamily="34" charset="0"/>
              </a:rPr>
            </a:br>
            <a:r>
              <a:rPr lang="pt-BR" sz="2200" b="0" i="0" dirty="0">
                <a:solidFill>
                  <a:srgbClr val="404040"/>
                </a:solidFill>
                <a:effectLst/>
                <a:latin typeface="Arial" panose="020B0604020202020204" pitchFamily="34" charset="0"/>
                <a:cs typeface="Arial" panose="020B0604020202020204" pitchFamily="34" charset="0"/>
              </a:rPr>
              <a:t>b) Seu </a:t>
            </a:r>
            <a:r>
              <a:rPr lang="pt-BR" sz="2200" b="1" i="0" dirty="0">
                <a:solidFill>
                  <a:srgbClr val="FF0000"/>
                </a:solidFill>
                <a:effectLst/>
                <a:latin typeface="Arial" panose="020B0604020202020204" pitchFamily="34" charset="0"/>
                <a:cs typeface="Arial" panose="020B0604020202020204" pitchFamily="34" charset="0"/>
              </a:rPr>
              <a:t>ma</a:t>
            </a:r>
            <a:r>
              <a:rPr lang="pt-BR" sz="2200" b="0" i="0" dirty="0">
                <a:solidFill>
                  <a:srgbClr val="FF0000"/>
                </a:solidFill>
                <a:effectLst/>
                <a:latin typeface="Arial" panose="020B0604020202020204" pitchFamily="34" charset="0"/>
                <a:cs typeface="Arial" panose="020B0604020202020204" pitchFamily="34" charset="0"/>
              </a:rPr>
              <a:t>l</a:t>
            </a:r>
            <a:r>
              <a:rPr lang="pt-BR" sz="2200" b="0" i="0" dirty="0">
                <a:solidFill>
                  <a:srgbClr val="404040"/>
                </a:solidFill>
                <a:effectLst/>
                <a:latin typeface="Arial" panose="020B0604020202020204" pitchFamily="34" charset="0"/>
                <a:cs typeface="Arial" panose="020B0604020202020204" pitchFamily="34" charset="0"/>
              </a:rPr>
              <a:t> humor ultrapassa os limites do suportável.</a:t>
            </a:r>
            <a:br>
              <a:rPr lang="pt-BR" sz="2200" b="0" i="0" dirty="0">
                <a:solidFill>
                  <a:srgbClr val="404040"/>
                </a:solidFill>
                <a:effectLst/>
                <a:latin typeface="Arial" panose="020B0604020202020204" pitchFamily="34" charset="0"/>
                <a:cs typeface="Arial" panose="020B0604020202020204" pitchFamily="34" charset="0"/>
              </a:rPr>
            </a:br>
            <a:r>
              <a:rPr lang="pt-BR" sz="2200" b="0" i="0" dirty="0">
                <a:solidFill>
                  <a:srgbClr val="404040"/>
                </a:solidFill>
                <a:effectLst/>
                <a:latin typeface="Arial" panose="020B0604020202020204" pitchFamily="34" charset="0"/>
                <a:cs typeface="Arial" panose="020B0604020202020204" pitchFamily="34" charset="0"/>
              </a:rPr>
              <a:t>c) </a:t>
            </a:r>
            <a:r>
              <a:rPr lang="pt-BR" sz="2200" b="1" i="0" dirty="0">
                <a:solidFill>
                  <a:srgbClr val="FF0000"/>
                </a:solidFill>
                <a:effectLst/>
                <a:latin typeface="Arial" panose="020B0604020202020204" pitchFamily="34" charset="0"/>
                <a:cs typeface="Arial" panose="020B0604020202020204" pitchFamily="34" charset="0"/>
              </a:rPr>
              <a:t>Mal</a:t>
            </a:r>
            <a:r>
              <a:rPr lang="pt-BR" sz="2200" b="0" i="0" dirty="0">
                <a:solidFill>
                  <a:srgbClr val="404040"/>
                </a:solidFill>
                <a:effectLst/>
                <a:latin typeface="Arial" panose="020B0604020202020204" pitchFamily="34" charset="0"/>
                <a:cs typeface="Arial" panose="020B0604020202020204" pitchFamily="34" charset="0"/>
              </a:rPr>
              <a:t> chegou a dizer isso, e tomou um sopapo que o lançou longe.</a:t>
            </a:r>
            <a:br>
              <a:rPr lang="pt-BR" sz="2200" b="0" i="0" dirty="0">
                <a:solidFill>
                  <a:srgbClr val="404040"/>
                </a:solidFill>
                <a:effectLst/>
                <a:latin typeface="Arial" panose="020B0604020202020204" pitchFamily="34" charset="0"/>
                <a:cs typeface="Arial" panose="020B0604020202020204" pitchFamily="34" charset="0"/>
              </a:rPr>
            </a:br>
            <a:r>
              <a:rPr lang="pt-BR" sz="2200" b="0" i="0" dirty="0">
                <a:solidFill>
                  <a:srgbClr val="404040"/>
                </a:solidFill>
                <a:effectLst/>
                <a:latin typeface="Arial" panose="020B0604020202020204" pitchFamily="34" charset="0"/>
                <a:cs typeface="Arial" panose="020B0604020202020204" pitchFamily="34" charset="0"/>
              </a:rPr>
              <a:t>d) As respostas estavam </a:t>
            </a:r>
            <a:r>
              <a:rPr lang="pt-BR" sz="2200" b="1" i="0" dirty="0">
                <a:solidFill>
                  <a:srgbClr val="FF0000"/>
                </a:solidFill>
                <a:effectLst/>
                <a:latin typeface="Arial" panose="020B0604020202020204" pitchFamily="34" charset="0"/>
                <a:cs typeface="Arial" panose="020B0604020202020204" pitchFamily="34" charset="0"/>
              </a:rPr>
              <a:t>mau</a:t>
            </a:r>
            <a:r>
              <a:rPr lang="pt-BR" sz="2200" b="0" i="0" dirty="0">
                <a:solidFill>
                  <a:srgbClr val="404040"/>
                </a:solidFill>
                <a:effectLst/>
                <a:latin typeface="Arial" panose="020B0604020202020204" pitchFamily="34" charset="0"/>
                <a:cs typeface="Arial" panose="020B0604020202020204" pitchFamily="34" charset="0"/>
              </a:rPr>
              <a:t> dispostas sobre a mesa, de forma que ninguém sabia a sequência correta.</a:t>
            </a:r>
            <a:br>
              <a:rPr lang="pt-BR" sz="2200" b="0" i="0" dirty="0">
                <a:solidFill>
                  <a:srgbClr val="404040"/>
                </a:solidFill>
                <a:effectLst/>
                <a:latin typeface="Arial" panose="020B0604020202020204" pitchFamily="34" charset="0"/>
                <a:cs typeface="Arial" panose="020B0604020202020204" pitchFamily="34" charset="0"/>
              </a:rPr>
            </a:br>
            <a:r>
              <a:rPr lang="pt-BR" sz="2200" b="0" i="0" dirty="0">
                <a:solidFill>
                  <a:srgbClr val="404040"/>
                </a:solidFill>
                <a:effectLst/>
                <a:latin typeface="Arial" panose="020B0604020202020204" pitchFamily="34" charset="0"/>
                <a:cs typeface="Arial" panose="020B0604020202020204" pitchFamily="34" charset="0"/>
              </a:rPr>
              <a:t>e) Então, </a:t>
            </a:r>
            <a:r>
              <a:rPr lang="pt-BR" sz="2200" b="1" i="0" dirty="0">
                <a:solidFill>
                  <a:srgbClr val="FF0000"/>
                </a:solidFill>
                <a:effectLst/>
                <a:latin typeface="Arial" panose="020B0604020202020204" pitchFamily="34" charset="0"/>
                <a:cs typeface="Arial" panose="020B0604020202020204" pitchFamily="34" charset="0"/>
              </a:rPr>
              <a:t>mau</a:t>
            </a:r>
            <a:r>
              <a:rPr lang="pt-BR" sz="2200" b="0" i="0" dirty="0">
                <a:solidFill>
                  <a:srgbClr val="404040"/>
                </a:solidFill>
                <a:effectLst/>
                <a:latin typeface="Arial" panose="020B0604020202020204" pitchFamily="34" charset="0"/>
                <a:cs typeface="Arial" panose="020B0604020202020204" pitchFamily="34" charset="0"/>
              </a:rPr>
              <a:t> ajeitada, desceu triste para o salão, sem perceber que alguém a observava.</a:t>
            </a:r>
            <a:endParaRPr lang="pt-BR" sz="2200" b="0" i="0" dirty="0">
              <a:solidFill>
                <a:srgbClr val="404040"/>
              </a:solidFill>
              <a:effectLst/>
              <a:latin typeface="Arial" panose="020B0604020202020204" pitchFamily="34" charset="0"/>
              <a:cs typeface="Arial" panose="020B0604020202020204" pitchFamily="34" charset="0"/>
            </a:endParaRPr>
          </a:p>
        </p:txBody>
      </p:sp>
      <p:pic>
        <p:nvPicPr>
          <p:cNvPr id="4098" name="Picture 2" descr="Gif de persona 3 » GIF Downloa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25157" y="794593"/>
            <a:ext cx="3244451" cy="5256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entral de Cursos Imagens gif animadas - Escola de Comunicação Visua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34713" y="1128160"/>
            <a:ext cx="7210306" cy="5422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p:nvPr/>
        </p:nvSpPr>
        <p:spPr>
          <a:xfrm flipV="1">
            <a:off x="376238" y="84875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9" name="Imagem 8"/>
          <p:cNvPicPr>
            <a:picLocks noChangeAspect="1"/>
          </p:cNvPicPr>
          <p:nvPr/>
        </p:nvPicPr>
        <p:blipFill>
          <a:blip r:embed="rId2"/>
          <a:stretch>
            <a:fillRect/>
          </a:stretch>
        </p:blipFill>
        <p:spPr>
          <a:xfrm>
            <a:off x="9366391" y="138352"/>
            <a:ext cx="2603218" cy="1609483"/>
          </a:xfrm>
          <a:prstGeom prst="rect">
            <a:avLst/>
          </a:prstGeom>
        </p:spPr>
      </p:pic>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13" name="CaixaDeTexto 12"/>
          <p:cNvSpPr txBox="1"/>
          <p:nvPr/>
        </p:nvSpPr>
        <p:spPr>
          <a:xfrm>
            <a:off x="2243086" y="1717076"/>
            <a:ext cx="3648048" cy="1384995"/>
          </a:xfrm>
          <a:prstGeom prst="rect">
            <a:avLst/>
          </a:prstGeom>
          <a:noFill/>
        </p:spPr>
        <p:txBody>
          <a:bodyPr wrap="square">
            <a:spAutoFit/>
          </a:bodyPr>
          <a:lstStyle/>
          <a:p>
            <a:pPr algn="just"/>
            <a:r>
              <a:rPr lang="pt-BR" sz="2100" b="1" i="1" dirty="0">
                <a:solidFill>
                  <a:schemeClr val="bg1"/>
                </a:solidFill>
                <a:effectLst/>
                <a:latin typeface="Arial" panose="020B0604020202020204" pitchFamily="34" charset="0"/>
                <a:cs typeface="Arial" panose="020B0604020202020204" pitchFamily="34" charset="0"/>
              </a:rPr>
              <a:t>Há um elemento afim entre a colonização brasileira e colombiana: ambas foram colônias de exploração.</a:t>
            </a:r>
            <a:endParaRPr lang="pt-BR" sz="2100" b="1" dirty="0">
              <a:solidFill>
                <a:schemeClr val="bg1"/>
              </a:solidFill>
              <a:latin typeface="Arial" panose="020B0604020202020204" pitchFamily="34" charset="0"/>
              <a:cs typeface="Arial" panose="020B0604020202020204" pitchFamily="34" charset="0"/>
            </a:endParaRPr>
          </a:p>
        </p:txBody>
      </p:sp>
      <p:sp>
        <p:nvSpPr>
          <p:cNvPr id="18" name="CaixaDeTexto 17"/>
          <p:cNvSpPr txBox="1"/>
          <p:nvPr/>
        </p:nvSpPr>
        <p:spPr>
          <a:xfrm>
            <a:off x="6765138" y="1943068"/>
            <a:ext cx="5426862" cy="1569660"/>
          </a:xfrm>
          <a:prstGeom prst="rect">
            <a:avLst/>
          </a:prstGeom>
          <a:solidFill>
            <a:schemeClr val="accent6">
              <a:lumMod val="40000"/>
              <a:lumOff val="60000"/>
            </a:schemeClr>
          </a:solidFill>
        </p:spPr>
        <p:txBody>
          <a:bodyPr wrap="square">
            <a:spAutoFit/>
          </a:bodyPr>
          <a:lstStyle/>
          <a:p>
            <a:pPr algn="just"/>
            <a:r>
              <a:rPr lang="pt-BR" sz="2400" dirty="0">
                <a:latin typeface="Arial" panose="020B0604020202020204" pitchFamily="34" charset="0"/>
                <a:cs typeface="Arial" panose="020B0604020202020204" pitchFamily="34" charset="0"/>
              </a:rPr>
              <a:t>Afim é um adjetivo que expressa a ideia de afinidade, de aproximação, de convergência entre duas ideias, fatos, pensamentos ou situações. </a:t>
            </a:r>
            <a:endParaRPr lang="pt-BR" sz="2400" dirty="0">
              <a:latin typeface="Arial" panose="020B0604020202020204" pitchFamily="34" charset="0"/>
              <a:cs typeface="Arial" panose="020B0604020202020204" pitchFamily="34" charset="0"/>
            </a:endParaRPr>
          </a:p>
        </p:txBody>
      </p:sp>
      <p:sp>
        <p:nvSpPr>
          <p:cNvPr id="20" name="CaixaDeTexto 19"/>
          <p:cNvSpPr txBox="1"/>
          <p:nvPr/>
        </p:nvSpPr>
        <p:spPr>
          <a:xfrm>
            <a:off x="4811843" y="4820716"/>
            <a:ext cx="7380157" cy="1446550"/>
          </a:xfrm>
          <a:prstGeom prst="rect">
            <a:avLst/>
          </a:prstGeom>
          <a:solidFill>
            <a:schemeClr val="accent6">
              <a:lumMod val="40000"/>
              <a:lumOff val="60000"/>
            </a:schemeClr>
          </a:solidFill>
        </p:spPr>
        <p:txBody>
          <a:bodyPr wrap="square">
            <a:spAutoFit/>
          </a:bodyPr>
          <a:lstStyle/>
          <a:p>
            <a:pPr algn="just"/>
            <a:r>
              <a:rPr lang="pt-BR" sz="2200" b="1" dirty="0">
                <a:latin typeface="Arial" panose="020B0604020202020204" pitchFamily="34" charset="0"/>
                <a:cs typeface="Arial" panose="020B0604020202020204" pitchFamily="34" charset="0"/>
              </a:rPr>
              <a:t>A fim de e a fim de </a:t>
            </a:r>
            <a:r>
              <a:rPr lang="pt-BR" sz="2200" dirty="0">
                <a:latin typeface="Arial" panose="020B0604020202020204" pitchFamily="34" charset="0"/>
                <a:cs typeface="Arial" panose="020B0604020202020204" pitchFamily="34" charset="0"/>
              </a:rPr>
              <a:t>que são, respectivamente, </a:t>
            </a:r>
            <a:r>
              <a:rPr lang="pt-BR" sz="2200" b="1" dirty="0">
                <a:solidFill>
                  <a:srgbClr val="FF0000"/>
                </a:solidFill>
                <a:latin typeface="Arial" panose="020B0604020202020204" pitchFamily="34" charset="0"/>
                <a:cs typeface="Arial" panose="020B0604020202020204" pitchFamily="34" charset="0"/>
              </a:rPr>
              <a:t>locução prepositiva e locução conjuntiva </a:t>
            </a:r>
            <a:r>
              <a:rPr lang="pt-BR" sz="2200" dirty="0">
                <a:latin typeface="Arial" panose="020B0604020202020204" pitchFamily="34" charset="0"/>
                <a:cs typeface="Arial" panose="020B0604020202020204" pitchFamily="34" charset="0"/>
              </a:rPr>
              <a:t>e ambas expressam a mesma ideia de finalidade, ou seja, indicam o objetivo pelo qual se exerce uma determinada ação.</a:t>
            </a:r>
            <a:endParaRPr lang="pt-BR" sz="2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76238" y="84875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16" name="Text Box 9"/>
          <p:cNvSpPr txBox="1">
            <a:spLocks noChangeArrowheads="1"/>
          </p:cNvSpPr>
          <p:nvPr/>
        </p:nvSpPr>
        <p:spPr bwMode="auto">
          <a:xfrm>
            <a:off x="5027987" y="2305547"/>
            <a:ext cx="7164013" cy="446276"/>
          </a:xfrm>
          <a:prstGeom prst="rect">
            <a:avLst/>
          </a:prstGeom>
          <a:solidFill>
            <a:schemeClr val="accent2">
              <a:lumMod val="20000"/>
              <a:lumOff val="80000"/>
            </a:schemeClr>
          </a:solidFill>
          <a:ln>
            <a:noFill/>
          </a:ln>
          <a:effectLst/>
        </p:spPr>
        <p:txBody>
          <a:bodyPr wrap="square">
            <a:spAutoFit/>
          </a:bodyPr>
          <a:lstStyle/>
          <a:p>
            <a:pPr algn="just"/>
            <a:r>
              <a:rPr lang="pt-BR" altLang="pt-BR" sz="2300" b="1" u="sng" dirty="0">
                <a:solidFill>
                  <a:srgbClr val="FF0000"/>
                </a:solidFill>
              </a:rPr>
              <a:t>A fim de</a:t>
            </a:r>
            <a:r>
              <a:rPr lang="pt-BR" altLang="pt-BR" sz="2300" b="1" dirty="0">
                <a:solidFill>
                  <a:srgbClr val="FF0000"/>
                </a:solidFill>
              </a:rPr>
              <a:t> </a:t>
            </a:r>
            <a:r>
              <a:rPr lang="pt-BR" altLang="pt-BR" sz="2300" b="1" dirty="0"/>
              <a:t>é uma locução prepositiva, que indica finalidade </a:t>
            </a:r>
            <a:endParaRPr lang="pt-BR" altLang="pt-BR" sz="2300" b="1" dirty="0"/>
          </a:p>
        </p:txBody>
      </p:sp>
      <p:sp>
        <p:nvSpPr>
          <p:cNvPr id="17" name="Text Box 10"/>
          <p:cNvSpPr txBox="1">
            <a:spLocks noChangeArrowheads="1"/>
          </p:cNvSpPr>
          <p:nvPr/>
        </p:nvSpPr>
        <p:spPr bwMode="auto">
          <a:xfrm>
            <a:off x="6298338" y="3144340"/>
            <a:ext cx="5893662" cy="461665"/>
          </a:xfrm>
          <a:prstGeom prst="rect">
            <a:avLst/>
          </a:prstGeom>
          <a:solidFill>
            <a:schemeClr val="accent6">
              <a:lumMod val="60000"/>
              <a:lumOff val="40000"/>
            </a:schemeClr>
          </a:solidFill>
          <a:ln>
            <a:noFill/>
          </a:ln>
          <a:effectLst/>
        </p:spPr>
        <p:txBody>
          <a:bodyPr wrap="square">
            <a:spAutoFit/>
          </a:bodyPr>
          <a:lstStyle/>
          <a:p>
            <a:pPr algn="just"/>
            <a:r>
              <a:rPr lang="pt-BR" altLang="pt-BR" sz="2400" b="1" dirty="0"/>
              <a:t>Ex.: Voltei </a:t>
            </a:r>
            <a:r>
              <a:rPr lang="pt-BR" altLang="pt-BR" sz="2400" b="1" u="sng" dirty="0">
                <a:solidFill>
                  <a:srgbClr val="FF0000"/>
                </a:solidFill>
              </a:rPr>
              <a:t>a fim de</a:t>
            </a:r>
            <a:r>
              <a:rPr lang="pt-BR" altLang="pt-BR" sz="2400" b="1" dirty="0">
                <a:solidFill>
                  <a:srgbClr val="FF0000"/>
                </a:solidFill>
              </a:rPr>
              <a:t> </a:t>
            </a:r>
            <a:r>
              <a:rPr lang="pt-BR" altLang="pt-BR" sz="2400" b="1" dirty="0"/>
              <a:t>resolver esse problema.</a:t>
            </a:r>
            <a:endParaRPr lang="pt-BR" altLang="pt-BR" sz="2400" b="1" dirty="0"/>
          </a:p>
        </p:txBody>
      </p:sp>
      <p:sp>
        <p:nvSpPr>
          <p:cNvPr id="19" name="Text Box 11"/>
          <p:cNvSpPr txBox="1">
            <a:spLocks noChangeArrowheads="1"/>
          </p:cNvSpPr>
          <p:nvPr/>
        </p:nvSpPr>
        <p:spPr bwMode="auto">
          <a:xfrm>
            <a:off x="7460974" y="4854494"/>
            <a:ext cx="4731026" cy="461665"/>
          </a:xfrm>
          <a:prstGeom prst="rect">
            <a:avLst/>
          </a:prstGeom>
          <a:solidFill>
            <a:schemeClr val="accent5">
              <a:lumMod val="20000"/>
              <a:lumOff val="80000"/>
            </a:schemeClr>
          </a:solidFill>
          <a:ln>
            <a:noFill/>
          </a:ln>
          <a:effectLst/>
        </p:spPr>
        <p:txBody>
          <a:bodyPr wrap="square">
            <a:spAutoFit/>
          </a:bodyPr>
          <a:lstStyle/>
          <a:p>
            <a:r>
              <a:rPr lang="pt-BR" altLang="pt-BR" sz="2400" b="1" dirty="0"/>
              <a:t>Ex.: Os dois tinham interesses afins.</a:t>
            </a:r>
            <a:endParaRPr lang="pt-BR" altLang="pt-BR" sz="2400" b="1" dirty="0"/>
          </a:p>
        </p:txBody>
      </p:sp>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23" name="Text Box 9"/>
          <p:cNvSpPr txBox="1">
            <a:spLocks noChangeArrowheads="1"/>
          </p:cNvSpPr>
          <p:nvPr/>
        </p:nvSpPr>
        <p:spPr bwMode="auto">
          <a:xfrm>
            <a:off x="7063408" y="4118663"/>
            <a:ext cx="5128592" cy="461665"/>
          </a:xfrm>
          <a:prstGeom prst="rect">
            <a:avLst/>
          </a:prstGeom>
          <a:solidFill>
            <a:schemeClr val="accent4">
              <a:lumMod val="60000"/>
              <a:lumOff val="40000"/>
            </a:schemeClr>
          </a:solidFill>
          <a:ln>
            <a:noFill/>
          </a:ln>
          <a:effectLst/>
        </p:spPr>
        <p:txBody>
          <a:bodyPr wrap="square">
            <a:spAutoFit/>
          </a:bodyPr>
          <a:lstStyle/>
          <a:p>
            <a:pPr algn="just"/>
            <a:r>
              <a:rPr lang="pt-BR" altLang="pt-BR" sz="2400" b="1" u="sng" dirty="0">
                <a:solidFill>
                  <a:srgbClr val="0033CC"/>
                </a:solidFill>
              </a:rPr>
              <a:t>Afim</a:t>
            </a:r>
            <a:r>
              <a:rPr lang="pt-BR" altLang="pt-BR" sz="2400" b="1" dirty="0"/>
              <a:t> é adjetivo e significa semelhante.</a:t>
            </a:r>
            <a:endParaRPr lang="pt-BR" altLang="pt-BR" sz="2400" b="1" dirty="0"/>
          </a:p>
        </p:txBody>
      </p:sp>
      <p:pic>
        <p:nvPicPr>
          <p:cNvPr id="4098" name="Picture 2" descr="Palava Certa-''Afim&quot; ou ''A fim&quot;? | Dicas de portugues, Palavras para  redação, Matematica fa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91" y="962142"/>
            <a:ext cx="4601598" cy="4601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Scale>
                                      <p:cBhvr>
                                        <p:cTn id="1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7"/>
                                        </p:tgtEl>
                                        <p:attrNameLst>
                                          <p:attrName>ppt_x</p:attrName>
                                          <p:attrName>ppt_y</p:attrName>
                                        </p:attrNameLst>
                                      </p:cBhvr>
                                    </p:animMotion>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from="(-#ppt_w/2)" to="(#ppt_x)" calcmode="lin" valueType="num">
                                      <p:cBhvr>
                                        <p:cTn id="23" dur="600" fill="hold">
                                          <p:stCondLst>
                                            <p:cond delay="0"/>
                                          </p:stCondLst>
                                        </p:cTn>
                                        <p:tgtEl>
                                          <p:spTgt spid="19"/>
                                        </p:tgtEl>
                                        <p:attrNameLst>
                                          <p:attrName>ppt_x</p:attrName>
                                        </p:attrNameLst>
                                      </p:cBhvr>
                                    </p:anim>
                                    <p:anim from="0" to="-1.0" calcmode="lin" valueType="num">
                                      <p:cBhvr>
                                        <p:cTn id="24" dur="200" decel="50000" autoRev="1" fill="hold">
                                          <p:stCondLst>
                                            <p:cond delay="600"/>
                                          </p:stCondLst>
                                        </p:cTn>
                                        <p:tgtEl>
                                          <p:spTgt spid="19"/>
                                        </p:tgtEl>
                                        <p:attrNameLst>
                                          <p:attrName>xshear</p:attrName>
                                        </p:attrNameLst>
                                      </p:cBhvr>
                                    </p:anim>
                                    <p:animScale>
                                      <p:cBhvr>
                                        <p:cTn id="25" dur="200" decel="100000" autoRev="1" fill="hold">
                                          <p:stCondLst>
                                            <p:cond delay="600"/>
                                          </p:stCondLst>
                                        </p:cTn>
                                        <p:tgtEl>
                                          <p:spTgt spid="19"/>
                                        </p:tgtEl>
                                      </p:cBhvr>
                                      <p:from x="100000" y="100000"/>
                                      <p:to x="80000" y="100000"/>
                                    </p:animScale>
                                    <p:anim by="(#ppt_h/3+#ppt_w*0.1)" calcmode="lin" valueType="num">
                                      <p:cBhvr additive="sum">
                                        <p:cTn id="26" dur="200" decel="100000" autoRev="1" fill="hold">
                                          <p:stCondLst>
                                            <p:cond delay="600"/>
                                          </p:stCondLst>
                                        </p:cTn>
                                        <p:tgtEl>
                                          <p:spTgt spid="1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anim calcmode="lin" valueType="num">
                                      <p:cBhvr>
                                        <p:cTn id="3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76238" y="84875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11" name="CaixaDeTexto 10"/>
          <p:cNvSpPr txBox="1"/>
          <p:nvPr/>
        </p:nvSpPr>
        <p:spPr>
          <a:xfrm>
            <a:off x="514294" y="1478081"/>
            <a:ext cx="8210864" cy="3901837"/>
          </a:xfrm>
          <a:prstGeom prst="rect">
            <a:avLst/>
          </a:prstGeom>
          <a:noFill/>
        </p:spPr>
        <p:txBody>
          <a:bodyPr wrap="square">
            <a:spAutoFit/>
          </a:bodyPr>
          <a:lstStyle/>
          <a:p>
            <a:pPr algn="just">
              <a:lnSpc>
                <a:spcPct val="150000"/>
              </a:lnSpc>
            </a:pPr>
            <a:r>
              <a:rPr lang="pt-BR" sz="2400" b="1" i="0" dirty="0">
                <a:solidFill>
                  <a:srgbClr val="444444"/>
                </a:solidFill>
                <a:effectLst/>
                <a:latin typeface="Arial" panose="020B0604020202020204" pitchFamily="34" charset="0"/>
                <a:cs typeface="Arial" panose="020B0604020202020204" pitchFamily="34" charset="0"/>
              </a:rPr>
              <a:t>Quais das alternativas possuem o uso correto dos termos </a:t>
            </a:r>
            <a:r>
              <a:rPr lang="pt-BR" sz="2400" b="1" i="0" u="sng" dirty="0">
                <a:solidFill>
                  <a:srgbClr val="444444"/>
                </a:solidFill>
                <a:effectLst/>
                <a:latin typeface="Arial" panose="020B0604020202020204" pitchFamily="34" charset="0"/>
                <a:cs typeface="Arial" panose="020B0604020202020204" pitchFamily="34" charset="0"/>
              </a:rPr>
              <a:t>afim</a:t>
            </a:r>
            <a:r>
              <a:rPr lang="pt-BR" sz="2400" b="1" i="0" dirty="0">
                <a:solidFill>
                  <a:srgbClr val="444444"/>
                </a:solidFill>
                <a:effectLst/>
                <a:latin typeface="Arial" panose="020B0604020202020204" pitchFamily="34" charset="0"/>
                <a:cs typeface="Arial" panose="020B0604020202020204" pitchFamily="34" charset="0"/>
              </a:rPr>
              <a:t> e </a:t>
            </a:r>
            <a:r>
              <a:rPr lang="pt-BR" sz="2400" b="1" i="0" u="sng" dirty="0">
                <a:solidFill>
                  <a:srgbClr val="444444"/>
                </a:solidFill>
                <a:effectLst/>
                <a:latin typeface="Arial" panose="020B0604020202020204" pitchFamily="34" charset="0"/>
                <a:cs typeface="Arial" panose="020B0604020202020204" pitchFamily="34" charset="0"/>
              </a:rPr>
              <a:t>a fim de</a:t>
            </a:r>
            <a:r>
              <a:rPr lang="pt-BR" sz="2400" b="1" i="0" dirty="0">
                <a:solidFill>
                  <a:srgbClr val="444444"/>
                </a:solidFill>
                <a:effectLst/>
                <a:latin typeface="Arial" panose="020B0604020202020204" pitchFamily="34" charset="0"/>
                <a:cs typeface="Arial" panose="020B0604020202020204" pitchFamily="34" charset="0"/>
              </a:rPr>
              <a:t>?</a:t>
            </a:r>
            <a:endParaRPr lang="pt-BR" sz="2400" b="1" i="0" dirty="0">
              <a:solidFill>
                <a:srgbClr val="444444"/>
              </a:solidFill>
              <a:effectLst/>
              <a:latin typeface="Arial" panose="020B0604020202020204" pitchFamily="34" charset="0"/>
              <a:cs typeface="Arial" panose="020B0604020202020204" pitchFamily="34" charset="0"/>
            </a:endParaRPr>
          </a:p>
          <a:p>
            <a:pPr algn="just">
              <a:lnSpc>
                <a:spcPct val="150000"/>
              </a:lnSpc>
            </a:pPr>
            <a:endParaRPr lang="pt-BR" sz="2400" b="1"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I- Tínhamos ideias a fins. Viajei afim de reencontrá-lo.</a:t>
            </a: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II – Tínhamos ideias afins. Viajei a fim de reencontrá-lo.</a:t>
            </a: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III – Tínhamos ideias afins. Viajei afim de reencontrá-lo.</a:t>
            </a: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VI – Tínhamos ideias a fins. Viajei a fim de reencontrá-lo</a:t>
            </a:r>
            <a:endParaRPr lang="pt-BR" sz="2400" b="0" i="0" dirty="0">
              <a:solidFill>
                <a:srgbClr val="444444"/>
              </a:solidFill>
              <a:effectLst/>
              <a:latin typeface="Arial" panose="020B0604020202020204" pitchFamily="34" charset="0"/>
              <a:cs typeface="Arial" panose="020B0604020202020204" pitchFamily="34" charset="0"/>
            </a:endParaRPr>
          </a:p>
        </p:txBody>
      </p:sp>
      <p:pic>
        <p:nvPicPr>
          <p:cNvPr id="2050" name="Picture 2" descr="Gif animado de Escrivaninhas e imagens isent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25158" y="1964815"/>
            <a:ext cx="3244451" cy="3750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76238" y="84875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11" name="CaixaDeTexto 10"/>
          <p:cNvSpPr txBox="1"/>
          <p:nvPr/>
        </p:nvSpPr>
        <p:spPr>
          <a:xfrm>
            <a:off x="395927" y="1178278"/>
            <a:ext cx="8210864" cy="3901837"/>
          </a:xfrm>
          <a:prstGeom prst="rect">
            <a:avLst/>
          </a:prstGeom>
          <a:noFill/>
        </p:spPr>
        <p:txBody>
          <a:bodyPr wrap="square">
            <a:spAutoFit/>
          </a:bodyPr>
          <a:lstStyle/>
          <a:p>
            <a:pPr algn="just">
              <a:lnSpc>
                <a:spcPct val="150000"/>
              </a:lnSpc>
            </a:pPr>
            <a:r>
              <a:rPr lang="pt-BR" sz="2400" b="1" i="0" dirty="0">
                <a:solidFill>
                  <a:srgbClr val="444444"/>
                </a:solidFill>
                <a:effectLst/>
                <a:latin typeface="Arial" panose="020B0604020202020204" pitchFamily="34" charset="0"/>
                <a:cs typeface="Arial" panose="020B0604020202020204" pitchFamily="34" charset="0"/>
              </a:rPr>
              <a:t>(</a:t>
            </a:r>
            <a:r>
              <a:rPr lang="pt-BR" sz="2400" b="1" i="0" dirty="0" err="1">
                <a:solidFill>
                  <a:srgbClr val="444444"/>
                </a:solidFill>
                <a:effectLst/>
                <a:latin typeface="Arial" panose="020B0604020202020204" pitchFamily="34" charset="0"/>
                <a:cs typeface="Arial" panose="020B0604020202020204" pitchFamily="34" charset="0"/>
              </a:rPr>
              <a:t>Cespe</a:t>
            </a:r>
            <a:r>
              <a:rPr lang="pt-BR" sz="2400" b="1" i="0" dirty="0">
                <a:solidFill>
                  <a:srgbClr val="444444"/>
                </a:solidFill>
                <a:effectLst/>
                <a:latin typeface="Arial" panose="020B0604020202020204" pitchFamily="34" charset="0"/>
                <a:cs typeface="Arial" panose="020B0604020202020204" pitchFamily="34" charset="0"/>
              </a:rPr>
              <a:t> – Adaptada) </a:t>
            </a:r>
            <a:r>
              <a:rPr lang="pt-BR" sz="2400" b="0" i="0" dirty="0">
                <a:solidFill>
                  <a:srgbClr val="444444"/>
                </a:solidFill>
                <a:effectLst/>
                <a:latin typeface="Arial" panose="020B0604020202020204" pitchFamily="34" charset="0"/>
                <a:cs typeface="Arial" panose="020B0604020202020204" pitchFamily="34" charset="0"/>
              </a:rPr>
              <a:t>Julgue o item:</a:t>
            </a: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Não haveria prejuízo para a correção gramatical nem para sentido caso o trecho “A fim de solucionar o litígio” fosse substituído por “Afim de dar solução à demanda”.</a:t>
            </a: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  ) certo</a:t>
            </a:r>
            <a:endParaRPr lang="pt-BR" sz="2400" b="0" i="0" dirty="0">
              <a:solidFill>
                <a:srgbClr val="444444"/>
              </a:solidFill>
              <a:effectLst/>
              <a:latin typeface="Arial" panose="020B0604020202020204" pitchFamily="34" charset="0"/>
              <a:cs typeface="Arial" panose="020B0604020202020204" pitchFamily="34" charset="0"/>
            </a:endParaRPr>
          </a:p>
          <a:p>
            <a:pPr algn="just">
              <a:lnSpc>
                <a:spcPct val="150000"/>
              </a:lnSpc>
            </a:pPr>
            <a:r>
              <a:rPr lang="pt-BR" sz="2400" b="0" i="0" dirty="0">
                <a:solidFill>
                  <a:srgbClr val="444444"/>
                </a:solidFill>
                <a:effectLst/>
                <a:latin typeface="Arial" panose="020B0604020202020204" pitchFamily="34" charset="0"/>
                <a:cs typeface="Arial" panose="020B0604020202020204" pitchFamily="34" charset="0"/>
              </a:rPr>
              <a:t>(  ) errado</a:t>
            </a:r>
            <a:endParaRPr lang="pt-BR" sz="2400" b="0" i="0" dirty="0">
              <a:solidFill>
                <a:srgbClr val="444444"/>
              </a:solidFill>
              <a:effectLst/>
              <a:latin typeface="Arial" panose="020B0604020202020204" pitchFamily="34" charset="0"/>
              <a:cs typeface="Arial" panose="020B0604020202020204" pitchFamily="34" charset="0"/>
            </a:endParaRPr>
          </a:p>
        </p:txBody>
      </p:sp>
      <p:pic>
        <p:nvPicPr>
          <p:cNvPr id="1026" name="Picture 2" descr="ENCANTO DE GIFS: Professor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06791" y="1478081"/>
            <a:ext cx="3362818" cy="4608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74432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10" name="Text Box 8"/>
          <p:cNvSpPr txBox="1">
            <a:spLocks noChangeArrowheads="1"/>
          </p:cNvSpPr>
          <p:nvPr/>
        </p:nvSpPr>
        <p:spPr bwMode="auto">
          <a:xfrm>
            <a:off x="3351361" y="1034224"/>
            <a:ext cx="4979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400" b="1" dirty="0">
                <a:latin typeface="Arial" panose="020B0604020202020204" pitchFamily="34" charset="0"/>
                <a:cs typeface="Arial" panose="020B0604020202020204" pitchFamily="34" charset="0"/>
              </a:rPr>
              <a:t>5.</a:t>
            </a:r>
            <a:r>
              <a:rPr lang="pt-BR" altLang="pt-BR" sz="2400" dirty="0">
                <a:latin typeface="Arial" panose="020B0604020202020204" pitchFamily="34" charset="0"/>
                <a:cs typeface="Arial" panose="020B0604020202020204" pitchFamily="34" charset="0"/>
              </a:rPr>
              <a:t> </a:t>
            </a:r>
            <a:r>
              <a:rPr lang="pt-BR" altLang="pt-BR" sz="2400" b="1" u="sng" dirty="0">
                <a:solidFill>
                  <a:schemeClr val="accent2"/>
                </a:solidFill>
                <a:latin typeface="Arial" panose="020B0604020202020204" pitchFamily="34" charset="0"/>
                <a:cs typeface="Arial" panose="020B0604020202020204" pitchFamily="34" charset="0"/>
              </a:rPr>
              <a:t>Acerca de</a:t>
            </a:r>
            <a:r>
              <a:rPr lang="pt-BR" altLang="pt-BR" sz="2400" dirty="0">
                <a:latin typeface="Arial" panose="020B0604020202020204" pitchFamily="34" charset="0"/>
                <a:cs typeface="Arial" panose="020B0604020202020204" pitchFamily="34" charset="0"/>
              </a:rPr>
              <a:t> / </a:t>
            </a:r>
            <a:r>
              <a:rPr lang="pt-BR" altLang="pt-BR" sz="2400" b="1" u="sng" dirty="0">
                <a:solidFill>
                  <a:schemeClr val="accent1"/>
                </a:solidFill>
                <a:latin typeface="Arial" panose="020B0604020202020204" pitchFamily="34" charset="0"/>
                <a:cs typeface="Arial" panose="020B0604020202020204" pitchFamily="34" charset="0"/>
              </a:rPr>
              <a:t>há cerca de</a:t>
            </a:r>
            <a:endParaRPr lang="pt-BR" altLang="pt-BR" sz="2400" b="1" u="sng" dirty="0">
              <a:solidFill>
                <a:schemeClr val="accent1"/>
              </a:solidFill>
              <a:latin typeface="Arial" panose="020B0604020202020204" pitchFamily="34" charset="0"/>
              <a:cs typeface="Arial" panose="020B0604020202020204" pitchFamily="34" charset="0"/>
            </a:endParaRPr>
          </a:p>
        </p:txBody>
      </p:sp>
      <p:sp>
        <p:nvSpPr>
          <p:cNvPr id="11" name="Text Box 9"/>
          <p:cNvSpPr txBox="1">
            <a:spLocks noChangeArrowheads="1"/>
          </p:cNvSpPr>
          <p:nvPr/>
        </p:nvSpPr>
        <p:spPr bwMode="auto">
          <a:xfrm>
            <a:off x="4952784" y="2177589"/>
            <a:ext cx="7239216" cy="1107996"/>
          </a:xfrm>
          <a:prstGeom prst="rect">
            <a:avLst/>
          </a:prstGeom>
          <a:solidFill>
            <a:schemeClr val="accent6">
              <a:lumMod val="40000"/>
              <a:lumOff val="60000"/>
            </a:schemeClr>
          </a:solidFill>
          <a:ln>
            <a:noFill/>
          </a:ln>
          <a:effectLst/>
        </p:spPr>
        <p:txBody>
          <a:bodyPr wrap="square">
            <a:spAutoFit/>
          </a:bodyPr>
          <a:lstStyle/>
          <a:p>
            <a:pPr algn="just"/>
            <a:r>
              <a:rPr lang="pt-BR" altLang="pt-BR" sz="2200" b="1" u="sng" dirty="0">
                <a:solidFill>
                  <a:schemeClr val="accent2"/>
                </a:solidFill>
                <a:latin typeface="Arial" panose="020B0604020202020204" pitchFamily="34" charset="0"/>
                <a:cs typeface="Arial" panose="020B0604020202020204" pitchFamily="34" charset="0"/>
              </a:rPr>
              <a:t>Acerca de</a:t>
            </a:r>
            <a:r>
              <a:rPr lang="pt-BR" altLang="pt-BR" sz="2200" dirty="0">
                <a:latin typeface="Arial" panose="020B0604020202020204" pitchFamily="34" charset="0"/>
                <a:cs typeface="Arial" panose="020B0604020202020204" pitchFamily="34" charset="0"/>
              </a:rPr>
              <a:t> é uma locução prepositiva e corresponde a “a respeito de”; </a:t>
            </a:r>
            <a:r>
              <a:rPr lang="pt-BR" altLang="pt-BR" sz="2200" b="1" u="sng" dirty="0">
                <a:solidFill>
                  <a:schemeClr val="accent1"/>
                </a:solidFill>
                <a:latin typeface="Arial" panose="020B0604020202020204" pitchFamily="34" charset="0"/>
                <a:cs typeface="Arial" panose="020B0604020202020204" pitchFamily="34" charset="0"/>
              </a:rPr>
              <a:t>há cerca de </a:t>
            </a:r>
            <a:r>
              <a:rPr lang="pt-BR" altLang="pt-BR" sz="2200" dirty="0">
                <a:latin typeface="Arial" panose="020B0604020202020204" pitchFamily="34" charset="0"/>
                <a:cs typeface="Arial" panose="020B0604020202020204" pitchFamily="34" charset="0"/>
              </a:rPr>
              <a:t>equivale a “há aproximadamente”.</a:t>
            </a:r>
            <a:endParaRPr lang="pt-BR" altLang="pt-BR" sz="2200" dirty="0">
              <a:latin typeface="Arial" panose="020B0604020202020204" pitchFamily="34" charset="0"/>
              <a:cs typeface="Arial" panose="020B0604020202020204" pitchFamily="34" charset="0"/>
            </a:endParaRPr>
          </a:p>
        </p:txBody>
      </p:sp>
      <p:sp>
        <p:nvSpPr>
          <p:cNvPr id="12" name="Text Box 10"/>
          <p:cNvSpPr txBox="1">
            <a:spLocks noChangeArrowheads="1"/>
          </p:cNvSpPr>
          <p:nvPr/>
        </p:nvSpPr>
        <p:spPr bwMode="auto">
          <a:xfrm>
            <a:off x="6864350" y="4703557"/>
            <a:ext cx="5327650" cy="461665"/>
          </a:xfrm>
          <a:prstGeom prst="rect">
            <a:avLst/>
          </a:prstGeom>
          <a:solidFill>
            <a:schemeClr val="accent6">
              <a:lumMod val="40000"/>
              <a:lumOff val="60000"/>
            </a:schemeClr>
          </a:solidFill>
          <a:ln>
            <a:noFill/>
          </a:ln>
          <a:effectLst/>
        </p:spPr>
        <p:txBody>
          <a:bodyPr>
            <a:spAutoFit/>
          </a:bodyPr>
          <a:lstStyle/>
          <a:p>
            <a:r>
              <a:rPr lang="pt-BR" altLang="pt-BR" sz="2400" dirty="0"/>
              <a:t>Ex.: Falou-me </a:t>
            </a:r>
            <a:r>
              <a:rPr lang="pt-BR" altLang="pt-BR" sz="2400" b="1" u="sng" dirty="0">
                <a:solidFill>
                  <a:schemeClr val="accent2"/>
                </a:solidFill>
              </a:rPr>
              <a:t>acerca de</a:t>
            </a:r>
            <a:r>
              <a:rPr lang="pt-BR" altLang="pt-BR" sz="2400" dirty="0"/>
              <a:t> seus problemas.</a:t>
            </a:r>
            <a:endParaRPr lang="pt-BR" altLang="pt-BR" sz="2400" dirty="0"/>
          </a:p>
        </p:txBody>
      </p:sp>
      <p:sp>
        <p:nvSpPr>
          <p:cNvPr id="14" name="Text Box 12"/>
          <p:cNvSpPr txBox="1">
            <a:spLocks noChangeArrowheads="1"/>
          </p:cNvSpPr>
          <p:nvPr/>
        </p:nvSpPr>
        <p:spPr bwMode="auto">
          <a:xfrm>
            <a:off x="5936776" y="3570321"/>
            <a:ext cx="6255224" cy="830997"/>
          </a:xfrm>
          <a:prstGeom prst="rect">
            <a:avLst/>
          </a:prstGeom>
          <a:solidFill>
            <a:schemeClr val="accent5">
              <a:lumMod val="20000"/>
              <a:lumOff val="80000"/>
            </a:schemeClr>
          </a:solidFill>
          <a:ln>
            <a:noFill/>
          </a:ln>
          <a:effectLst/>
        </p:spPr>
        <p:txBody>
          <a:bodyPr wrap="square">
            <a:spAutoFit/>
          </a:bodyPr>
          <a:lstStyle/>
          <a:p>
            <a:r>
              <a:rPr lang="pt-BR" altLang="pt-BR" sz="2400" dirty="0"/>
              <a:t>Ex.: </a:t>
            </a:r>
            <a:r>
              <a:rPr lang="pt-BR" altLang="pt-BR" sz="2400" b="1" u="sng" dirty="0">
                <a:solidFill>
                  <a:schemeClr val="accent1"/>
                </a:solidFill>
              </a:rPr>
              <a:t>Há cerca de</a:t>
            </a:r>
            <a:r>
              <a:rPr lang="pt-BR" altLang="pt-BR" sz="2400" dirty="0"/>
              <a:t> dois anos não o vejo em Campo Grande.</a:t>
            </a:r>
            <a:endParaRPr lang="pt-BR" altLang="pt-BR" sz="2400" dirty="0"/>
          </a:p>
        </p:txBody>
      </p:sp>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8194" name="Picture 2" descr="Acerca de, a cerca de ou há cerca de? em 2020 | Aula de português, Dicas de  ensino, Dicas de portug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79" y="1721189"/>
            <a:ext cx="4147930" cy="4147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2">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12">
                                            <p:txEl>
                                              <p:pRg st="0" end="0"/>
                                            </p:txEl>
                                          </p:spTgt>
                                        </p:tgtEl>
                                        <p:attrNameLst>
                                          <p:attrName>ppt_w</p:attrName>
                                        </p:attrNameLst>
                                      </p:cBhvr>
                                    </p:anim>
                                    <p:anim by="(#ppt_w*0.50)" calcmode="lin" valueType="num">
                                      <p:cBhvr>
                                        <p:cTn id="21" dur="500" decel="50000" autoRev="1" fill="hold">
                                          <p:stCondLst>
                                            <p:cond delay="0"/>
                                          </p:stCondLst>
                                        </p:cTn>
                                        <p:tgtEl>
                                          <p:spTgt spid="12">
                                            <p:txEl>
                                              <p:pRg st="0" end="0"/>
                                            </p:txEl>
                                          </p:spTgt>
                                        </p:tgtEl>
                                        <p:attrNameLst>
                                          <p:attrName>ppt_x</p:attrName>
                                        </p:attrNameLst>
                                      </p:cBhvr>
                                    </p:anim>
                                    <p:anim from="(-#ppt_h/2)" to="(#ppt_y)" calcmode="lin" valueType="num">
                                      <p:cBhvr>
                                        <p:cTn id="22" dur="1000" fill="hold">
                                          <p:stCondLst>
                                            <p:cond delay="0"/>
                                          </p:stCondLst>
                                        </p:cTn>
                                        <p:tgtEl>
                                          <p:spTgt spid="12">
                                            <p:txEl>
                                              <p:pRg st="0" end="0"/>
                                            </p:txEl>
                                          </p:spTgt>
                                        </p:tgtEl>
                                        <p:attrNameLst>
                                          <p:attrName>ppt_y</p:attrName>
                                        </p:attrNameLst>
                                      </p:cBhvr>
                                    </p:anim>
                                    <p:animRot by="21600000">
                                      <p:cBhvr>
                                        <p:cTn id="23" dur="1000" fill="hold">
                                          <p:stCondLst>
                                            <p:cond delay="0"/>
                                          </p:stCondLst>
                                        </p:cTn>
                                        <p:tgtEl>
                                          <p:spTgt spid="12">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74432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17" name="Text Box 13"/>
          <p:cNvSpPr txBox="1">
            <a:spLocks noChangeArrowheads="1"/>
          </p:cNvSpPr>
          <p:nvPr/>
        </p:nvSpPr>
        <p:spPr bwMode="auto">
          <a:xfrm>
            <a:off x="3505338" y="997972"/>
            <a:ext cx="4014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400" dirty="0">
                <a:latin typeface="Arial" panose="020B0604020202020204" pitchFamily="34" charset="0"/>
                <a:cs typeface="Arial" panose="020B0604020202020204" pitchFamily="34" charset="0"/>
              </a:rPr>
              <a:t> </a:t>
            </a:r>
            <a:r>
              <a:rPr lang="pt-BR" altLang="pt-BR" sz="2400" b="1" u="sng" dirty="0">
                <a:solidFill>
                  <a:srgbClr val="993300"/>
                </a:solidFill>
                <a:latin typeface="Arial" panose="020B0604020202020204" pitchFamily="34" charset="0"/>
                <a:cs typeface="Arial" panose="020B0604020202020204" pitchFamily="34" charset="0"/>
              </a:rPr>
              <a:t>Ao invés de</a:t>
            </a:r>
            <a:r>
              <a:rPr lang="pt-BR" altLang="pt-BR" sz="2400" dirty="0">
                <a:latin typeface="Arial" panose="020B0604020202020204" pitchFamily="34" charset="0"/>
                <a:cs typeface="Arial" panose="020B0604020202020204" pitchFamily="34" charset="0"/>
              </a:rPr>
              <a:t> / </a:t>
            </a:r>
            <a:r>
              <a:rPr lang="pt-BR" altLang="pt-BR" sz="2400" b="1" u="sng" dirty="0">
                <a:solidFill>
                  <a:srgbClr val="008080"/>
                </a:solidFill>
                <a:latin typeface="Arial" panose="020B0604020202020204" pitchFamily="34" charset="0"/>
                <a:cs typeface="Arial" panose="020B0604020202020204" pitchFamily="34" charset="0"/>
              </a:rPr>
              <a:t>em vez de</a:t>
            </a:r>
            <a:endParaRPr lang="pt-BR" altLang="pt-BR" sz="2400" b="1" u="sng" dirty="0">
              <a:solidFill>
                <a:srgbClr val="008080"/>
              </a:solidFill>
              <a:latin typeface="Arial" panose="020B0604020202020204" pitchFamily="34" charset="0"/>
              <a:cs typeface="Arial" panose="020B0604020202020204" pitchFamily="34" charset="0"/>
            </a:endParaRPr>
          </a:p>
        </p:txBody>
      </p:sp>
      <p:sp>
        <p:nvSpPr>
          <p:cNvPr id="18" name="Text Box 14"/>
          <p:cNvSpPr txBox="1">
            <a:spLocks noChangeArrowheads="1"/>
          </p:cNvSpPr>
          <p:nvPr/>
        </p:nvSpPr>
        <p:spPr bwMode="auto">
          <a:xfrm>
            <a:off x="7005213" y="4527707"/>
            <a:ext cx="5186787" cy="461665"/>
          </a:xfrm>
          <a:prstGeom prst="rect">
            <a:avLst/>
          </a:prstGeom>
          <a:solidFill>
            <a:schemeClr val="accent2">
              <a:lumMod val="20000"/>
              <a:lumOff val="80000"/>
            </a:schemeClr>
          </a:solidFill>
          <a:ln>
            <a:noFill/>
          </a:ln>
          <a:effectLst/>
        </p:spPr>
        <p:txBody>
          <a:bodyPr wrap="square">
            <a:spAutoFit/>
          </a:bodyPr>
          <a:lstStyle/>
          <a:p>
            <a:pPr algn="just"/>
            <a:r>
              <a:rPr lang="pt-BR" altLang="pt-BR" sz="2400" b="1" u="sng" dirty="0">
                <a:solidFill>
                  <a:srgbClr val="FF0000"/>
                </a:solidFill>
                <a:latin typeface="Arial" panose="020B0604020202020204" pitchFamily="34" charset="0"/>
                <a:cs typeface="Arial" panose="020B0604020202020204" pitchFamily="34" charset="0"/>
              </a:rPr>
              <a:t>Em vez de</a:t>
            </a:r>
            <a:r>
              <a:rPr lang="pt-BR" altLang="pt-BR" sz="2400" dirty="0">
                <a:solidFill>
                  <a:srgbClr val="FF0000"/>
                </a:solidFill>
                <a:latin typeface="Arial" panose="020B0604020202020204" pitchFamily="34" charset="0"/>
                <a:cs typeface="Arial" panose="020B0604020202020204" pitchFamily="34" charset="0"/>
              </a:rPr>
              <a:t> </a:t>
            </a:r>
            <a:r>
              <a:rPr lang="pt-BR" altLang="pt-BR" sz="2400" dirty="0">
                <a:latin typeface="Arial" panose="020B0604020202020204" pitchFamily="34" charset="0"/>
                <a:cs typeface="Arial" panose="020B0604020202020204" pitchFamily="34" charset="0"/>
              </a:rPr>
              <a:t>equivale a “em lugar de”.</a:t>
            </a:r>
            <a:endParaRPr lang="pt-BR" altLang="pt-BR" sz="2400" dirty="0">
              <a:latin typeface="Arial" panose="020B0604020202020204" pitchFamily="34" charset="0"/>
              <a:cs typeface="Arial" panose="020B0604020202020204" pitchFamily="34" charset="0"/>
            </a:endParaRPr>
          </a:p>
        </p:txBody>
      </p:sp>
      <p:sp>
        <p:nvSpPr>
          <p:cNvPr id="19" name="Text Box 16"/>
          <p:cNvSpPr txBox="1">
            <a:spLocks noChangeArrowheads="1"/>
          </p:cNvSpPr>
          <p:nvPr/>
        </p:nvSpPr>
        <p:spPr bwMode="auto">
          <a:xfrm>
            <a:off x="0" y="3503711"/>
            <a:ext cx="54346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altLang="pt-BR" sz="2400" dirty="0">
                <a:latin typeface="Arial" panose="020B0604020202020204" pitchFamily="34" charset="0"/>
                <a:cs typeface="Arial" panose="020B0604020202020204" pitchFamily="34" charset="0"/>
              </a:rPr>
              <a:t>Ex.: Ao invés de baixar, a taxa de juros subiu neste mês.</a:t>
            </a:r>
            <a:endParaRPr lang="pt-BR" altLang="pt-BR" sz="2400" dirty="0">
              <a:latin typeface="Arial" panose="020B0604020202020204" pitchFamily="34" charset="0"/>
              <a:cs typeface="Arial" panose="020B0604020202020204" pitchFamily="34" charset="0"/>
            </a:endParaRPr>
          </a:p>
        </p:txBody>
      </p:sp>
      <p:sp>
        <p:nvSpPr>
          <p:cNvPr id="21" name="Text Box 17"/>
          <p:cNvSpPr txBox="1">
            <a:spLocks noChangeArrowheads="1"/>
          </p:cNvSpPr>
          <p:nvPr/>
        </p:nvSpPr>
        <p:spPr bwMode="auto">
          <a:xfrm>
            <a:off x="4558470" y="5377190"/>
            <a:ext cx="7858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altLang="pt-BR" sz="2400" dirty="0">
                <a:latin typeface="Arial" panose="020B0604020202020204" pitchFamily="34" charset="0"/>
                <a:cs typeface="Arial" panose="020B0604020202020204" pitchFamily="34" charset="0"/>
              </a:rPr>
              <a:t>Ex.: Em vez de nos ajudar, ele nos prejudicou bastante.</a:t>
            </a:r>
            <a:endParaRPr lang="pt-BR" altLang="pt-BR" sz="2400" dirty="0">
              <a:latin typeface="Arial" panose="020B0604020202020204" pitchFamily="34" charset="0"/>
              <a:cs typeface="Arial" panose="020B0604020202020204" pitchFamily="34" charset="0"/>
            </a:endParaRPr>
          </a:p>
        </p:txBody>
      </p:sp>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2050" name="Picture 2" descr="Pfeil nach oben - Transparenter PNG und SVG-Ve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627" y="148081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4"/>
          <p:cNvSpPr txBox="1">
            <a:spLocks noChangeArrowheads="1"/>
          </p:cNvSpPr>
          <p:nvPr/>
        </p:nvSpPr>
        <p:spPr bwMode="auto">
          <a:xfrm>
            <a:off x="0" y="2593156"/>
            <a:ext cx="5487651" cy="461665"/>
          </a:xfrm>
          <a:prstGeom prst="rect">
            <a:avLst/>
          </a:prstGeom>
          <a:solidFill>
            <a:schemeClr val="accent2">
              <a:lumMod val="20000"/>
              <a:lumOff val="80000"/>
            </a:schemeClr>
          </a:solidFill>
          <a:ln>
            <a:noFill/>
          </a:ln>
          <a:effectLst/>
        </p:spPr>
        <p:txBody>
          <a:bodyPr wrap="square">
            <a:spAutoFit/>
          </a:bodyPr>
          <a:lstStyle/>
          <a:p>
            <a:pPr algn="just"/>
            <a:r>
              <a:rPr lang="pt-BR" altLang="pt-BR" sz="2400" b="1" u="sng" dirty="0">
                <a:solidFill>
                  <a:srgbClr val="003399"/>
                </a:solidFill>
                <a:latin typeface="Arial" panose="020B0604020202020204" pitchFamily="34" charset="0"/>
                <a:cs typeface="Arial" panose="020B0604020202020204" pitchFamily="34" charset="0"/>
              </a:rPr>
              <a:t>Ao invés de</a:t>
            </a:r>
            <a:r>
              <a:rPr lang="pt-BR" altLang="pt-BR" sz="2400" dirty="0">
                <a:solidFill>
                  <a:srgbClr val="003399"/>
                </a:solidFill>
                <a:latin typeface="Arial" panose="020B0604020202020204" pitchFamily="34" charset="0"/>
                <a:cs typeface="Arial" panose="020B0604020202020204" pitchFamily="34" charset="0"/>
              </a:rPr>
              <a:t> </a:t>
            </a:r>
            <a:r>
              <a:rPr lang="pt-BR" altLang="pt-BR" sz="2400" dirty="0">
                <a:latin typeface="Arial" panose="020B0604020202020204" pitchFamily="34" charset="0"/>
                <a:cs typeface="Arial" panose="020B0604020202020204" pitchFamily="34" charset="0"/>
              </a:rPr>
              <a:t>significa “</a:t>
            </a:r>
            <a:r>
              <a:rPr lang="pt-BR" altLang="pt-BR" sz="2400" dirty="0">
                <a:solidFill>
                  <a:srgbClr val="FF0000"/>
                </a:solidFill>
                <a:latin typeface="Arial" panose="020B0604020202020204" pitchFamily="34" charset="0"/>
                <a:cs typeface="Arial" panose="020B0604020202020204" pitchFamily="34" charset="0"/>
              </a:rPr>
              <a:t>ao contrário de</a:t>
            </a:r>
            <a:r>
              <a:rPr lang="pt-BR" altLang="pt-BR" sz="2400" dirty="0">
                <a:latin typeface="Arial" panose="020B0604020202020204" pitchFamily="34" charset="0"/>
                <a:cs typeface="Arial" panose="020B0604020202020204" pitchFamily="34" charset="0"/>
              </a:rPr>
              <a:t>”</a:t>
            </a:r>
            <a:endParaRPr lang="pt-BR" altLang="pt-BR" sz="2400" dirty="0">
              <a:latin typeface="Arial" panose="020B0604020202020204" pitchFamily="34" charset="0"/>
              <a:cs typeface="Arial" panose="020B0604020202020204" pitchFamily="34" charset="0"/>
            </a:endParaRPr>
          </a:p>
        </p:txBody>
      </p:sp>
      <p:pic>
        <p:nvPicPr>
          <p:cNvPr id="24" name="Picture 4" descr="Google Maps Icon Png #93980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283" y="2782633"/>
            <a:ext cx="1565760" cy="1837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from="(-#ppt_w/2)" to="(#ppt_x)" calcmode="lin" valueType="num">
                                      <p:cBhvr>
                                        <p:cTn id="7" dur="600" fill="hold">
                                          <p:stCondLst>
                                            <p:cond delay="0"/>
                                          </p:stCondLst>
                                        </p:cTn>
                                        <p:tgtEl>
                                          <p:spTgt spid="17"/>
                                        </p:tgtEl>
                                        <p:attrNameLst>
                                          <p:attrName>ppt_x</p:attrName>
                                        </p:attrNameLst>
                                      </p:cBhvr>
                                    </p:anim>
                                    <p:anim from="0" to="-1.0" calcmode="lin" valueType="num">
                                      <p:cBhvr>
                                        <p:cTn id="8" dur="200" decel="50000" autoRev="1" fill="hold">
                                          <p:stCondLst>
                                            <p:cond delay="600"/>
                                          </p:stCondLst>
                                        </p:cTn>
                                        <p:tgtEl>
                                          <p:spTgt spid="17"/>
                                        </p:tgtEl>
                                        <p:attrNameLst>
                                          <p:attrName>xshear</p:attrName>
                                        </p:attrNameLst>
                                      </p:cBhvr>
                                    </p:anim>
                                    <p:animScale>
                                      <p:cBhvr>
                                        <p:cTn id="9" dur="200" decel="100000" autoRev="1" fill="hold">
                                          <p:stCondLst>
                                            <p:cond delay="600"/>
                                          </p:stCondLst>
                                        </p:cTn>
                                        <p:tgtEl>
                                          <p:spTgt spid="17"/>
                                        </p:tgtEl>
                                      </p:cBhvr>
                                      <p:from x="100000" y="100000"/>
                                      <p:to x="80000" y="100000"/>
                                    </p:animScale>
                                    <p:anim by="(#ppt_h/3+#ppt_w*0.1)" calcmode="lin" valueType="num">
                                      <p:cBhvr additive="sum">
                                        <p:cTn id="10" dur="200" decel="100000" autoRev="1" fill="hold">
                                          <p:stCondLst>
                                            <p:cond delay="600"/>
                                          </p:stCondLst>
                                        </p:cTn>
                                        <p:tgtEl>
                                          <p:spTgt spid="1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strVal val="#ppt_w*0.05"/>
                                          </p:val>
                                        </p:tav>
                                        <p:tav tm="100000">
                                          <p:val>
                                            <p:strVal val="#ppt_w"/>
                                          </p:val>
                                        </p:tav>
                                      </p:tavLst>
                                    </p:anim>
                                    <p:anim calcmode="lin" valueType="num">
                                      <p:cBhvr>
                                        <p:cTn id="31" dur="500" fill="hold"/>
                                        <p:tgtEl>
                                          <p:spTgt spid="21"/>
                                        </p:tgtEl>
                                        <p:attrNameLst>
                                          <p:attrName>ppt_h</p:attrName>
                                        </p:attrNameLst>
                                      </p:cBhvr>
                                      <p:tavLst>
                                        <p:tav tm="0">
                                          <p:val>
                                            <p:strVal val="#ppt_h"/>
                                          </p:val>
                                        </p:tav>
                                        <p:tav tm="100000">
                                          <p:val>
                                            <p:strVal val="#ppt_h"/>
                                          </p:val>
                                        </p:tav>
                                      </p:tavLst>
                                    </p:anim>
                                    <p:anim calcmode="lin" valueType="num">
                                      <p:cBhvr>
                                        <p:cTn id="32" dur="500" fill="hold"/>
                                        <p:tgtEl>
                                          <p:spTgt spid="21"/>
                                        </p:tgtEl>
                                        <p:attrNameLst>
                                          <p:attrName>ppt_x</p:attrName>
                                        </p:attrNameLst>
                                      </p:cBhvr>
                                      <p:tavLst>
                                        <p:tav tm="0">
                                          <p:val>
                                            <p:strVal val="#ppt_x-.2"/>
                                          </p:val>
                                        </p:tav>
                                        <p:tav tm="100000">
                                          <p:val>
                                            <p:strVal val="#ppt_x"/>
                                          </p:val>
                                        </p:tav>
                                      </p:tavLst>
                                    </p:anim>
                                    <p:anim calcmode="lin" valueType="num">
                                      <p:cBhvr>
                                        <p:cTn id="33" dur="500" fill="hold"/>
                                        <p:tgtEl>
                                          <p:spTgt spid="21"/>
                                        </p:tgtEl>
                                        <p:attrNameLst>
                                          <p:attrName>ppt_y</p:attrName>
                                        </p:attrNameLst>
                                      </p:cBhvr>
                                      <p:tavLst>
                                        <p:tav tm="0">
                                          <p:val>
                                            <p:strVal val="#ppt_y"/>
                                          </p:val>
                                        </p:tav>
                                        <p:tav tm="100000">
                                          <p:val>
                                            <p:strVal val="#ppt_y"/>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3"/>
                                        </p:tgtEl>
                                        <p:attrNameLst>
                                          <p:attrName>ppt_y</p:attrName>
                                        </p:attrNameLst>
                                      </p:cBhvr>
                                      <p:tavLst>
                                        <p:tav tm="0">
                                          <p:val>
                                            <p:strVal val="#ppt_y"/>
                                          </p:val>
                                        </p:tav>
                                        <p:tav tm="100000">
                                          <p:val>
                                            <p:strVal val="#ppt_y"/>
                                          </p:val>
                                        </p:tav>
                                      </p:tavLst>
                                    </p:anim>
                                    <p:anim calcmode="lin" valueType="num">
                                      <p:cBhvr>
                                        <p:cTn id="4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1"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if |Pernambuco, Recif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011478" y="1747835"/>
            <a:ext cx="3180522" cy="29813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p:nvPr/>
        </p:nvSpPr>
        <p:spPr>
          <a:xfrm flipV="1">
            <a:off x="514857" y="689523"/>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a 3"/>
          <p:cNvGraphicFramePr/>
          <p:nvPr/>
        </p:nvGraphicFramePr>
        <p:xfrm>
          <a:off x="1455457" y="1437417"/>
          <a:ext cx="7333630" cy="461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2511752" y="172790"/>
            <a:ext cx="4691272" cy="461665"/>
          </a:xfrm>
          <a:prstGeom prst="rect">
            <a:avLst/>
          </a:prstGeom>
          <a:solidFill>
            <a:schemeClr val="accent5">
              <a:lumMod val="20000"/>
              <a:lumOff val="80000"/>
            </a:schemeClr>
          </a:solidFill>
          <a:ln w="28575">
            <a:solidFill>
              <a:srgbClr val="FFC000"/>
            </a:solidFill>
          </a:ln>
        </p:spPr>
        <p:txBody>
          <a:bodyPr wrap="square">
            <a:spAutoFit/>
          </a:bodyPr>
          <a:lstStyle/>
          <a:p>
            <a:pPr algn="ctr"/>
            <a:r>
              <a:rPr lang="pt-BR" sz="2400" b="1" dirty="0">
                <a:solidFill>
                  <a:srgbClr val="000000"/>
                </a:solidFill>
                <a:latin typeface="Arial Narrow" panose="020B0606020202030204" pitchFamily="34" charset="0"/>
              </a:rPr>
              <a:t>Conteúdo programático – módulo 04</a:t>
            </a:r>
            <a:endParaRPr lang="pt-BR" sz="2400" b="0" i="0" dirty="0">
              <a:solidFill>
                <a:srgbClr val="000000"/>
              </a:solidFill>
              <a:effectLst/>
              <a:latin typeface="Arial Narrow" panose="020B0606020202030204" pitchFamily="34" charset="0"/>
            </a:endParaRPr>
          </a:p>
        </p:txBody>
      </p:sp>
      <p:pic>
        <p:nvPicPr>
          <p:cNvPr id="7" name="Imagem 6"/>
          <p:cNvPicPr>
            <a:picLocks noChangeAspect="1"/>
          </p:cNvPicPr>
          <p:nvPr/>
        </p:nvPicPr>
        <p:blipFill>
          <a:blip r:embed="rId7"/>
          <a:stretch>
            <a:fillRect/>
          </a:stretch>
        </p:blipFill>
        <p:spPr>
          <a:xfrm>
            <a:off x="9366391" y="138352"/>
            <a:ext cx="2603218" cy="1609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ão ou se não - Guia Estud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2291276"/>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
          <p:cNvSpPr/>
          <p:nvPr/>
        </p:nvSpPr>
        <p:spPr>
          <a:xfrm flipV="1">
            <a:off x="0" y="718673"/>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4.png"/>
          <p:cNvPicPr/>
          <p:nvPr/>
        </p:nvPicPr>
        <p:blipFill>
          <a:blip r:embed="rId2"/>
          <a:srcRect/>
          <a:stretch>
            <a:fillRect/>
          </a:stretch>
        </p:blipFill>
        <p:spPr>
          <a:xfrm>
            <a:off x="9452472" y="61407"/>
            <a:ext cx="2607006" cy="1608367"/>
          </a:xfrm>
          <a:prstGeom prst="rect">
            <a:avLst/>
          </a:prstGeom>
        </p:spPr>
      </p:pic>
      <p:sp>
        <p:nvSpPr>
          <p:cNvPr id="7" name="Text Box 7"/>
          <p:cNvSpPr txBox="1">
            <a:spLocks noChangeArrowheads="1"/>
          </p:cNvSpPr>
          <p:nvPr/>
        </p:nvSpPr>
        <p:spPr bwMode="auto">
          <a:xfrm>
            <a:off x="342579" y="887854"/>
            <a:ext cx="291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b="1" u="sng" dirty="0">
                <a:latin typeface="Arial" panose="020B0604020202020204" pitchFamily="34" charset="0"/>
                <a:cs typeface="Arial" panose="020B0604020202020204" pitchFamily="34" charset="0"/>
              </a:rPr>
              <a:t>SENÃO</a:t>
            </a:r>
            <a:r>
              <a:rPr lang="pt-BR" altLang="pt-BR" sz="2000" dirty="0">
                <a:latin typeface="Arial" panose="020B0604020202020204" pitchFamily="34" charset="0"/>
                <a:cs typeface="Arial" panose="020B0604020202020204" pitchFamily="34" charset="0"/>
              </a:rPr>
              <a:t>  E   </a:t>
            </a:r>
            <a:r>
              <a:rPr lang="pt-BR" altLang="pt-BR" sz="2000" b="1" u="sng" dirty="0">
                <a:latin typeface="Arial" panose="020B0604020202020204" pitchFamily="34" charset="0"/>
                <a:cs typeface="Arial" panose="020B0604020202020204" pitchFamily="34" charset="0"/>
              </a:rPr>
              <a:t>SE NÃO</a:t>
            </a:r>
            <a:r>
              <a:rPr lang="pt-BR" altLang="pt-BR" sz="2000" dirty="0">
                <a:latin typeface="Arial" panose="020B0604020202020204" pitchFamily="34" charset="0"/>
                <a:cs typeface="Arial" panose="020B0604020202020204" pitchFamily="34" charset="0"/>
              </a:rPr>
              <a:t> </a:t>
            </a:r>
            <a:endParaRPr lang="pt-BR" altLang="pt-BR" sz="2000" dirty="0">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0" y="1665493"/>
            <a:ext cx="8201465" cy="1631216"/>
          </a:xfrm>
          <a:prstGeom prst="rect">
            <a:avLst/>
          </a:prstGeom>
          <a:solidFill>
            <a:schemeClr val="accent2">
              <a:lumMod val="20000"/>
              <a:lumOff val="80000"/>
            </a:schemeClr>
          </a:solidFill>
          <a:ln>
            <a:noFill/>
          </a:ln>
          <a:effectLst/>
        </p:spPr>
        <p:txBody>
          <a:bodyPr wrap="square">
            <a:spAutoFit/>
          </a:bodyPr>
          <a:lstStyle/>
          <a:p>
            <a:pPr algn="just"/>
            <a:r>
              <a:rPr lang="pt-BR" altLang="pt-BR" sz="2000" dirty="0">
                <a:latin typeface="Arial" panose="020B0604020202020204" pitchFamily="34" charset="0"/>
                <a:cs typeface="Arial" panose="020B0604020202020204" pitchFamily="34" charset="0"/>
              </a:rPr>
              <a:t>Use </a:t>
            </a:r>
            <a:r>
              <a:rPr lang="pt-BR" altLang="pt-BR" sz="2000" b="1" u="sng" dirty="0">
                <a:latin typeface="Arial" panose="020B0604020202020204" pitchFamily="34" charset="0"/>
                <a:cs typeface="Arial" panose="020B0604020202020204" pitchFamily="34" charset="0"/>
              </a:rPr>
              <a:t>senão</a:t>
            </a:r>
            <a:r>
              <a:rPr lang="pt-BR" altLang="pt-BR" sz="2000" dirty="0">
                <a:latin typeface="Arial" panose="020B0604020202020204" pitchFamily="34" charset="0"/>
                <a:cs typeface="Arial" panose="020B0604020202020204" pitchFamily="34" charset="0"/>
              </a:rPr>
              <a:t> quando equivaler a: </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do contrário</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 </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de outro modo</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 “mas sim</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 </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exceto</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 </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salvo se</a:t>
            </a:r>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latin typeface="Arial" panose="020B0604020202020204" pitchFamily="34" charset="0"/>
                <a:cs typeface="Arial" panose="020B0604020202020204" pitchFamily="34" charset="0"/>
                <a:sym typeface="Wingdings" panose="05000000000000000000" pitchFamily="2" charset="2"/>
              </a:rPr>
              <a:t>, “a não ser</a:t>
            </a:r>
            <a:r>
              <a:rPr lang="pt-BR" altLang="pt-BR" sz="2000" dirty="0">
                <a:latin typeface="Arial" panose="020B0604020202020204" pitchFamily="34" charset="0"/>
                <a:cs typeface="Arial" panose="020B0604020202020204" pitchFamily="34" charset="0"/>
                <a:sym typeface="Wingdings" panose="05000000000000000000" pitchFamily="2" charset="2"/>
              </a:rPr>
              <a:t>”,</a:t>
            </a:r>
            <a:endParaRPr lang="pt-BR" altLang="pt-BR" sz="2000" dirty="0">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None/>
            </a:pPr>
            <a:r>
              <a:rPr lang="pt-BR" altLang="pt-BR" sz="2000" b="1" dirty="0">
                <a:latin typeface="Arial" panose="020B0604020202020204" pitchFamily="34" charset="0"/>
                <a:cs typeface="Arial" panose="020B0604020202020204" pitchFamily="34" charset="0"/>
                <a:sym typeface="Wingdings" panose="05000000000000000000" pitchFamily="2" charset="2"/>
              </a:rPr>
              <a:t> </a:t>
            </a:r>
            <a:r>
              <a:rPr lang="pt-BR" altLang="pt-BR" sz="2000" dirty="0" err="1">
                <a:latin typeface="Arial" panose="020B0604020202020204" pitchFamily="34" charset="0"/>
                <a:cs typeface="Arial" panose="020B0604020202020204" pitchFamily="34" charset="0"/>
                <a:sym typeface="Wingdings" panose="05000000000000000000" pitchFamily="2" charset="2"/>
              </a:rPr>
              <a:t>Ex</a:t>
            </a:r>
            <a:r>
              <a:rPr lang="pt-BR" altLang="pt-BR" sz="2000" dirty="0">
                <a:latin typeface="Arial" panose="020B0604020202020204" pitchFamily="34" charset="0"/>
                <a:cs typeface="Arial" panose="020B0604020202020204" pitchFamily="34" charset="0"/>
                <a:sym typeface="Wingdings" panose="05000000000000000000" pitchFamily="2" charset="2"/>
              </a:rPr>
              <a:t>: Luta, </a:t>
            </a:r>
            <a:r>
              <a:rPr lang="pt-BR" altLang="pt-BR" sz="2000" b="1" u="sng" dirty="0">
                <a:latin typeface="Arial" panose="020B0604020202020204" pitchFamily="34" charset="0"/>
                <a:cs typeface="Arial" panose="020B0604020202020204" pitchFamily="34" charset="0"/>
                <a:sym typeface="Wingdings" panose="05000000000000000000" pitchFamily="2" charset="2"/>
              </a:rPr>
              <a:t>senão</a:t>
            </a:r>
            <a:r>
              <a:rPr lang="pt-BR" altLang="pt-BR" sz="2000" dirty="0">
                <a:latin typeface="Arial" panose="020B0604020202020204" pitchFamily="34" charset="0"/>
                <a:cs typeface="Arial" panose="020B0604020202020204" pitchFamily="34" charset="0"/>
                <a:sym typeface="Wingdings" panose="05000000000000000000" pitchFamily="2" charset="2"/>
              </a:rPr>
              <a:t> estás perdido;</a:t>
            </a:r>
            <a:endParaRPr lang="pt-BR" altLang="pt-BR" sz="2000" dirty="0">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None/>
            </a:pPr>
            <a:r>
              <a:rPr lang="pt-BR" altLang="pt-BR" sz="2000" dirty="0">
                <a:latin typeface="Arial" panose="020B0604020202020204" pitchFamily="34" charset="0"/>
                <a:cs typeface="Arial" panose="020B0604020202020204" pitchFamily="34" charset="0"/>
                <a:sym typeface="Wingdings" panose="05000000000000000000" pitchFamily="2" charset="2"/>
              </a:rPr>
              <a:t> </a:t>
            </a:r>
            <a:r>
              <a:rPr lang="pt-BR" altLang="pt-BR" sz="2000" dirty="0" err="1">
                <a:latin typeface="Arial" panose="020B0604020202020204" pitchFamily="34" charset="0"/>
                <a:cs typeface="Arial" panose="020B0604020202020204" pitchFamily="34" charset="0"/>
                <a:sym typeface="Wingdings" panose="05000000000000000000" pitchFamily="2" charset="2"/>
              </a:rPr>
              <a:t>Ex</a:t>
            </a:r>
            <a:r>
              <a:rPr lang="pt-BR" altLang="pt-BR" sz="2000" dirty="0">
                <a:latin typeface="Arial" panose="020B0604020202020204" pitchFamily="34" charset="0"/>
                <a:cs typeface="Arial" panose="020B0604020202020204" pitchFamily="34" charset="0"/>
                <a:sym typeface="Wingdings" panose="05000000000000000000" pitchFamily="2" charset="2"/>
              </a:rPr>
              <a:t>: Não era ouro, nem prata, </a:t>
            </a:r>
            <a:r>
              <a:rPr lang="pt-BR" altLang="pt-BR" sz="2000" b="1" u="sng" dirty="0">
                <a:latin typeface="Arial" panose="020B0604020202020204" pitchFamily="34" charset="0"/>
                <a:cs typeface="Arial" panose="020B0604020202020204" pitchFamily="34" charset="0"/>
                <a:sym typeface="Wingdings" panose="05000000000000000000" pitchFamily="2" charset="2"/>
              </a:rPr>
              <a:t>senão</a:t>
            </a:r>
            <a:r>
              <a:rPr lang="pt-BR" altLang="pt-BR" sz="2000" dirty="0">
                <a:latin typeface="Arial" panose="020B0604020202020204" pitchFamily="34" charset="0"/>
                <a:cs typeface="Arial" panose="020B0604020202020204" pitchFamily="34" charset="0"/>
                <a:sym typeface="Wingdings" panose="05000000000000000000" pitchFamily="2" charset="2"/>
              </a:rPr>
              <a:t> ferro;</a:t>
            </a:r>
            <a:endParaRPr lang="pt-BR" altLang="pt-BR" sz="2000" dirty="0">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None/>
            </a:pPr>
            <a:r>
              <a:rPr lang="pt-BR" altLang="pt-BR" sz="2000" dirty="0">
                <a:latin typeface="Arial" panose="020B0604020202020204" pitchFamily="34" charset="0"/>
                <a:cs typeface="Arial" panose="020B0604020202020204" pitchFamily="34" charset="0"/>
                <a:sym typeface="Wingdings" panose="05000000000000000000" pitchFamily="2" charset="2"/>
              </a:rPr>
              <a:t> </a:t>
            </a:r>
            <a:r>
              <a:rPr lang="pt-BR" altLang="pt-BR" sz="2000" dirty="0" err="1">
                <a:latin typeface="Arial" panose="020B0604020202020204" pitchFamily="34" charset="0"/>
                <a:cs typeface="Arial" panose="020B0604020202020204" pitchFamily="34" charset="0"/>
                <a:sym typeface="Wingdings" panose="05000000000000000000" pitchFamily="2" charset="2"/>
              </a:rPr>
              <a:t>Ex</a:t>
            </a:r>
            <a:r>
              <a:rPr lang="pt-BR" altLang="pt-BR" sz="2000" dirty="0">
                <a:latin typeface="Arial" panose="020B0604020202020204" pitchFamily="34" charset="0"/>
                <a:cs typeface="Arial" panose="020B0604020202020204" pitchFamily="34" charset="0"/>
                <a:sym typeface="Wingdings" panose="05000000000000000000" pitchFamily="2" charset="2"/>
              </a:rPr>
              <a:t>: Ninguém </a:t>
            </a:r>
            <a:r>
              <a:rPr lang="pt-BR" altLang="pt-BR" sz="2000" b="1" u="sng" dirty="0">
                <a:latin typeface="Arial" panose="020B0604020202020204" pitchFamily="34" charset="0"/>
                <a:cs typeface="Arial" panose="020B0604020202020204" pitchFamily="34" charset="0"/>
                <a:sym typeface="Wingdings" panose="05000000000000000000" pitchFamily="2" charset="2"/>
              </a:rPr>
              <a:t>senão</a:t>
            </a:r>
            <a:r>
              <a:rPr lang="pt-BR" altLang="pt-BR" sz="2000" dirty="0">
                <a:latin typeface="Arial" panose="020B0604020202020204" pitchFamily="34" charset="0"/>
                <a:cs typeface="Arial" panose="020B0604020202020204" pitchFamily="34" charset="0"/>
                <a:sym typeface="Wingdings" panose="05000000000000000000" pitchFamily="2" charset="2"/>
              </a:rPr>
              <a:t> os irmãos dele, compareceram à festa. </a:t>
            </a:r>
            <a:r>
              <a:rPr lang="pt-BR" altLang="pt-BR" sz="2000" b="1" dirty="0">
                <a:latin typeface="Arial" panose="020B0604020202020204" pitchFamily="34" charset="0"/>
                <a:cs typeface="Arial" panose="020B0604020202020204" pitchFamily="34" charset="0"/>
                <a:sym typeface="Wingdings" panose="05000000000000000000" pitchFamily="2" charset="2"/>
              </a:rPr>
              <a:t> </a:t>
            </a:r>
            <a:r>
              <a:rPr lang="pt-BR" altLang="pt-BR" sz="2000" dirty="0">
                <a:latin typeface="Arial" panose="020B0604020202020204" pitchFamily="34" charset="0"/>
                <a:cs typeface="Arial" panose="020B0604020202020204" pitchFamily="34" charset="0"/>
                <a:sym typeface="Wingdings" panose="05000000000000000000" pitchFamily="2" charset="2"/>
              </a:rPr>
              <a:t> </a:t>
            </a:r>
            <a:endParaRPr lang="pt-BR" altLang="pt-BR" sz="2000" dirty="0">
              <a:latin typeface="Arial" panose="020B0604020202020204" pitchFamily="34" charset="0"/>
              <a:cs typeface="Arial" panose="020B0604020202020204" pitchFamily="34" charset="0"/>
              <a:sym typeface="Wingdings" panose="05000000000000000000" pitchFamily="2" charset="2"/>
            </a:endParaRPr>
          </a:p>
        </p:txBody>
      </p:sp>
      <p:sp>
        <p:nvSpPr>
          <p:cNvPr id="14" name="CaixaDeTexto 13"/>
          <p:cNvSpPr txBox="1"/>
          <p:nvPr/>
        </p:nvSpPr>
        <p:spPr>
          <a:xfrm>
            <a:off x="1640840" y="125720"/>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16" name="Text Box 12"/>
          <p:cNvSpPr txBox="1">
            <a:spLocks noChangeArrowheads="1"/>
          </p:cNvSpPr>
          <p:nvPr/>
        </p:nvSpPr>
        <p:spPr bwMode="auto">
          <a:xfrm>
            <a:off x="-1" y="4005776"/>
            <a:ext cx="8201465" cy="707886"/>
          </a:xfrm>
          <a:prstGeom prst="rect">
            <a:avLst/>
          </a:prstGeom>
          <a:solidFill>
            <a:schemeClr val="accent2">
              <a:lumMod val="20000"/>
              <a:lumOff val="80000"/>
            </a:schemeClr>
          </a:solidFill>
          <a:ln>
            <a:noFill/>
          </a:ln>
          <a:effectLst/>
        </p:spPr>
        <p:txBody>
          <a:bodyPr wrap="square">
            <a:spAutoFit/>
          </a:bodyPr>
          <a:lstStyle/>
          <a:p>
            <a:r>
              <a:rPr lang="pt-BR" altLang="pt-BR" sz="2000" dirty="0">
                <a:latin typeface="Arial" panose="020B0604020202020204" pitchFamily="34" charset="0"/>
                <a:cs typeface="Arial" panose="020B0604020202020204" pitchFamily="34" charset="0"/>
              </a:rPr>
              <a:t>Use</a:t>
            </a:r>
            <a:r>
              <a:rPr lang="pt-BR" altLang="pt-BR" sz="2000" b="1" dirty="0">
                <a:latin typeface="Arial" panose="020B0604020202020204" pitchFamily="34" charset="0"/>
                <a:cs typeface="Arial" panose="020B0604020202020204" pitchFamily="34" charset="0"/>
              </a:rPr>
              <a:t> </a:t>
            </a:r>
            <a:r>
              <a:rPr lang="pt-BR" altLang="pt-BR" sz="2000" b="1" u="sng" dirty="0">
                <a:latin typeface="Arial" panose="020B0604020202020204" pitchFamily="34" charset="0"/>
                <a:cs typeface="Arial" panose="020B0604020202020204" pitchFamily="34" charset="0"/>
              </a:rPr>
              <a:t>se não</a:t>
            </a:r>
            <a:r>
              <a:rPr lang="pt-BR" altLang="pt-BR" sz="2000" b="1" dirty="0">
                <a:latin typeface="Arial" panose="020B0604020202020204" pitchFamily="34" charset="0"/>
                <a:cs typeface="Arial" panose="020B0604020202020204" pitchFamily="34" charset="0"/>
              </a:rPr>
              <a:t> </a:t>
            </a:r>
            <a:r>
              <a:rPr lang="pt-BR" altLang="pt-BR" sz="2000" dirty="0">
                <a:latin typeface="Arial" panose="020B0604020202020204" pitchFamily="34" charset="0"/>
                <a:cs typeface="Arial" panose="020B0604020202020204" pitchFamily="34" charset="0"/>
              </a:rPr>
              <a:t>em frases que indicam condição, alternativa, incerteza, dúvida:</a:t>
            </a:r>
            <a:endParaRPr lang="pt-BR" altLang="pt-BR" sz="2000" dirty="0">
              <a:latin typeface="Arial" panose="020B0604020202020204" pitchFamily="34" charset="0"/>
              <a:cs typeface="Arial" panose="020B0604020202020204" pitchFamily="34" charset="0"/>
            </a:endParaRPr>
          </a:p>
        </p:txBody>
      </p:sp>
      <p:sp>
        <p:nvSpPr>
          <p:cNvPr id="17" name="Text Box 13"/>
          <p:cNvSpPr txBox="1">
            <a:spLocks noChangeArrowheads="1"/>
          </p:cNvSpPr>
          <p:nvPr/>
        </p:nvSpPr>
        <p:spPr bwMode="auto">
          <a:xfrm>
            <a:off x="342579" y="5193669"/>
            <a:ext cx="96405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000" dirty="0" err="1">
                <a:latin typeface="Arial" panose="020B0604020202020204" pitchFamily="34" charset="0"/>
                <a:cs typeface="Arial" panose="020B0604020202020204" pitchFamily="34" charset="0"/>
              </a:rPr>
              <a:t>Ex</a:t>
            </a:r>
            <a:r>
              <a:rPr lang="pt-BR" altLang="pt-BR" sz="2000" dirty="0">
                <a:latin typeface="Arial" panose="020B0604020202020204" pitchFamily="34" charset="0"/>
                <a:cs typeface="Arial" panose="020B0604020202020204" pitchFamily="34" charset="0"/>
              </a:rPr>
              <a:t>: </a:t>
            </a:r>
            <a:r>
              <a:rPr lang="pt-BR" altLang="pt-BR" sz="2000" b="1" dirty="0">
                <a:latin typeface="Arial" panose="020B0604020202020204" pitchFamily="34" charset="0"/>
                <a:cs typeface="Arial" panose="020B0604020202020204" pitchFamily="34" charset="0"/>
              </a:rPr>
              <a:t>Se não </a:t>
            </a:r>
            <a:r>
              <a:rPr lang="pt-BR" altLang="pt-BR" sz="2000" dirty="0">
                <a:latin typeface="Arial" panose="020B0604020202020204" pitchFamily="34" charset="0"/>
                <a:cs typeface="Arial" panose="020B0604020202020204" pitchFamily="34" charset="0"/>
              </a:rPr>
              <a:t>for possível, me avise. (condição)</a:t>
            </a:r>
            <a:br>
              <a:rPr lang="pt-BR" altLang="pt-BR" sz="2000" dirty="0">
                <a:latin typeface="Arial" panose="020B0604020202020204" pitchFamily="34" charset="0"/>
                <a:cs typeface="Arial" panose="020B0604020202020204" pitchFamily="34" charset="0"/>
              </a:rPr>
            </a:br>
            <a:r>
              <a:rPr lang="pt-BR" altLang="pt-BR" sz="2000" b="1" dirty="0">
                <a:latin typeface="Arial" panose="020B0604020202020204" pitchFamily="34" charset="0"/>
                <a:cs typeface="Arial" panose="020B0604020202020204" pitchFamily="34" charset="0"/>
              </a:rPr>
              <a:t>      </a:t>
            </a:r>
            <a:r>
              <a:rPr lang="pt-BR" altLang="pt-BR" sz="2000" dirty="0">
                <a:latin typeface="Arial" panose="020B0604020202020204" pitchFamily="34" charset="0"/>
                <a:cs typeface="Arial" panose="020B0604020202020204" pitchFamily="34" charset="0"/>
              </a:rPr>
              <a:t>Havia dois jogadores</a:t>
            </a:r>
            <a:r>
              <a:rPr lang="pt-BR" altLang="pt-BR" sz="2000" b="1" dirty="0">
                <a:latin typeface="Arial" panose="020B0604020202020204" pitchFamily="34" charset="0"/>
                <a:cs typeface="Arial" panose="020B0604020202020204" pitchFamily="34" charset="0"/>
              </a:rPr>
              <a:t>, se não </a:t>
            </a:r>
            <a:r>
              <a:rPr lang="pt-BR" altLang="pt-BR" sz="2000" dirty="0">
                <a:latin typeface="Arial" panose="020B0604020202020204" pitchFamily="34" charset="0"/>
                <a:cs typeface="Arial" panose="020B0604020202020204" pitchFamily="34" charset="0"/>
              </a:rPr>
              <a:t>três. (incerteza) </a:t>
            </a:r>
            <a:endParaRPr lang="pt-BR" altLang="pt-BR"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to="" calcmode="lin" valueType="num">
                                      <p:cBhvr>
                                        <p:cTn id="24" dur="1" fill="hold"/>
                                        <p:tgtEl>
                                          <p:spTgt spid="1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762575"/>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1640840" y="13978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2052" name="Picture 4" descr="Grande Oriente do Brasil | Imagens animadas, Imagens para slides, Ponto de  interrogaçã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0399" y="1594974"/>
            <a:ext cx="3290668" cy="411333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9366391" y="4355086"/>
            <a:ext cx="1862456" cy="646331"/>
          </a:xfrm>
          <a:prstGeom prst="rect">
            <a:avLst/>
          </a:prstGeom>
          <a:noFill/>
        </p:spPr>
        <p:txBody>
          <a:bodyPr wrap="square">
            <a:spAutoFit/>
          </a:bodyPr>
          <a:lstStyle/>
          <a:p>
            <a:r>
              <a:rPr lang="pt-BR" sz="3600" b="1" i="0" dirty="0">
                <a:solidFill>
                  <a:srgbClr val="000000"/>
                </a:solidFill>
                <a:effectLst/>
                <a:latin typeface="Arial-BoldMT"/>
              </a:rPr>
              <a:t>porquê</a:t>
            </a:r>
            <a:r>
              <a:rPr lang="pt-BR" sz="3600" b="1" dirty="0">
                <a:solidFill>
                  <a:srgbClr val="000000"/>
                </a:solidFill>
                <a:latin typeface="Arial-BoldMT"/>
              </a:rPr>
              <a:t> </a:t>
            </a:r>
            <a:endParaRPr lang="pt-BR" sz="3600" dirty="0"/>
          </a:p>
        </p:txBody>
      </p:sp>
      <p:sp>
        <p:nvSpPr>
          <p:cNvPr id="10" name="CaixaDeTexto 9"/>
          <p:cNvSpPr txBox="1"/>
          <p:nvPr/>
        </p:nvSpPr>
        <p:spPr>
          <a:xfrm>
            <a:off x="1640840" y="3794557"/>
            <a:ext cx="1933353" cy="646331"/>
          </a:xfrm>
          <a:prstGeom prst="rect">
            <a:avLst/>
          </a:prstGeom>
          <a:noFill/>
        </p:spPr>
        <p:txBody>
          <a:bodyPr wrap="square">
            <a:spAutoFit/>
          </a:bodyPr>
          <a:lstStyle/>
          <a:p>
            <a:r>
              <a:rPr lang="pt-BR" sz="3600" b="1" i="0" dirty="0">
                <a:solidFill>
                  <a:srgbClr val="000000"/>
                </a:solidFill>
                <a:effectLst/>
                <a:latin typeface="Arial-BoldMT"/>
              </a:rPr>
              <a:t>porque</a:t>
            </a:r>
            <a:endParaRPr lang="pt-BR" sz="3600" dirty="0"/>
          </a:p>
        </p:txBody>
      </p:sp>
      <p:sp>
        <p:nvSpPr>
          <p:cNvPr id="12" name="CaixaDeTexto 11"/>
          <p:cNvSpPr txBox="1"/>
          <p:nvPr/>
        </p:nvSpPr>
        <p:spPr>
          <a:xfrm>
            <a:off x="910051" y="1424669"/>
            <a:ext cx="2211630" cy="646331"/>
          </a:xfrm>
          <a:prstGeom prst="rect">
            <a:avLst/>
          </a:prstGeom>
          <a:noFill/>
        </p:spPr>
        <p:txBody>
          <a:bodyPr wrap="square">
            <a:spAutoFit/>
          </a:bodyPr>
          <a:lstStyle/>
          <a:p>
            <a:r>
              <a:rPr lang="pt-BR" sz="3600" b="1" i="0" dirty="0">
                <a:solidFill>
                  <a:srgbClr val="000000"/>
                </a:solidFill>
                <a:effectLst/>
                <a:latin typeface="Arial-BoldMT"/>
              </a:rPr>
              <a:t>por que </a:t>
            </a:r>
            <a:endParaRPr lang="pt-BR" sz="3600" dirty="0"/>
          </a:p>
        </p:txBody>
      </p:sp>
      <p:sp>
        <p:nvSpPr>
          <p:cNvPr id="14" name="CaixaDeTexto 13"/>
          <p:cNvSpPr txBox="1"/>
          <p:nvPr/>
        </p:nvSpPr>
        <p:spPr>
          <a:xfrm>
            <a:off x="7397273" y="1856584"/>
            <a:ext cx="2003133" cy="646331"/>
          </a:xfrm>
          <a:prstGeom prst="rect">
            <a:avLst/>
          </a:prstGeom>
          <a:noFill/>
        </p:spPr>
        <p:txBody>
          <a:bodyPr wrap="square">
            <a:spAutoFit/>
          </a:bodyPr>
          <a:lstStyle/>
          <a:p>
            <a:r>
              <a:rPr lang="pt-BR" sz="3600" b="1" i="0" dirty="0">
                <a:solidFill>
                  <a:srgbClr val="000000"/>
                </a:solidFill>
                <a:effectLst/>
                <a:latin typeface="Arial-BoldMT"/>
              </a:rPr>
              <a:t>por quê</a:t>
            </a:r>
            <a:r>
              <a:rPr lang="pt-BR" sz="3600" dirty="0"/>
              <a:t> </a:t>
            </a:r>
            <a:endParaRPr lang="pt-BR"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 que é isso? by Gustavo Garcia | Escritavo | Escritavo"/>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500501" y="3268829"/>
            <a:ext cx="3731777" cy="2397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830121"/>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2"/>
          <a:stretch>
            <a:fillRect/>
          </a:stretch>
        </p:blipFill>
        <p:spPr>
          <a:xfrm>
            <a:off x="9366390" y="153740"/>
            <a:ext cx="2666583" cy="1530535"/>
          </a:xfrm>
          <a:prstGeom prst="rect">
            <a:avLst/>
          </a:prstGeom>
        </p:spPr>
      </p:pic>
      <p:sp>
        <p:nvSpPr>
          <p:cNvPr id="6" name="CaixaDeTexto 5"/>
          <p:cNvSpPr txBox="1"/>
          <p:nvPr/>
        </p:nvSpPr>
        <p:spPr>
          <a:xfrm>
            <a:off x="0" y="1192075"/>
            <a:ext cx="8623495" cy="1569660"/>
          </a:xfrm>
          <a:prstGeom prst="rect">
            <a:avLst/>
          </a:prstGeom>
          <a:solidFill>
            <a:schemeClr val="accent2">
              <a:lumMod val="20000"/>
              <a:lumOff val="80000"/>
            </a:schemeClr>
          </a:solidFill>
        </p:spPr>
        <p:txBody>
          <a:bodyPr wrap="square">
            <a:spAutoFit/>
          </a:bodyPr>
          <a:lstStyle/>
          <a:p>
            <a:pPr algn="just"/>
            <a:r>
              <a:rPr lang="pt-BR" sz="2400" b="1" i="0" dirty="0">
                <a:solidFill>
                  <a:srgbClr val="003399"/>
                </a:solidFill>
                <a:effectLst/>
                <a:latin typeface="Arial" panose="020B0604020202020204" pitchFamily="34" charset="0"/>
                <a:cs typeface="Arial" panose="020B0604020202020204" pitchFamily="34" charset="0"/>
              </a:rPr>
              <a:t>Porque</a:t>
            </a:r>
            <a:r>
              <a:rPr lang="pt-BR" sz="2400" b="0" i="0" dirty="0">
                <a:solidFill>
                  <a:srgbClr val="000000"/>
                </a:solidFill>
                <a:effectLst/>
                <a:latin typeface="Arial" panose="020B0604020202020204" pitchFamily="34" charset="0"/>
                <a:cs typeface="Arial" panose="020B0604020202020204" pitchFamily="34" charset="0"/>
              </a:rPr>
              <a:t> (junto e sem acento) é usado principalmente em respostas e em explicações. </a:t>
            </a:r>
            <a:r>
              <a:rPr lang="pt-BR" sz="2400" b="0" i="0" dirty="0">
                <a:solidFill>
                  <a:srgbClr val="003399"/>
                </a:solidFill>
                <a:effectLst/>
                <a:latin typeface="Arial" panose="020B0604020202020204" pitchFamily="34" charset="0"/>
                <a:cs typeface="Arial" panose="020B0604020202020204" pitchFamily="34" charset="0"/>
              </a:rPr>
              <a:t>Indica a causa ou a explicação de alguma coisa</a:t>
            </a:r>
            <a:r>
              <a:rPr lang="pt-BR" sz="2400" b="0" i="0" dirty="0">
                <a:solidFill>
                  <a:srgbClr val="000000"/>
                </a:solidFill>
                <a:effectLst/>
                <a:latin typeface="Arial" panose="020B0604020202020204" pitchFamily="34" charset="0"/>
                <a:cs typeface="Arial" panose="020B0604020202020204" pitchFamily="34" charset="0"/>
              </a:rPr>
              <a:t>. Porque pode ser substituído por: </a:t>
            </a:r>
            <a:r>
              <a:rPr lang="pt-BR" sz="2400" b="1" i="0" dirty="0">
                <a:solidFill>
                  <a:srgbClr val="FF0000"/>
                </a:solidFill>
                <a:effectLst/>
                <a:latin typeface="Arial" panose="020B0604020202020204" pitchFamily="34" charset="0"/>
                <a:cs typeface="Arial" panose="020B0604020202020204" pitchFamily="34" charset="0"/>
              </a:rPr>
              <a:t>pois; visto que; uma vez que; por causa de que; dado que;</a:t>
            </a:r>
            <a:endParaRPr lang="pt-BR" sz="2400" b="1" dirty="0">
              <a:solidFill>
                <a:srgbClr val="FF0000"/>
              </a:solidFill>
              <a:latin typeface="Arial" panose="020B0604020202020204" pitchFamily="34" charset="0"/>
              <a:cs typeface="Arial" panose="020B0604020202020204" pitchFamily="34" charset="0"/>
            </a:endParaRPr>
          </a:p>
        </p:txBody>
      </p:sp>
      <p:sp>
        <p:nvSpPr>
          <p:cNvPr id="7" name="CaixaDeTexto 6"/>
          <p:cNvSpPr txBox="1"/>
          <p:nvPr/>
        </p:nvSpPr>
        <p:spPr>
          <a:xfrm>
            <a:off x="0" y="3429000"/>
            <a:ext cx="6471138" cy="2246769"/>
          </a:xfrm>
          <a:prstGeom prst="rect">
            <a:avLst/>
          </a:prstGeom>
          <a:solidFill>
            <a:schemeClr val="accent5">
              <a:lumMod val="40000"/>
              <a:lumOff val="60000"/>
            </a:schemeClr>
          </a:solidFill>
        </p:spPr>
        <p:txBody>
          <a:bodyPr wrap="square">
            <a:spAutoFit/>
          </a:bodyPr>
          <a:lstStyle/>
          <a:p>
            <a:pPr marL="285750" indent="-285750">
              <a:buFont typeface="Wingdings" panose="05000000000000000000" pitchFamily="2" charset="2"/>
              <a:buChar char="v"/>
            </a:pPr>
            <a:r>
              <a:rPr lang="pt-BR" sz="2000" b="0" i="0" dirty="0">
                <a:solidFill>
                  <a:srgbClr val="000000"/>
                </a:solidFill>
                <a:effectLst/>
                <a:latin typeface="ArialMT"/>
              </a:rPr>
              <a:t>Choro </a:t>
            </a:r>
            <a:r>
              <a:rPr lang="pt-BR" sz="2000" b="1" i="0" dirty="0">
                <a:solidFill>
                  <a:srgbClr val="000000"/>
                </a:solidFill>
                <a:effectLst/>
                <a:latin typeface="Arial-BoldMT"/>
              </a:rPr>
              <a:t>porque </a:t>
            </a:r>
            <a:r>
              <a:rPr lang="pt-BR" sz="2000" b="0" i="0" dirty="0">
                <a:solidFill>
                  <a:srgbClr val="000000"/>
                </a:solidFill>
                <a:effectLst/>
                <a:latin typeface="ArialMT"/>
              </a:rPr>
              <a:t>machuquei o pé.</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Ela não foi à escola </a:t>
            </a:r>
            <a:r>
              <a:rPr lang="pt-BR" sz="2000" b="1" i="0" dirty="0">
                <a:solidFill>
                  <a:srgbClr val="000000"/>
                </a:solidFill>
                <a:effectLst/>
                <a:latin typeface="Arial-BoldMT"/>
              </a:rPr>
              <a:t>porque </a:t>
            </a:r>
            <a:r>
              <a:rPr lang="pt-BR" sz="2000" b="0" i="0" dirty="0">
                <a:solidFill>
                  <a:srgbClr val="000000"/>
                </a:solidFill>
                <a:effectLst/>
                <a:latin typeface="ArialMT"/>
              </a:rPr>
              <a:t>estava chovendo.</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Substituição do porque</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Choro </a:t>
            </a:r>
            <a:r>
              <a:rPr lang="pt-BR" sz="2000" b="1" i="0" dirty="0">
                <a:solidFill>
                  <a:srgbClr val="000000"/>
                </a:solidFill>
                <a:effectLst/>
                <a:latin typeface="Arial-BoldMT"/>
              </a:rPr>
              <a:t>pois </a:t>
            </a:r>
            <a:r>
              <a:rPr lang="pt-BR" sz="2000" b="0" i="0" dirty="0">
                <a:solidFill>
                  <a:srgbClr val="000000"/>
                </a:solidFill>
                <a:effectLst/>
                <a:latin typeface="ArialMT"/>
              </a:rPr>
              <a:t>machuquei o pé.</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Choro </a:t>
            </a:r>
            <a:r>
              <a:rPr lang="pt-BR" sz="2000" b="1" i="0" dirty="0">
                <a:solidFill>
                  <a:srgbClr val="000000"/>
                </a:solidFill>
                <a:effectLst/>
                <a:latin typeface="Arial-BoldMT"/>
              </a:rPr>
              <a:t>visto que </a:t>
            </a:r>
            <a:r>
              <a:rPr lang="pt-BR" sz="2000" b="0" i="0" dirty="0">
                <a:solidFill>
                  <a:srgbClr val="000000"/>
                </a:solidFill>
                <a:effectLst/>
                <a:latin typeface="ArialMT"/>
              </a:rPr>
              <a:t>machuquei o pé.</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Ela não foi à escola </a:t>
            </a:r>
            <a:r>
              <a:rPr lang="pt-BR" sz="2000" b="1" i="0" dirty="0">
                <a:solidFill>
                  <a:srgbClr val="000000"/>
                </a:solidFill>
                <a:effectLst/>
                <a:latin typeface="Arial-BoldMT"/>
              </a:rPr>
              <a:t>pois </a:t>
            </a:r>
            <a:r>
              <a:rPr lang="pt-BR" sz="2000" b="0" i="0" dirty="0">
                <a:solidFill>
                  <a:srgbClr val="000000"/>
                </a:solidFill>
                <a:effectLst/>
                <a:latin typeface="ArialMT"/>
              </a:rPr>
              <a:t>estava chovendo.</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Ela não foi à escola </a:t>
            </a:r>
            <a:r>
              <a:rPr lang="pt-BR" sz="2000" b="1" i="0" dirty="0">
                <a:solidFill>
                  <a:srgbClr val="000000"/>
                </a:solidFill>
                <a:effectLst/>
                <a:latin typeface="Arial-BoldMT"/>
              </a:rPr>
              <a:t>uma vez </a:t>
            </a:r>
            <a:r>
              <a:rPr lang="pt-BR" sz="2000" b="0" i="0" dirty="0">
                <a:solidFill>
                  <a:srgbClr val="000000"/>
                </a:solidFill>
                <a:effectLst/>
                <a:latin typeface="ArialMT"/>
              </a:rPr>
              <a:t>que estava chovendo.</a:t>
            </a:r>
            <a:endParaRPr lang="pt-BR" sz="2000" dirty="0"/>
          </a:p>
        </p:txBody>
      </p:sp>
      <p:sp>
        <p:nvSpPr>
          <p:cNvPr id="10" name="CaixaDeTexto 9"/>
          <p:cNvSpPr txBox="1"/>
          <p:nvPr/>
        </p:nvSpPr>
        <p:spPr>
          <a:xfrm>
            <a:off x="3114648" y="224841"/>
            <a:ext cx="4116146" cy="461665"/>
          </a:xfrm>
          <a:prstGeom prst="rect">
            <a:avLst/>
          </a:prstGeom>
          <a:noFill/>
        </p:spPr>
        <p:txBody>
          <a:bodyPr wrap="square">
            <a:spAutoFit/>
          </a:bodyPr>
          <a:lstStyle/>
          <a:p>
            <a:r>
              <a:rPr lang="pt-BR" sz="2400" b="1" i="0" dirty="0">
                <a:solidFill>
                  <a:srgbClr val="000000"/>
                </a:solidFill>
                <a:effectLst/>
                <a:latin typeface="Arial-BoldMT"/>
              </a:rPr>
              <a:t>QUANDO USAR PORQUE?</a:t>
            </a:r>
            <a:endParaRPr lang="pt-B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ontabilidade, Fiscal e Tributaria - Community - Google+ | Imagem de  interrogação, Imagens para watts, Emoticons engraçado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9984" y="1578417"/>
            <a:ext cx="3104004" cy="4367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841531"/>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2"/>
          <a:stretch>
            <a:fillRect/>
          </a:stretch>
        </p:blipFill>
        <p:spPr>
          <a:xfrm>
            <a:off x="9366390" y="153740"/>
            <a:ext cx="2666583" cy="1530535"/>
          </a:xfrm>
          <a:prstGeom prst="rect">
            <a:avLst/>
          </a:prstGeom>
        </p:spPr>
      </p:pic>
      <p:sp>
        <p:nvSpPr>
          <p:cNvPr id="7" name="CaixaDeTexto 6"/>
          <p:cNvSpPr txBox="1"/>
          <p:nvPr/>
        </p:nvSpPr>
        <p:spPr>
          <a:xfrm>
            <a:off x="0" y="1091089"/>
            <a:ext cx="8145194" cy="2215991"/>
          </a:xfrm>
          <a:prstGeom prst="rect">
            <a:avLst/>
          </a:prstGeom>
          <a:solidFill>
            <a:schemeClr val="accent5">
              <a:lumMod val="40000"/>
              <a:lumOff val="60000"/>
            </a:schemeClr>
          </a:solidFill>
        </p:spPr>
        <p:txBody>
          <a:bodyPr wrap="square">
            <a:spAutoFit/>
          </a:bodyPr>
          <a:lstStyle/>
          <a:p>
            <a:pPr algn="just"/>
            <a:r>
              <a:rPr lang="pt-BR" sz="2300" b="1" i="0" dirty="0">
                <a:solidFill>
                  <a:srgbClr val="003399"/>
                </a:solidFill>
                <a:effectLst/>
                <a:latin typeface="Arial" panose="020B0604020202020204" pitchFamily="34" charset="0"/>
                <a:cs typeface="Arial" panose="020B0604020202020204" pitchFamily="34" charset="0"/>
              </a:rPr>
              <a:t>Por que (separado e sem acento) </a:t>
            </a:r>
            <a:r>
              <a:rPr lang="pt-BR" sz="2300" b="0" i="0" dirty="0">
                <a:solidFill>
                  <a:srgbClr val="000000"/>
                </a:solidFill>
                <a:effectLst/>
                <a:latin typeface="Arial" panose="020B0604020202020204" pitchFamily="34" charset="0"/>
                <a:cs typeface="Arial" panose="020B0604020202020204" pitchFamily="34" charset="0"/>
              </a:rPr>
              <a:t>pode ser usado para introduzir uma pergunta ou para estabelecer uma relação com um termo anterior da oração. </a:t>
            </a:r>
            <a:r>
              <a:rPr lang="pt-BR" sz="2300" b="1" i="0" dirty="0">
                <a:solidFill>
                  <a:srgbClr val="FF0000"/>
                </a:solidFill>
                <a:effectLst/>
                <a:latin typeface="Arial" panose="020B0604020202020204" pitchFamily="34" charset="0"/>
                <a:cs typeface="Arial" panose="020B0604020202020204" pitchFamily="34" charset="0"/>
              </a:rPr>
              <a:t>Por que interrogativo </a:t>
            </a:r>
            <a:r>
              <a:rPr lang="pt-BR" sz="2300" b="0" i="0" dirty="0">
                <a:solidFill>
                  <a:srgbClr val="000000"/>
                </a:solidFill>
                <a:effectLst/>
                <a:latin typeface="Arial" panose="020B0604020202020204" pitchFamily="34" charset="0"/>
                <a:cs typeface="Arial" panose="020B0604020202020204" pitchFamily="34" charset="0"/>
              </a:rPr>
              <a:t>Possuindo um caráter interrogativo, por que é usado para iniciar uma pergunta, podendo ser substituído por:</a:t>
            </a:r>
            <a:r>
              <a:rPr lang="pt-BR" sz="2300" dirty="0">
                <a:latin typeface="Arial" panose="020B0604020202020204" pitchFamily="34" charset="0"/>
                <a:cs typeface="Arial" panose="020B0604020202020204" pitchFamily="34" charset="0"/>
              </a:rPr>
              <a:t> </a:t>
            </a:r>
            <a:r>
              <a:rPr lang="pt-BR" sz="2300" b="1" dirty="0">
                <a:solidFill>
                  <a:srgbClr val="FF0000"/>
                </a:solidFill>
                <a:latin typeface="Arial" panose="020B0604020202020204" pitchFamily="34" charset="0"/>
                <a:cs typeface="Arial" panose="020B0604020202020204" pitchFamily="34" charset="0"/>
              </a:rPr>
              <a:t>por qual motivo</a:t>
            </a:r>
            <a:r>
              <a:rPr lang="pt-BR" sz="2300" dirty="0">
                <a:solidFill>
                  <a:srgbClr val="FF0000"/>
                </a:solidFill>
                <a:latin typeface="Arial" panose="020B0604020202020204" pitchFamily="34" charset="0"/>
                <a:cs typeface="Arial" panose="020B0604020202020204" pitchFamily="34" charset="0"/>
              </a:rPr>
              <a:t>; </a:t>
            </a:r>
            <a:r>
              <a:rPr lang="pt-BR" sz="2300" b="1" dirty="0">
                <a:solidFill>
                  <a:srgbClr val="FF0000"/>
                </a:solidFill>
                <a:latin typeface="Arial" panose="020B0604020202020204" pitchFamily="34" charset="0"/>
                <a:cs typeface="Arial" panose="020B0604020202020204" pitchFamily="34" charset="0"/>
              </a:rPr>
              <a:t>por que razão</a:t>
            </a:r>
            <a:r>
              <a:rPr lang="pt-BR" sz="2300" dirty="0">
                <a:solidFill>
                  <a:srgbClr val="FF0000"/>
                </a:solidFill>
                <a:latin typeface="Arial" panose="020B0604020202020204" pitchFamily="34" charset="0"/>
                <a:cs typeface="Arial" panose="020B0604020202020204" pitchFamily="34" charset="0"/>
              </a:rPr>
              <a:t>; </a:t>
            </a:r>
            <a:r>
              <a:rPr lang="pt-BR" sz="2300" b="1" dirty="0">
                <a:solidFill>
                  <a:srgbClr val="FF0000"/>
                </a:solidFill>
                <a:latin typeface="Arial" panose="020B0604020202020204" pitchFamily="34" charset="0"/>
                <a:cs typeface="Arial" panose="020B0604020202020204" pitchFamily="34" charset="0"/>
              </a:rPr>
              <a:t>por qual razão.</a:t>
            </a:r>
            <a:endParaRPr lang="pt-BR" sz="2300" b="1" dirty="0">
              <a:solidFill>
                <a:srgbClr val="FF0000"/>
              </a:solidFill>
              <a:latin typeface="Arial" panose="020B0604020202020204" pitchFamily="34" charset="0"/>
              <a:cs typeface="Arial" panose="020B0604020202020204" pitchFamily="34" charset="0"/>
            </a:endParaRPr>
          </a:p>
        </p:txBody>
      </p:sp>
      <p:sp>
        <p:nvSpPr>
          <p:cNvPr id="8" name="CaixaDeTexto 7"/>
          <p:cNvSpPr txBox="1"/>
          <p:nvPr/>
        </p:nvSpPr>
        <p:spPr>
          <a:xfrm>
            <a:off x="3288323" y="275001"/>
            <a:ext cx="3520440" cy="461665"/>
          </a:xfrm>
          <a:prstGeom prst="rect">
            <a:avLst/>
          </a:prstGeom>
          <a:noFill/>
        </p:spPr>
        <p:txBody>
          <a:bodyPr wrap="square">
            <a:spAutoFit/>
          </a:bodyPr>
          <a:lstStyle/>
          <a:p>
            <a:r>
              <a:rPr lang="pt-BR" sz="2400" b="1" i="0" dirty="0">
                <a:solidFill>
                  <a:srgbClr val="000000"/>
                </a:solidFill>
                <a:effectLst/>
                <a:latin typeface="Arial-BoldMT"/>
              </a:rPr>
              <a:t>Quando usar por que?</a:t>
            </a:r>
            <a:endParaRPr lang="pt-BR" sz="2400" dirty="0"/>
          </a:p>
        </p:txBody>
      </p:sp>
      <p:sp>
        <p:nvSpPr>
          <p:cNvPr id="11" name="CaixaDeTexto 10"/>
          <p:cNvSpPr txBox="1"/>
          <p:nvPr/>
        </p:nvSpPr>
        <p:spPr>
          <a:xfrm>
            <a:off x="-7034" y="3761937"/>
            <a:ext cx="6590713" cy="1631216"/>
          </a:xfrm>
          <a:prstGeom prst="rect">
            <a:avLst/>
          </a:prstGeom>
          <a:noFill/>
        </p:spPr>
        <p:txBody>
          <a:bodyPr wrap="square">
            <a:spAutoFit/>
          </a:bodyPr>
          <a:lstStyle/>
          <a:p>
            <a:pPr marL="285750" indent="-285750">
              <a:buFont typeface="Wingdings" panose="05000000000000000000" pitchFamily="2" charset="2"/>
              <a:buChar char="v"/>
            </a:pPr>
            <a:r>
              <a:rPr lang="pt-BR" sz="2000" b="1" i="0" dirty="0">
                <a:solidFill>
                  <a:srgbClr val="FF0000"/>
                </a:solidFill>
                <a:effectLst/>
                <a:latin typeface="Arial" panose="020B0604020202020204" pitchFamily="34" charset="0"/>
                <a:cs typeface="Arial" panose="020B0604020202020204" pitchFamily="34" charset="0"/>
              </a:rPr>
              <a:t>Substituição do por que (interrogativo)</a:t>
            </a:r>
            <a:endParaRPr lang="pt-BR" sz="2000" b="1" i="0" dirty="0">
              <a:solidFill>
                <a:srgbClr val="FF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motivo </a:t>
            </a:r>
            <a:r>
              <a:rPr lang="pt-BR" sz="2000" b="0" i="0" dirty="0">
                <a:solidFill>
                  <a:srgbClr val="000000"/>
                </a:solidFill>
                <a:effectLst/>
                <a:latin typeface="Arial" panose="020B0604020202020204" pitchFamily="34" charset="0"/>
                <a:cs typeface="Arial" panose="020B0604020202020204" pitchFamily="34" charset="0"/>
              </a:rPr>
              <a:t>você não foi dormir?</a:t>
            </a:r>
            <a:endParaRPr lang="pt-BR" sz="2000" b="0"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razão </a:t>
            </a:r>
            <a:r>
              <a:rPr lang="pt-BR" sz="2000" b="0" i="0" dirty="0">
                <a:solidFill>
                  <a:srgbClr val="000000"/>
                </a:solidFill>
                <a:effectLst/>
                <a:latin typeface="Arial" panose="020B0604020202020204" pitchFamily="34" charset="0"/>
                <a:cs typeface="Arial" panose="020B0604020202020204" pitchFamily="34" charset="0"/>
              </a:rPr>
              <a:t>você não foi dormir?</a:t>
            </a:r>
            <a:endParaRPr lang="pt-BR" sz="2000" b="0"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motivo </a:t>
            </a:r>
            <a:r>
              <a:rPr lang="pt-BR" sz="2000" b="0" i="0" dirty="0">
                <a:solidFill>
                  <a:srgbClr val="000000"/>
                </a:solidFill>
                <a:effectLst/>
                <a:latin typeface="Arial" panose="020B0604020202020204" pitchFamily="34" charset="0"/>
                <a:cs typeface="Arial" panose="020B0604020202020204" pitchFamily="34" charset="0"/>
              </a:rPr>
              <a:t>não posso sair com meus amigos?</a:t>
            </a:r>
            <a:endParaRPr lang="pt-BR" sz="2000" b="0"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razão </a:t>
            </a:r>
            <a:r>
              <a:rPr lang="pt-BR" sz="2000" b="0" i="0" dirty="0">
                <a:solidFill>
                  <a:srgbClr val="000000"/>
                </a:solidFill>
                <a:effectLst/>
                <a:latin typeface="Arial" panose="020B0604020202020204" pitchFamily="34" charset="0"/>
                <a:cs typeface="Arial" panose="020B0604020202020204" pitchFamily="34" charset="0"/>
              </a:rPr>
              <a:t>não posso sair com meus amigos?</a:t>
            </a:r>
            <a:endParaRPr lang="pt-BR"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O que é isso? by Gustavo Garcia | Escritavo | Escritavo"/>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5717714" y="2165249"/>
            <a:ext cx="5908460" cy="37952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1" y="85947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2"/>
          <a:stretch>
            <a:fillRect/>
          </a:stretch>
        </p:blipFill>
        <p:spPr>
          <a:xfrm>
            <a:off x="9366391" y="138352"/>
            <a:ext cx="2603218" cy="1609483"/>
          </a:xfrm>
          <a:prstGeom prst="rect">
            <a:avLst/>
          </a:prstGeom>
        </p:spPr>
      </p:pic>
      <p:sp>
        <p:nvSpPr>
          <p:cNvPr id="6" name="CaixaDeTexto 5"/>
          <p:cNvSpPr txBox="1"/>
          <p:nvPr/>
        </p:nvSpPr>
        <p:spPr>
          <a:xfrm>
            <a:off x="0" y="1349641"/>
            <a:ext cx="6710289" cy="1631216"/>
          </a:xfrm>
          <a:prstGeom prst="rect">
            <a:avLst/>
          </a:prstGeom>
          <a:solidFill>
            <a:schemeClr val="accent5">
              <a:lumMod val="40000"/>
              <a:lumOff val="60000"/>
            </a:schemeClr>
          </a:solidFill>
        </p:spPr>
        <p:txBody>
          <a:bodyPr wrap="square">
            <a:spAutoFit/>
          </a:bodyPr>
          <a:lstStyle/>
          <a:p>
            <a:pPr algn="just"/>
            <a:r>
              <a:rPr lang="pt-BR" sz="2000" b="1" i="0" dirty="0">
                <a:solidFill>
                  <a:srgbClr val="000000"/>
                </a:solidFill>
                <a:effectLst/>
                <a:latin typeface="Arial-BoldMT"/>
              </a:rPr>
              <a:t>Por que relativo </a:t>
            </a:r>
            <a:r>
              <a:rPr lang="pt-BR" sz="2000" b="0" i="0" dirty="0">
                <a:solidFill>
                  <a:srgbClr val="000000"/>
                </a:solidFill>
                <a:effectLst/>
                <a:latin typeface="ArialMT"/>
              </a:rPr>
              <a:t>Estabelecendo uma relação com um termo antecedente, por que é usado como elo de ligação entre duas orações, podendo ser substituído por: pelo qual; pela qual; pelos quais;</a:t>
            </a:r>
            <a:r>
              <a:rPr lang="pt-BR" sz="2000" dirty="0">
                <a:solidFill>
                  <a:srgbClr val="000000"/>
                </a:solidFill>
                <a:latin typeface="ArialMT"/>
              </a:rPr>
              <a:t> </a:t>
            </a:r>
            <a:r>
              <a:rPr lang="pt-BR" sz="2000" b="0" i="0" dirty="0">
                <a:solidFill>
                  <a:srgbClr val="000000"/>
                </a:solidFill>
                <a:effectLst/>
                <a:latin typeface="ArialMT"/>
              </a:rPr>
              <a:t>pelas quais; por qual; por quais.</a:t>
            </a:r>
            <a:endParaRPr lang="pt-BR" sz="2000" dirty="0"/>
          </a:p>
        </p:txBody>
      </p:sp>
      <p:sp>
        <p:nvSpPr>
          <p:cNvPr id="7" name="CaixaDeTexto 6"/>
          <p:cNvSpPr txBox="1"/>
          <p:nvPr/>
        </p:nvSpPr>
        <p:spPr>
          <a:xfrm>
            <a:off x="-1" y="3429000"/>
            <a:ext cx="6126480" cy="2308324"/>
          </a:xfrm>
          <a:prstGeom prst="rect">
            <a:avLst/>
          </a:prstGeom>
          <a:noFill/>
        </p:spPr>
        <p:txBody>
          <a:bodyPr wrap="square">
            <a:spAutoFit/>
          </a:bodyPr>
          <a:lstStyle/>
          <a:p>
            <a:r>
              <a:rPr lang="pt-BR" sz="1800" b="0" i="0" dirty="0">
                <a:solidFill>
                  <a:srgbClr val="000000"/>
                </a:solidFill>
                <a:effectLst/>
                <a:latin typeface="ArialMT"/>
              </a:rPr>
              <a:t>Exemplos com por que (relativo)</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Não achei o caminho </a:t>
            </a:r>
            <a:r>
              <a:rPr lang="pt-BR" sz="1800" b="1" i="0" dirty="0">
                <a:solidFill>
                  <a:srgbClr val="000000"/>
                </a:solidFill>
                <a:effectLst/>
                <a:latin typeface="Arial-BoldMT"/>
              </a:rPr>
              <a:t>por que </a:t>
            </a:r>
            <a:r>
              <a:rPr lang="pt-BR" sz="1800" b="0" i="0" dirty="0">
                <a:solidFill>
                  <a:srgbClr val="000000"/>
                </a:solidFill>
                <a:effectLst/>
                <a:latin typeface="ArialMT"/>
              </a:rPr>
              <a:t>passei.</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As razões </a:t>
            </a:r>
            <a:r>
              <a:rPr lang="pt-BR" sz="1800" b="1" i="0" dirty="0">
                <a:solidFill>
                  <a:srgbClr val="000000"/>
                </a:solidFill>
                <a:effectLst/>
                <a:latin typeface="Arial-BoldMT"/>
              </a:rPr>
              <a:t>por que </a:t>
            </a:r>
            <a:r>
              <a:rPr lang="pt-BR" sz="1800" b="0" i="0" dirty="0">
                <a:solidFill>
                  <a:srgbClr val="000000"/>
                </a:solidFill>
                <a:effectLst/>
                <a:latin typeface="ArialMT"/>
              </a:rPr>
              <a:t>fui embora são pessoais.</a:t>
            </a:r>
            <a:br>
              <a:rPr lang="pt-BR" sz="1800" b="0" i="0" dirty="0">
                <a:solidFill>
                  <a:srgbClr val="000000"/>
                </a:solidFill>
                <a:effectLst/>
                <a:latin typeface="ArialMT"/>
              </a:rPr>
            </a:br>
            <a:r>
              <a:rPr lang="pt-BR" sz="1800" b="1" i="0" dirty="0">
                <a:solidFill>
                  <a:srgbClr val="FF0000"/>
                </a:solidFill>
                <a:effectLst/>
                <a:latin typeface="ArialMT"/>
              </a:rPr>
              <a:t>Substituição do por que (relativo)</a:t>
            </a:r>
            <a:endParaRPr lang="pt-BR" sz="1800" b="1" i="0" dirty="0">
              <a:solidFill>
                <a:srgbClr val="FF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Não achei o caminho </a:t>
            </a:r>
            <a:r>
              <a:rPr lang="pt-BR" sz="1800" b="1" i="0" dirty="0">
                <a:solidFill>
                  <a:srgbClr val="000000"/>
                </a:solidFill>
                <a:effectLst/>
                <a:latin typeface="Arial-BoldMT"/>
              </a:rPr>
              <a:t>pelo qual </a:t>
            </a:r>
            <a:r>
              <a:rPr lang="pt-BR" sz="1800" b="0" i="0" dirty="0">
                <a:solidFill>
                  <a:srgbClr val="000000"/>
                </a:solidFill>
                <a:effectLst/>
                <a:latin typeface="ArialMT"/>
              </a:rPr>
              <a:t>passei.</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Não achei o caminho </a:t>
            </a:r>
            <a:r>
              <a:rPr lang="pt-BR" sz="1800" b="1" i="0" dirty="0">
                <a:solidFill>
                  <a:srgbClr val="000000"/>
                </a:solidFill>
                <a:effectLst/>
                <a:latin typeface="Arial-BoldMT"/>
              </a:rPr>
              <a:t>por qual </a:t>
            </a:r>
            <a:r>
              <a:rPr lang="pt-BR" sz="1800" b="0" i="0" dirty="0">
                <a:solidFill>
                  <a:srgbClr val="000000"/>
                </a:solidFill>
                <a:effectLst/>
                <a:latin typeface="ArialMT"/>
              </a:rPr>
              <a:t>passei.</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As razões </a:t>
            </a:r>
            <a:r>
              <a:rPr lang="pt-BR" sz="1800" b="1" i="0" dirty="0">
                <a:solidFill>
                  <a:srgbClr val="000000"/>
                </a:solidFill>
                <a:effectLst/>
                <a:latin typeface="Arial-BoldMT"/>
              </a:rPr>
              <a:t>pelas quais </a:t>
            </a:r>
            <a:r>
              <a:rPr lang="pt-BR" sz="1800" b="0" i="0" dirty="0">
                <a:solidFill>
                  <a:srgbClr val="000000"/>
                </a:solidFill>
                <a:effectLst/>
                <a:latin typeface="ArialMT"/>
              </a:rPr>
              <a:t>fui embora são pessoais.</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As razões </a:t>
            </a:r>
            <a:r>
              <a:rPr lang="pt-BR" sz="1800" b="1" i="0" dirty="0">
                <a:solidFill>
                  <a:srgbClr val="000000"/>
                </a:solidFill>
                <a:effectLst/>
                <a:latin typeface="Arial-BoldMT"/>
              </a:rPr>
              <a:t>por quais </a:t>
            </a:r>
            <a:r>
              <a:rPr lang="pt-BR" sz="1800" b="0" i="0" dirty="0">
                <a:solidFill>
                  <a:srgbClr val="000000"/>
                </a:solidFill>
                <a:effectLst/>
                <a:latin typeface="ArialMT"/>
              </a:rPr>
              <a:t>fui embora são pessoais.</a:t>
            </a:r>
            <a:r>
              <a:rPr lang="pt-BR" dirty="0"/>
              <a:t> </a:t>
            </a:r>
            <a:endParaRPr lang="pt-BR" dirty="0"/>
          </a:p>
        </p:txBody>
      </p:sp>
      <p:sp>
        <p:nvSpPr>
          <p:cNvPr id="8" name="CaixaDeTexto 7"/>
          <p:cNvSpPr txBox="1"/>
          <p:nvPr/>
        </p:nvSpPr>
        <p:spPr>
          <a:xfrm>
            <a:off x="3302390" y="275001"/>
            <a:ext cx="3520440" cy="461665"/>
          </a:xfrm>
          <a:prstGeom prst="rect">
            <a:avLst/>
          </a:prstGeom>
          <a:noFill/>
        </p:spPr>
        <p:txBody>
          <a:bodyPr wrap="square">
            <a:spAutoFit/>
          </a:bodyPr>
          <a:lstStyle/>
          <a:p>
            <a:r>
              <a:rPr lang="pt-BR" sz="2400" b="1" i="0" dirty="0">
                <a:solidFill>
                  <a:srgbClr val="000000"/>
                </a:solidFill>
                <a:effectLst/>
                <a:latin typeface="Arial-BoldMT"/>
              </a:rPr>
              <a:t>Quando usar por que?</a:t>
            </a:r>
            <a:endParaRPr lang="pt-B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4947" y="77664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Arial Narrow" panose="020B0606020202030204" pitchFamily="34" charset="0"/>
            </a:endParaRPr>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0" y="1092876"/>
            <a:ext cx="8637563" cy="1323439"/>
          </a:xfrm>
          <a:prstGeom prst="rect">
            <a:avLst/>
          </a:prstGeom>
          <a:solidFill>
            <a:schemeClr val="accent5">
              <a:lumMod val="40000"/>
              <a:lumOff val="60000"/>
            </a:schemeClr>
          </a:solidFill>
        </p:spPr>
        <p:txBody>
          <a:bodyPr wrap="square">
            <a:spAutoFit/>
          </a:bodyPr>
          <a:lstStyle/>
          <a:p>
            <a:pPr algn="just"/>
            <a:r>
              <a:rPr lang="pt-BR" sz="2000" b="1" i="0" dirty="0">
                <a:solidFill>
                  <a:srgbClr val="FF0000"/>
                </a:solidFill>
                <a:effectLst/>
                <a:latin typeface="Arial" panose="020B0604020202020204" pitchFamily="34" charset="0"/>
                <a:cs typeface="Arial" panose="020B0604020202020204" pitchFamily="34" charset="0"/>
              </a:rPr>
              <a:t>Porquê (junto e com acento) </a:t>
            </a:r>
            <a:r>
              <a:rPr lang="pt-BR" sz="2000" b="0" i="0" dirty="0">
                <a:solidFill>
                  <a:srgbClr val="000000"/>
                </a:solidFill>
                <a:effectLst/>
                <a:latin typeface="Arial" panose="020B0604020202020204" pitchFamily="34" charset="0"/>
                <a:cs typeface="Arial" panose="020B0604020202020204" pitchFamily="34" charset="0"/>
              </a:rPr>
              <a:t>é usado para indicar o motivo, a causa ou a razão de algo. Aparece quase sempre junto de um artigo definido (o, os) ou indefinido (um, uns), podendo também aparecer junto de um pronome ou numeral. Porquê pode ser substituído por: </a:t>
            </a:r>
            <a:r>
              <a:rPr lang="pt-BR" sz="2000" b="1" i="0" dirty="0">
                <a:solidFill>
                  <a:srgbClr val="000000"/>
                </a:solidFill>
                <a:effectLst/>
                <a:latin typeface="Arial" panose="020B0604020202020204" pitchFamily="34" charset="0"/>
                <a:cs typeface="Arial" panose="020B0604020202020204" pitchFamily="34" charset="0"/>
              </a:rPr>
              <a:t>o motivo; a causa; a razão.</a:t>
            </a:r>
            <a:endParaRPr lang="pt-BR" sz="2000" b="1" dirty="0">
              <a:latin typeface="Arial" panose="020B0604020202020204" pitchFamily="34" charset="0"/>
              <a:cs typeface="Arial" panose="020B0604020202020204" pitchFamily="34" charset="0"/>
            </a:endParaRPr>
          </a:p>
        </p:txBody>
      </p:sp>
      <p:sp>
        <p:nvSpPr>
          <p:cNvPr id="7" name="CaixaDeTexto 6"/>
          <p:cNvSpPr txBox="1"/>
          <p:nvPr/>
        </p:nvSpPr>
        <p:spPr>
          <a:xfrm>
            <a:off x="2528668" y="189256"/>
            <a:ext cx="4125350" cy="461665"/>
          </a:xfrm>
          <a:prstGeom prst="rect">
            <a:avLst/>
          </a:prstGeom>
          <a:noFill/>
        </p:spPr>
        <p:txBody>
          <a:bodyPr wrap="square">
            <a:spAutoFit/>
          </a:bodyPr>
          <a:lstStyle/>
          <a:p>
            <a:pPr algn="ctr"/>
            <a:r>
              <a:rPr lang="pt-BR" sz="2400" b="1" i="0" dirty="0">
                <a:solidFill>
                  <a:srgbClr val="000000"/>
                </a:solidFill>
                <a:effectLst/>
                <a:latin typeface="Arial" panose="020B0604020202020204" pitchFamily="34" charset="0"/>
                <a:cs typeface="Arial" panose="020B0604020202020204" pitchFamily="34" charset="0"/>
              </a:rPr>
              <a:t>Quando usar porquê?</a:t>
            </a:r>
            <a:endParaRPr lang="pt-BR" sz="2400" dirty="0">
              <a:latin typeface="Arial" panose="020B0604020202020204" pitchFamily="34" charset="0"/>
              <a:cs typeface="Arial" panose="020B0604020202020204" pitchFamily="34" charset="0"/>
            </a:endParaRPr>
          </a:p>
        </p:txBody>
      </p:sp>
      <p:sp>
        <p:nvSpPr>
          <p:cNvPr id="10" name="CaixaDeTexto 9"/>
          <p:cNvSpPr txBox="1"/>
          <p:nvPr/>
        </p:nvSpPr>
        <p:spPr>
          <a:xfrm>
            <a:off x="0" y="2672262"/>
            <a:ext cx="7877908" cy="3170099"/>
          </a:xfrm>
          <a:prstGeom prst="rect">
            <a:avLst/>
          </a:prstGeom>
          <a:noFill/>
        </p:spPr>
        <p:txBody>
          <a:bodyPr wrap="square">
            <a:spAutoFit/>
          </a:bodyPr>
          <a:lstStyle/>
          <a:p>
            <a:r>
              <a:rPr lang="pt-BR" sz="2000" b="0" i="0" dirty="0">
                <a:solidFill>
                  <a:srgbClr val="000000"/>
                </a:solidFill>
                <a:effectLst/>
                <a:latin typeface="Arial" panose="020B0604020202020204" pitchFamily="34" charset="0"/>
                <a:cs typeface="Arial" panose="020B0604020202020204" pitchFamily="34" charset="0"/>
              </a:rPr>
              <a:t>Exemplos com porquê</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Todos riam muito e ninguém me dizia o </a:t>
            </a:r>
            <a:r>
              <a:rPr lang="pt-BR" sz="2000" b="1" i="0" dirty="0">
                <a:solidFill>
                  <a:srgbClr val="000000"/>
                </a:solidFill>
                <a:effectLst/>
                <a:latin typeface="Arial" panose="020B0604020202020204" pitchFamily="34" charset="0"/>
                <a:cs typeface="Arial" panose="020B0604020202020204" pitchFamily="34" charset="0"/>
              </a:rPr>
              <a:t>porquê</a:t>
            </a:r>
            <a:r>
              <a:rPr lang="pt-BR" sz="2000" b="0" i="0" dirty="0">
                <a:solidFill>
                  <a:srgbClr val="000000"/>
                </a:solidFill>
                <a:effectLst/>
                <a:latin typeface="Arial" panose="020B0604020202020204" pitchFamily="34" charset="0"/>
                <a:cs typeface="Arial" panose="020B0604020202020204" pitchFamily="34" charset="0"/>
              </a:rPr>
              <a:t>.</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Gostaria de saber os </a:t>
            </a:r>
            <a:r>
              <a:rPr lang="pt-BR" sz="2000" b="1" i="0" dirty="0">
                <a:solidFill>
                  <a:srgbClr val="000000"/>
                </a:solidFill>
                <a:effectLst/>
                <a:latin typeface="Arial" panose="020B0604020202020204" pitchFamily="34" charset="0"/>
                <a:cs typeface="Arial" panose="020B0604020202020204" pitchFamily="34" charset="0"/>
              </a:rPr>
              <a:t>porquês </a:t>
            </a:r>
            <a:r>
              <a:rPr lang="pt-BR" sz="2000" b="0" i="0" dirty="0">
                <a:solidFill>
                  <a:srgbClr val="000000"/>
                </a:solidFill>
                <a:effectLst/>
                <a:latin typeface="Arial" panose="020B0604020202020204" pitchFamily="34" charset="0"/>
                <a:cs typeface="Arial" panose="020B0604020202020204" pitchFamily="34" charset="0"/>
              </a:rPr>
              <a:t>de ter sido mandada embora.</a:t>
            </a:r>
            <a:endParaRPr lang="pt-BR" sz="2000" b="0" i="0" dirty="0">
              <a:solidFill>
                <a:srgbClr val="000000"/>
              </a:solidFill>
              <a:effectLst/>
              <a:latin typeface="Arial" panose="020B0604020202020204" pitchFamily="34" charset="0"/>
              <a:cs typeface="Arial" panose="020B0604020202020204" pitchFamily="34" charset="0"/>
            </a:endParaRPr>
          </a:p>
          <a:p>
            <a:br>
              <a:rPr lang="pt-BR" sz="2000" b="0" i="0" dirty="0">
                <a:solidFill>
                  <a:srgbClr val="000000"/>
                </a:solidFill>
                <a:effectLst/>
                <a:latin typeface="Arial" panose="020B0604020202020204" pitchFamily="34" charset="0"/>
                <a:cs typeface="Arial" panose="020B0604020202020204" pitchFamily="34" charset="0"/>
              </a:rPr>
            </a:br>
            <a:r>
              <a:rPr lang="pt-BR" sz="2000" b="1" i="0" dirty="0">
                <a:solidFill>
                  <a:srgbClr val="FF0000"/>
                </a:solidFill>
                <a:effectLst/>
                <a:latin typeface="Arial" panose="020B0604020202020204" pitchFamily="34" charset="0"/>
                <a:cs typeface="Arial" panose="020B0604020202020204" pitchFamily="34" charset="0"/>
              </a:rPr>
              <a:t>Substituição do porquê</a:t>
            </a:r>
            <a:endParaRPr lang="pt-BR" sz="2000" b="1" i="0" dirty="0">
              <a:solidFill>
                <a:srgbClr val="FF0000"/>
              </a:solidFill>
              <a:effectLst/>
              <a:latin typeface="Arial" panose="020B0604020202020204" pitchFamily="34" charset="0"/>
              <a:cs typeface="Arial" panose="020B0604020202020204" pitchFamily="34" charset="0"/>
            </a:endParaRPr>
          </a:p>
          <a:p>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Todos riam muito e ninguém me dizia o </a:t>
            </a:r>
            <a:r>
              <a:rPr lang="pt-BR" sz="2000" b="1" i="0" dirty="0">
                <a:solidFill>
                  <a:srgbClr val="000000"/>
                </a:solidFill>
                <a:effectLst/>
                <a:latin typeface="Arial" panose="020B0604020202020204" pitchFamily="34" charset="0"/>
                <a:cs typeface="Arial" panose="020B0604020202020204" pitchFamily="34" charset="0"/>
              </a:rPr>
              <a:t>motivo</a:t>
            </a:r>
            <a:r>
              <a:rPr lang="pt-BR" sz="2000" b="0" i="0" dirty="0">
                <a:solidFill>
                  <a:srgbClr val="000000"/>
                </a:solidFill>
                <a:effectLst/>
                <a:latin typeface="Arial" panose="020B0604020202020204" pitchFamily="34" charset="0"/>
                <a:cs typeface="Arial" panose="020B0604020202020204" pitchFamily="34" charset="0"/>
              </a:rPr>
              <a:t>.</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Todos riam muito e ninguém me dizia a </a:t>
            </a:r>
            <a:r>
              <a:rPr lang="pt-BR" sz="2000" b="1" i="0" dirty="0">
                <a:solidFill>
                  <a:srgbClr val="000000"/>
                </a:solidFill>
                <a:effectLst/>
                <a:latin typeface="Arial" panose="020B0604020202020204" pitchFamily="34" charset="0"/>
                <a:cs typeface="Arial" panose="020B0604020202020204" pitchFamily="34" charset="0"/>
              </a:rPr>
              <a:t>razão</a:t>
            </a:r>
            <a:r>
              <a:rPr lang="pt-BR" sz="2000" b="0" i="0" dirty="0">
                <a:solidFill>
                  <a:srgbClr val="000000"/>
                </a:solidFill>
                <a:effectLst/>
                <a:latin typeface="Arial" panose="020B0604020202020204" pitchFamily="34" charset="0"/>
                <a:cs typeface="Arial" panose="020B0604020202020204" pitchFamily="34" charset="0"/>
              </a:rPr>
              <a:t>.</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Gostaria de saber os </a:t>
            </a:r>
            <a:r>
              <a:rPr lang="pt-BR" sz="2000" b="1" i="0" dirty="0">
                <a:solidFill>
                  <a:srgbClr val="000000"/>
                </a:solidFill>
                <a:effectLst/>
                <a:latin typeface="Arial" panose="020B0604020202020204" pitchFamily="34" charset="0"/>
                <a:cs typeface="Arial" panose="020B0604020202020204" pitchFamily="34" charset="0"/>
              </a:rPr>
              <a:t>motivos </a:t>
            </a:r>
            <a:r>
              <a:rPr lang="pt-BR" sz="2000" b="0" i="0" dirty="0">
                <a:solidFill>
                  <a:srgbClr val="000000"/>
                </a:solidFill>
                <a:effectLst/>
                <a:latin typeface="Arial" panose="020B0604020202020204" pitchFamily="34" charset="0"/>
                <a:cs typeface="Arial" panose="020B0604020202020204" pitchFamily="34" charset="0"/>
              </a:rPr>
              <a:t>de ter sido mandada embora.</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Gostaria de saber as </a:t>
            </a:r>
            <a:r>
              <a:rPr lang="pt-BR" sz="2000" b="1" i="0" dirty="0">
                <a:solidFill>
                  <a:srgbClr val="000000"/>
                </a:solidFill>
                <a:effectLst/>
                <a:latin typeface="Arial" panose="020B0604020202020204" pitchFamily="34" charset="0"/>
                <a:cs typeface="Arial" panose="020B0604020202020204" pitchFamily="34" charset="0"/>
              </a:rPr>
              <a:t>causas </a:t>
            </a:r>
            <a:r>
              <a:rPr lang="pt-BR" sz="2000" b="0" i="0" dirty="0">
                <a:solidFill>
                  <a:srgbClr val="000000"/>
                </a:solidFill>
                <a:effectLst/>
                <a:latin typeface="Arial" panose="020B0604020202020204" pitchFamily="34" charset="0"/>
                <a:cs typeface="Arial" panose="020B0604020202020204" pitchFamily="34" charset="0"/>
              </a:rPr>
              <a:t>de ter sido mandada embora.</a:t>
            </a:r>
            <a:r>
              <a:rPr lang="pt-BR" sz="2000"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pic>
        <p:nvPicPr>
          <p:cNvPr id="11" name="Picture 4" descr="Grande Oriente do Brasil | Imagens animadas, Imagens para slides, Ponto de  interrogaçã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9008" y="2003782"/>
            <a:ext cx="3290668" cy="4113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882128"/>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Arial Narrow" panose="020B0606020202030204" pitchFamily="34" charset="0"/>
            </a:endParaRPr>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12" name="CaixaDeTexto 11"/>
          <p:cNvSpPr txBox="1"/>
          <p:nvPr/>
        </p:nvSpPr>
        <p:spPr>
          <a:xfrm>
            <a:off x="222391" y="1228676"/>
            <a:ext cx="8172101" cy="3347840"/>
          </a:xfrm>
          <a:prstGeom prst="rect">
            <a:avLst/>
          </a:prstGeom>
          <a:noFill/>
        </p:spPr>
        <p:txBody>
          <a:bodyPr wrap="square">
            <a:spAutoFit/>
          </a:bodyPr>
          <a:lstStyle/>
          <a:p>
            <a:r>
              <a:rPr lang="pt-BR" sz="2400" b="1" i="0" dirty="0">
                <a:solidFill>
                  <a:srgbClr val="000099"/>
                </a:solidFill>
                <a:effectLst/>
                <a:latin typeface="Arial" panose="020B0604020202020204" pitchFamily="34" charset="0"/>
                <a:cs typeface="Arial" panose="020B0604020202020204" pitchFamily="34" charset="0"/>
              </a:rPr>
              <a:t>Relacione a primeira coluna de acordo com a segunda, tendo em vista o emprego de por que, porquê, por quê e porque</a:t>
            </a:r>
            <a:r>
              <a:rPr lang="pt-BR" sz="2400" b="0" i="0" dirty="0">
                <a:solidFill>
                  <a:srgbClr val="000000"/>
                </a:solidFill>
                <a:effectLst/>
                <a:latin typeface="Arial" panose="020B0604020202020204" pitchFamily="34" charset="0"/>
                <a:cs typeface="Arial" panose="020B0604020202020204" pitchFamily="34" charset="0"/>
              </a:rPr>
              <a:t>:</a:t>
            </a:r>
            <a:endParaRPr lang="pt-BR" sz="2400" b="0" i="0" dirty="0">
              <a:solidFill>
                <a:srgbClr val="000000"/>
              </a:solidFill>
              <a:effectLst/>
              <a:latin typeface="Arial" panose="020B0604020202020204" pitchFamily="34" charset="0"/>
              <a:cs typeface="Arial" panose="020B0604020202020204" pitchFamily="34" charset="0"/>
            </a:endParaRPr>
          </a:p>
          <a:p>
            <a:pPr>
              <a:lnSpc>
                <a:spcPct val="150000"/>
              </a:lnSpc>
            </a:pPr>
            <a:r>
              <a:rPr lang="pt-BR" sz="2400" b="0" i="0" dirty="0">
                <a:solidFill>
                  <a:srgbClr val="000000"/>
                </a:solidFill>
                <a:effectLst/>
                <a:latin typeface="Arial" panose="020B0604020202020204" pitchFamily="34" charset="0"/>
                <a:cs typeface="Arial" panose="020B0604020202020204" pitchFamily="34" charset="0"/>
              </a:rPr>
              <a:t>( ) Não fiz a pesquisa * estava doente.</a:t>
            </a:r>
            <a:br>
              <a:rPr lang="pt-BR" sz="2400" b="0" i="0" dirty="0">
                <a:solidFill>
                  <a:srgbClr val="000000"/>
                </a:solidFill>
                <a:effectLst/>
                <a:latin typeface="Arial" panose="020B0604020202020204" pitchFamily="34" charset="0"/>
                <a:cs typeface="Arial" panose="020B0604020202020204" pitchFamily="34" charset="0"/>
              </a:rPr>
            </a:br>
            <a:r>
              <a:rPr lang="pt-BR" sz="2400" b="0" i="0" dirty="0">
                <a:solidFill>
                  <a:srgbClr val="000000"/>
                </a:solidFill>
                <a:effectLst/>
                <a:latin typeface="Arial" panose="020B0604020202020204" pitchFamily="34" charset="0"/>
                <a:cs typeface="Arial" panose="020B0604020202020204" pitchFamily="34" charset="0"/>
              </a:rPr>
              <a:t>( ) * Marcela não conta toda a verdade?</a:t>
            </a:r>
            <a:br>
              <a:rPr lang="pt-BR" sz="2400" b="0" i="0" dirty="0">
                <a:solidFill>
                  <a:srgbClr val="000000"/>
                </a:solidFill>
                <a:effectLst/>
                <a:latin typeface="Arial" panose="020B0604020202020204" pitchFamily="34" charset="0"/>
                <a:cs typeface="Arial" panose="020B0604020202020204" pitchFamily="34" charset="0"/>
              </a:rPr>
            </a:br>
            <a:r>
              <a:rPr lang="pt-BR" sz="2400" b="0" i="0" dirty="0">
                <a:solidFill>
                  <a:srgbClr val="000000"/>
                </a:solidFill>
                <a:effectLst/>
                <a:latin typeface="Arial" panose="020B0604020202020204" pitchFamily="34" charset="0"/>
                <a:cs typeface="Arial" panose="020B0604020202020204" pitchFamily="34" charset="0"/>
              </a:rPr>
              <a:t>( )  Não quis ir ao cinema *?</a:t>
            </a:r>
            <a:br>
              <a:rPr lang="pt-BR" sz="2400" b="0" i="0" dirty="0">
                <a:solidFill>
                  <a:srgbClr val="000000"/>
                </a:solidFill>
                <a:effectLst/>
                <a:latin typeface="Arial" panose="020B0604020202020204" pitchFamily="34" charset="0"/>
                <a:cs typeface="Arial" panose="020B0604020202020204" pitchFamily="34" charset="0"/>
              </a:rPr>
            </a:br>
            <a:r>
              <a:rPr lang="pt-BR" sz="2400" b="0" i="0" dirty="0">
                <a:solidFill>
                  <a:srgbClr val="000000"/>
                </a:solidFill>
                <a:effectLst/>
                <a:latin typeface="Arial" panose="020B0604020202020204" pitchFamily="34" charset="0"/>
                <a:cs typeface="Arial" panose="020B0604020202020204" pitchFamily="34" charset="0"/>
              </a:rPr>
              <a:t>( )  Nem imagino o * dessa alegria.</a:t>
            </a:r>
            <a:endParaRPr lang="pt-BR" sz="2400" b="0" i="0" dirty="0">
              <a:solidFill>
                <a:srgbClr val="000000"/>
              </a:solidFill>
              <a:effectLst/>
              <a:latin typeface="Arial" panose="020B0604020202020204" pitchFamily="34" charset="0"/>
              <a:cs typeface="Arial" panose="020B0604020202020204" pitchFamily="34" charset="0"/>
            </a:endParaRPr>
          </a:p>
        </p:txBody>
      </p:sp>
      <p:sp>
        <p:nvSpPr>
          <p:cNvPr id="13" name="CaixaDeTexto 12"/>
          <p:cNvSpPr txBox="1"/>
          <p:nvPr/>
        </p:nvSpPr>
        <p:spPr>
          <a:xfrm>
            <a:off x="10351958" y="2213049"/>
            <a:ext cx="1840042" cy="2239844"/>
          </a:xfrm>
          <a:prstGeom prst="rect">
            <a:avLst/>
          </a:prstGeom>
          <a:solidFill>
            <a:schemeClr val="accent6">
              <a:lumMod val="40000"/>
              <a:lumOff val="60000"/>
            </a:schemeClr>
          </a:solidFill>
        </p:spPr>
        <p:txBody>
          <a:bodyPr wrap="square">
            <a:spAutoFit/>
          </a:bodyPr>
          <a:lstStyle/>
          <a:p>
            <a:pPr algn="l">
              <a:lnSpc>
                <a:spcPct val="150000"/>
              </a:lnSpc>
            </a:pPr>
            <a:r>
              <a:rPr lang="pt-BR" sz="2400" b="0" i="0" dirty="0">
                <a:solidFill>
                  <a:srgbClr val="000000"/>
                </a:solidFill>
                <a:effectLst/>
                <a:latin typeface="Arial" panose="020B0604020202020204" pitchFamily="34" charset="0"/>
                <a:cs typeface="Arial" panose="020B0604020202020204" pitchFamily="34" charset="0"/>
              </a:rPr>
              <a:t>(a) porquê</a:t>
            </a:r>
            <a:br>
              <a:rPr lang="pt-BR" sz="2400" b="0" i="0" dirty="0">
                <a:solidFill>
                  <a:srgbClr val="000000"/>
                </a:solidFill>
                <a:effectLst/>
                <a:latin typeface="Arial" panose="020B0604020202020204" pitchFamily="34" charset="0"/>
                <a:cs typeface="Arial" panose="020B0604020202020204" pitchFamily="34" charset="0"/>
              </a:rPr>
            </a:br>
            <a:r>
              <a:rPr lang="pt-BR" sz="2400" b="0" i="0" dirty="0">
                <a:solidFill>
                  <a:srgbClr val="000000"/>
                </a:solidFill>
                <a:effectLst/>
                <a:latin typeface="Arial" panose="020B0604020202020204" pitchFamily="34" charset="0"/>
                <a:cs typeface="Arial" panose="020B0604020202020204" pitchFamily="34" charset="0"/>
              </a:rPr>
              <a:t>(b) por quê</a:t>
            </a:r>
            <a:br>
              <a:rPr lang="pt-BR" sz="2400" b="0" i="0" dirty="0">
                <a:solidFill>
                  <a:srgbClr val="000000"/>
                </a:solidFill>
                <a:effectLst/>
                <a:latin typeface="Arial" panose="020B0604020202020204" pitchFamily="34" charset="0"/>
                <a:cs typeface="Arial" panose="020B0604020202020204" pitchFamily="34" charset="0"/>
              </a:rPr>
            </a:br>
            <a:r>
              <a:rPr lang="pt-BR" sz="2400" b="0" i="0" dirty="0">
                <a:solidFill>
                  <a:srgbClr val="000000"/>
                </a:solidFill>
                <a:effectLst/>
                <a:latin typeface="Arial" panose="020B0604020202020204" pitchFamily="34" charset="0"/>
                <a:cs typeface="Arial" panose="020B0604020202020204" pitchFamily="34" charset="0"/>
              </a:rPr>
              <a:t>(c) por que</a:t>
            </a:r>
            <a:br>
              <a:rPr lang="pt-BR" sz="2400" b="0" i="0" dirty="0">
                <a:solidFill>
                  <a:srgbClr val="000000"/>
                </a:solidFill>
                <a:effectLst/>
                <a:latin typeface="Arial" panose="020B0604020202020204" pitchFamily="34" charset="0"/>
                <a:cs typeface="Arial" panose="020B0604020202020204" pitchFamily="34" charset="0"/>
              </a:rPr>
            </a:br>
            <a:r>
              <a:rPr lang="pt-BR" sz="2400" b="0" i="0" dirty="0">
                <a:solidFill>
                  <a:srgbClr val="000000"/>
                </a:solidFill>
                <a:effectLst/>
                <a:latin typeface="Arial" panose="020B0604020202020204" pitchFamily="34" charset="0"/>
                <a:cs typeface="Arial" panose="020B0604020202020204" pitchFamily="34" charset="0"/>
              </a:rPr>
              <a:t>(d) porque</a:t>
            </a:r>
            <a:endParaRPr lang="pt-BR" sz="2400" b="0" i="0" dirty="0">
              <a:solidFill>
                <a:srgbClr val="000000"/>
              </a:solidFill>
              <a:effectLst/>
              <a:latin typeface="Arial" panose="020B0604020202020204" pitchFamily="34" charset="0"/>
              <a:cs typeface="Arial" panose="020B0604020202020204" pitchFamily="34" charset="0"/>
            </a:endParaRPr>
          </a:p>
        </p:txBody>
      </p:sp>
      <p:sp>
        <p:nvSpPr>
          <p:cNvPr id="14" name="CaixaDeTexto 13"/>
          <p:cNvSpPr txBox="1"/>
          <p:nvPr/>
        </p:nvSpPr>
        <p:spPr>
          <a:xfrm>
            <a:off x="1640840" y="125720"/>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1026" name="Picture 2" descr="NENÊ DE SOROCABA - EM TODOS OS ÂNGULOS: DE SOROCABA - MATEMÁTICA - QUESTÕES  E TEORIAS PARA CONCURSOS PÚBLICOS - OPERAÇÕES BÁSICAS E NÚMEROS DECIMAIS  (2) - 2018 - POR NALY DE ARAUJO LEI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47520" y="2034098"/>
            <a:ext cx="2755275" cy="413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ensar andando e praticar aprendendo. | by João Kepler | Medium"/>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332471" y="895691"/>
            <a:ext cx="5294754" cy="5962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990468"/>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a:stretch>
            <a:fillRect/>
          </a:stretch>
        </p:blipFill>
        <p:spPr>
          <a:xfrm>
            <a:off x="9366391" y="138352"/>
            <a:ext cx="2603218" cy="1609483"/>
          </a:xfrm>
          <a:prstGeom prst="rect">
            <a:avLst/>
          </a:prstGeom>
        </p:spPr>
      </p:pic>
      <p:sp>
        <p:nvSpPr>
          <p:cNvPr id="9" name="Text Box 4"/>
          <p:cNvSpPr txBox="1">
            <a:spLocks noChangeArrowheads="1"/>
          </p:cNvSpPr>
          <p:nvPr/>
        </p:nvSpPr>
        <p:spPr bwMode="auto">
          <a:xfrm>
            <a:off x="965164" y="128914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pt-BR" sz="2400">
              <a:latin typeface="Arial" panose="020B0604020202020204" pitchFamily="34" charset="0"/>
              <a:cs typeface="Arial" panose="020B0604020202020204" pitchFamily="34" charset="0"/>
            </a:endParaRPr>
          </a:p>
        </p:txBody>
      </p:sp>
      <p:sp>
        <p:nvSpPr>
          <p:cNvPr id="10" name="Text Box 5"/>
          <p:cNvSpPr txBox="1">
            <a:spLocks noChangeArrowheads="1"/>
          </p:cNvSpPr>
          <p:nvPr/>
        </p:nvSpPr>
        <p:spPr bwMode="auto">
          <a:xfrm>
            <a:off x="222391" y="1153373"/>
            <a:ext cx="2526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dirty="0">
                <a:latin typeface="Arial" panose="020B0604020202020204" pitchFamily="34" charset="0"/>
                <a:cs typeface="Arial" panose="020B0604020202020204" pitchFamily="34" charset="0"/>
              </a:rPr>
              <a:t> </a:t>
            </a:r>
            <a:r>
              <a:rPr lang="pt-BR" altLang="pt-BR" sz="2400" b="1" u="sng" dirty="0">
                <a:solidFill>
                  <a:srgbClr val="6600CC"/>
                </a:solidFill>
                <a:latin typeface="Arial" panose="020B0604020202020204" pitchFamily="34" charset="0"/>
                <a:cs typeface="Arial" panose="020B0604020202020204" pitchFamily="34" charset="0"/>
              </a:rPr>
              <a:t>AONDE</a:t>
            </a:r>
            <a:r>
              <a:rPr lang="pt-BR" altLang="pt-BR" sz="2400" dirty="0">
                <a:latin typeface="Arial" panose="020B0604020202020204" pitchFamily="34" charset="0"/>
                <a:cs typeface="Arial" panose="020B0604020202020204" pitchFamily="34" charset="0"/>
              </a:rPr>
              <a:t> / </a:t>
            </a:r>
            <a:r>
              <a:rPr lang="pt-BR" altLang="pt-BR" sz="2400" b="1" u="sng" dirty="0">
                <a:solidFill>
                  <a:srgbClr val="009900"/>
                </a:solidFill>
                <a:latin typeface="Arial" panose="020B0604020202020204" pitchFamily="34" charset="0"/>
                <a:cs typeface="Arial" panose="020B0604020202020204" pitchFamily="34" charset="0"/>
              </a:rPr>
              <a:t>ONDE</a:t>
            </a:r>
            <a:endParaRPr lang="pt-BR" altLang="pt-BR" sz="2400" b="1" u="sng" dirty="0">
              <a:solidFill>
                <a:srgbClr val="009900"/>
              </a:solidFill>
              <a:latin typeface="Arial" panose="020B0604020202020204" pitchFamily="34" charset="0"/>
              <a:cs typeface="Arial" panose="020B0604020202020204" pitchFamily="34" charset="0"/>
            </a:endParaRPr>
          </a:p>
        </p:txBody>
      </p:sp>
      <p:sp>
        <p:nvSpPr>
          <p:cNvPr id="11" name="Text Box 6"/>
          <p:cNvSpPr txBox="1">
            <a:spLocks noChangeArrowheads="1"/>
          </p:cNvSpPr>
          <p:nvPr/>
        </p:nvSpPr>
        <p:spPr bwMode="auto">
          <a:xfrm>
            <a:off x="7248939" y="1947316"/>
            <a:ext cx="4918646" cy="1200329"/>
          </a:xfrm>
          <a:prstGeom prst="rect">
            <a:avLst/>
          </a:prstGeom>
          <a:solidFill>
            <a:schemeClr val="accent4">
              <a:lumMod val="20000"/>
              <a:lumOff val="80000"/>
            </a:schemeClr>
          </a:solidFill>
          <a:ln>
            <a:noFill/>
          </a:ln>
          <a:effectLst/>
        </p:spPr>
        <p:txBody>
          <a:bodyPr wrap="square">
            <a:spAutoFit/>
          </a:bodyPr>
          <a:lstStyle/>
          <a:p>
            <a:pPr algn="just"/>
            <a:r>
              <a:rPr lang="pt-BR" altLang="pt-BR" sz="2400" dirty="0">
                <a:latin typeface="Arial" panose="020B0604020202020204" pitchFamily="34" charset="0"/>
                <a:cs typeface="Arial" panose="020B0604020202020204" pitchFamily="34" charset="0"/>
              </a:rPr>
              <a:t>Usa-se </a:t>
            </a:r>
            <a:r>
              <a:rPr lang="pt-BR" altLang="pt-BR" sz="2400" b="1" u="sng" dirty="0">
                <a:solidFill>
                  <a:srgbClr val="6600CC"/>
                </a:solidFill>
                <a:latin typeface="Arial" panose="020B0604020202020204" pitchFamily="34" charset="0"/>
                <a:cs typeface="Arial" panose="020B0604020202020204" pitchFamily="34" charset="0"/>
              </a:rPr>
              <a:t>aonde</a:t>
            </a:r>
            <a:r>
              <a:rPr lang="pt-BR" altLang="pt-BR" sz="2400" dirty="0">
                <a:latin typeface="Arial" panose="020B0604020202020204" pitchFamily="34" charset="0"/>
                <a:cs typeface="Arial" panose="020B0604020202020204" pitchFamily="34" charset="0"/>
              </a:rPr>
              <a:t> com verbos dinâmicos, isto é que dão ideia de movimento, equivale a “para onde”</a:t>
            </a:r>
            <a:endParaRPr lang="pt-BR" altLang="pt-BR" sz="2400" dirty="0">
              <a:latin typeface="Arial" panose="020B0604020202020204" pitchFamily="34" charset="0"/>
              <a:cs typeface="Arial" panose="020B0604020202020204" pitchFamily="34" charset="0"/>
            </a:endParaRPr>
          </a:p>
        </p:txBody>
      </p:sp>
      <p:sp>
        <p:nvSpPr>
          <p:cNvPr id="12" name="Text Box 7"/>
          <p:cNvSpPr txBox="1">
            <a:spLocks noChangeArrowheads="1"/>
          </p:cNvSpPr>
          <p:nvPr/>
        </p:nvSpPr>
        <p:spPr bwMode="auto">
          <a:xfrm>
            <a:off x="7248938" y="4199792"/>
            <a:ext cx="4943061" cy="830997"/>
          </a:xfrm>
          <a:prstGeom prst="rect">
            <a:avLst/>
          </a:prstGeom>
          <a:solidFill>
            <a:schemeClr val="tx2">
              <a:lumMod val="40000"/>
              <a:lumOff val="60000"/>
            </a:schemeClr>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rPr>
              <a:t>Ex.: </a:t>
            </a:r>
            <a:r>
              <a:rPr lang="pt-BR" altLang="pt-BR" sz="2400" b="1" u="sng" dirty="0">
                <a:solidFill>
                  <a:srgbClr val="6600CC"/>
                </a:solidFill>
                <a:latin typeface="Arial" panose="020B0604020202020204" pitchFamily="34" charset="0"/>
                <a:cs typeface="Arial" panose="020B0604020202020204" pitchFamily="34" charset="0"/>
              </a:rPr>
              <a:t>Aonde</a:t>
            </a:r>
            <a:r>
              <a:rPr lang="pt-BR" altLang="pt-BR" sz="2400" dirty="0">
                <a:latin typeface="Arial" panose="020B0604020202020204" pitchFamily="34" charset="0"/>
                <a:cs typeface="Arial" panose="020B0604020202020204" pitchFamily="34" charset="0"/>
              </a:rPr>
              <a:t> ele vai assim tão cedo?</a:t>
            </a:r>
            <a:endParaRPr lang="pt-BR" altLang="pt-BR" sz="2400" dirty="0">
              <a:latin typeface="Arial" panose="020B0604020202020204" pitchFamily="34" charset="0"/>
              <a:cs typeface="Arial" panose="020B0604020202020204" pitchFamily="34" charset="0"/>
            </a:endParaRPr>
          </a:p>
        </p:txBody>
      </p:sp>
      <p:pic>
        <p:nvPicPr>
          <p:cNvPr id="1028" name="Picture 4" descr="Google Maps Icon Png #93980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6" y="1858155"/>
            <a:ext cx="1879129" cy="2204845"/>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p:cNvSpPr txBox="1"/>
          <p:nvPr/>
        </p:nvSpPr>
        <p:spPr>
          <a:xfrm>
            <a:off x="0" y="4306117"/>
            <a:ext cx="4200939" cy="1200329"/>
          </a:xfrm>
          <a:prstGeom prst="rect">
            <a:avLst/>
          </a:prstGeom>
          <a:solidFill>
            <a:schemeClr val="accent6">
              <a:lumMod val="40000"/>
              <a:lumOff val="60000"/>
            </a:schemeClr>
          </a:solidFill>
        </p:spPr>
        <p:txBody>
          <a:bodyPr wrap="square">
            <a:spAutoFit/>
          </a:bodyPr>
          <a:lstStyle/>
          <a:p>
            <a:pPr algn="just"/>
            <a:r>
              <a:rPr lang="pt-BR" altLang="pt-BR" sz="2400" dirty="0">
                <a:latin typeface="Arial" panose="020B0604020202020204" pitchFamily="34" charset="0"/>
                <a:cs typeface="Arial" panose="020B0604020202020204" pitchFamily="34" charset="0"/>
              </a:rPr>
              <a:t>usa-se </a:t>
            </a:r>
            <a:r>
              <a:rPr lang="pt-BR" altLang="pt-BR" sz="2400" b="1" u="sng" dirty="0">
                <a:solidFill>
                  <a:srgbClr val="009900"/>
                </a:solidFill>
                <a:latin typeface="Arial" panose="020B0604020202020204" pitchFamily="34" charset="0"/>
                <a:cs typeface="Arial" panose="020B0604020202020204" pitchFamily="34" charset="0"/>
              </a:rPr>
              <a:t>onde</a:t>
            </a:r>
            <a:r>
              <a:rPr lang="pt-BR" altLang="pt-BR" sz="2400" dirty="0">
                <a:latin typeface="Arial" panose="020B0604020202020204" pitchFamily="34" charset="0"/>
                <a:cs typeface="Arial" panose="020B0604020202020204" pitchFamily="34" charset="0"/>
              </a:rPr>
              <a:t>, com verbos que não expressam a ideia de movimento.</a:t>
            </a:r>
            <a:endParaRPr lang="pt-BR" sz="2400" dirty="0"/>
          </a:p>
        </p:txBody>
      </p:sp>
      <p:sp>
        <p:nvSpPr>
          <p:cNvPr id="17" name="CaixaDeTexto 16"/>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754715"/>
            <a:ext cx="8607407" cy="54256"/>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379492" y="1111906"/>
            <a:ext cx="8607407" cy="4893647"/>
          </a:xfrm>
          <a:prstGeom prst="rect">
            <a:avLst/>
          </a:prstGeom>
          <a:noFill/>
        </p:spPr>
        <p:txBody>
          <a:bodyPr wrap="square">
            <a:spAutoFit/>
          </a:bodyPr>
          <a:lstStyle/>
          <a:p>
            <a:pPr algn="just"/>
            <a:r>
              <a:rPr lang="pt-BR" sz="2400" b="0" i="0" dirty="0">
                <a:solidFill>
                  <a:srgbClr val="000000"/>
                </a:solidFill>
                <a:effectLst/>
                <a:latin typeface="Arial" panose="020B0604020202020204" pitchFamily="34" charset="0"/>
                <a:cs typeface="Arial" panose="020B0604020202020204" pitchFamily="34" charset="0"/>
              </a:rPr>
              <a:t>Assinale a sequência que complete corretamente as sentenças:</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Os turistas foram ao Cristo Redentor, </a:t>
            </a:r>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puderam observar a bela paisagem da cidade.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você vai depois do expediente?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Nas metrópoles brasileiras, </a:t>
            </a:r>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o trânsito é congestionado, um simples trajeto pode demorar horas.</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Ele conquistou um lugar na empresa </a:t>
            </a:r>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ninguém mais chegou.</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a) aonde, aonde, onde e aonde.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b) onde, aonde, onde e aonde.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c) aonde, onde, aonde e onde.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d) onde, onde, onde e aonde.</a:t>
            </a:r>
            <a:endParaRPr lang="pt-BR" sz="2400" b="0" i="0" dirty="0">
              <a:solidFill>
                <a:srgbClr val="000000"/>
              </a:solidFill>
              <a:effectLst/>
              <a:latin typeface="Arial" panose="020B0604020202020204" pitchFamily="34" charset="0"/>
              <a:cs typeface="Arial" panose="020B0604020202020204" pitchFamily="34" charset="0"/>
            </a:endParaRPr>
          </a:p>
        </p:txBody>
      </p:sp>
      <p:sp>
        <p:nvSpPr>
          <p:cNvPr id="7" name="CaixaDeTexto 6"/>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8" name="Picture 2" descr="Gif de persona 3 » GIF Downloa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25157" y="794593"/>
            <a:ext cx="3244451" cy="5256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958481"/>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419400" y="153740"/>
            <a:ext cx="2603218" cy="1609483"/>
          </a:xfrm>
          <a:prstGeom prst="rect">
            <a:avLst/>
          </a:prstGeom>
        </p:spPr>
      </p:pic>
      <p:sp>
        <p:nvSpPr>
          <p:cNvPr id="6" name="CaixaDeTexto 5"/>
          <p:cNvSpPr txBox="1"/>
          <p:nvPr/>
        </p:nvSpPr>
        <p:spPr>
          <a:xfrm>
            <a:off x="539612" y="1224165"/>
            <a:ext cx="9518788" cy="4409669"/>
          </a:xfrm>
          <a:prstGeom prst="rect">
            <a:avLst/>
          </a:prstGeom>
          <a:noFill/>
        </p:spPr>
        <p:txBody>
          <a:bodyPr wrap="square">
            <a:spAutoFit/>
          </a:bodyPr>
          <a:lstStyle/>
          <a:p>
            <a:pPr algn="just">
              <a:lnSpc>
                <a:spcPct val="200000"/>
              </a:lnSpc>
            </a:pPr>
            <a:r>
              <a:rPr lang="pt-BR" sz="2400" b="0" i="0" dirty="0">
                <a:solidFill>
                  <a:srgbClr val="000000"/>
                </a:solidFill>
                <a:effectLst/>
                <a:latin typeface="Arial" panose="020B0604020202020204" pitchFamily="34" charset="0"/>
                <a:cs typeface="Arial" panose="020B0604020202020204" pitchFamily="34" charset="0"/>
              </a:rPr>
              <a:t>Estão corretas as proposições, exceto:</a:t>
            </a:r>
            <a:endParaRPr lang="pt-BR" sz="2400" b="0" i="0" dirty="0">
              <a:solidFill>
                <a:srgbClr val="000000"/>
              </a:solidFill>
              <a:effectLst/>
              <a:latin typeface="Arial" panose="020B0604020202020204" pitchFamily="34" charset="0"/>
              <a:cs typeface="Arial" panose="020B0604020202020204" pitchFamily="34" charset="0"/>
            </a:endParaRPr>
          </a:p>
          <a:p>
            <a:pPr algn="just">
              <a:lnSpc>
                <a:spcPct val="200000"/>
              </a:lnSpc>
            </a:pPr>
            <a:r>
              <a:rPr lang="pt-BR" sz="2400" b="0" i="0" dirty="0">
                <a:solidFill>
                  <a:srgbClr val="000000"/>
                </a:solidFill>
                <a:effectLst/>
                <a:latin typeface="Arial" panose="020B0604020202020204" pitchFamily="34" charset="0"/>
                <a:cs typeface="Arial" panose="020B0604020202020204" pitchFamily="34" charset="0"/>
              </a:rPr>
              <a:t>a) </a:t>
            </a:r>
            <a:r>
              <a:rPr lang="pt-BR" sz="2400" b="1" i="0" dirty="0">
                <a:solidFill>
                  <a:srgbClr val="FF0000"/>
                </a:solidFill>
                <a:effectLst/>
                <a:latin typeface="Arial" panose="020B0604020202020204" pitchFamily="34" charset="0"/>
                <a:cs typeface="Arial" panose="020B0604020202020204" pitchFamily="34" charset="0"/>
              </a:rPr>
              <a:t>Aonde</a:t>
            </a:r>
            <a:r>
              <a:rPr lang="pt-BR" sz="2400" b="0" i="0" dirty="0">
                <a:solidFill>
                  <a:srgbClr val="000000"/>
                </a:solidFill>
                <a:effectLst/>
                <a:latin typeface="Arial" panose="020B0604020202020204" pitchFamily="34" charset="0"/>
                <a:cs typeface="Arial" panose="020B0604020202020204" pitchFamily="34" charset="0"/>
              </a:rPr>
              <a:t> você quer ir?</a:t>
            </a:r>
            <a:endParaRPr lang="pt-BR" sz="2400" b="0" i="0" dirty="0">
              <a:solidFill>
                <a:srgbClr val="000000"/>
              </a:solidFill>
              <a:effectLst/>
              <a:latin typeface="Arial" panose="020B0604020202020204" pitchFamily="34" charset="0"/>
              <a:cs typeface="Arial" panose="020B0604020202020204" pitchFamily="34" charset="0"/>
            </a:endParaRPr>
          </a:p>
          <a:p>
            <a:pPr algn="just">
              <a:lnSpc>
                <a:spcPct val="200000"/>
              </a:lnSpc>
            </a:pPr>
            <a:r>
              <a:rPr lang="pt-BR" sz="2400" b="0" i="0" dirty="0">
                <a:solidFill>
                  <a:srgbClr val="000000"/>
                </a:solidFill>
                <a:effectLst/>
                <a:latin typeface="Arial" panose="020B0604020202020204" pitchFamily="34" charset="0"/>
                <a:cs typeface="Arial" panose="020B0604020202020204" pitchFamily="34" charset="0"/>
              </a:rPr>
              <a:t>b) O casal foi visitar a cidade </a:t>
            </a:r>
            <a:r>
              <a:rPr lang="pt-BR" sz="2400" b="1" i="0" dirty="0">
                <a:solidFill>
                  <a:srgbClr val="FF0000"/>
                </a:solidFill>
                <a:effectLst/>
                <a:latin typeface="Arial" panose="020B0604020202020204" pitchFamily="34" charset="0"/>
                <a:cs typeface="Arial" panose="020B0604020202020204" pitchFamily="34" charset="0"/>
              </a:rPr>
              <a:t>onde</a:t>
            </a:r>
            <a:r>
              <a:rPr lang="pt-BR" sz="2400" b="0" i="0" dirty="0">
                <a:solidFill>
                  <a:srgbClr val="000000"/>
                </a:solidFill>
                <a:effectLst/>
                <a:latin typeface="Arial" panose="020B0604020202020204" pitchFamily="34" charset="0"/>
                <a:cs typeface="Arial" panose="020B0604020202020204" pitchFamily="34" charset="0"/>
              </a:rPr>
              <a:t> moraram durante dois anos.</a:t>
            </a:r>
            <a:endParaRPr lang="pt-BR" sz="2400" b="0" i="0" dirty="0">
              <a:solidFill>
                <a:srgbClr val="000000"/>
              </a:solidFill>
              <a:effectLst/>
              <a:latin typeface="Arial" panose="020B0604020202020204" pitchFamily="34" charset="0"/>
              <a:cs typeface="Arial" panose="020B0604020202020204" pitchFamily="34" charset="0"/>
            </a:endParaRPr>
          </a:p>
          <a:p>
            <a:pPr algn="just">
              <a:lnSpc>
                <a:spcPct val="200000"/>
              </a:lnSpc>
            </a:pPr>
            <a:r>
              <a:rPr lang="pt-BR" sz="2400" b="0" i="0" dirty="0">
                <a:solidFill>
                  <a:srgbClr val="000000"/>
                </a:solidFill>
                <a:effectLst/>
                <a:latin typeface="Arial" panose="020B0604020202020204" pitchFamily="34" charset="0"/>
                <a:cs typeface="Arial" panose="020B0604020202020204" pitchFamily="34" charset="0"/>
              </a:rPr>
              <a:t>c) </a:t>
            </a:r>
            <a:r>
              <a:rPr lang="pt-BR" sz="2400" b="1" i="0" dirty="0">
                <a:solidFill>
                  <a:srgbClr val="FF0000"/>
                </a:solidFill>
                <a:effectLst/>
                <a:latin typeface="Arial" panose="020B0604020202020204" pitchFamily="34" charset="0"/>
                <a:cs typeface="Arial" panose="020B0604020202020204" pitchFamily="34" charset="0"/>
              </a:rPr>
              <a:t>Onde</a:t>
            </a:r>
            <a:r>
              <a:rPr lang="pt-BR" sz="2400" b="0" i="0" dirty="0">
                <a:solidFill>
                  <a:srgbClr val="000000"/>
                </a:solidFill>
                <a:effectLst/>
                <a:latin typeface="Arial" panose="020B0604020202020204" pitchFamily="34" charset="0"/>
                <a:cs typeface="Arial" panose="020B0604020202020204" pitchFamily="34" charset="0"/>
              </a:rPr>
              <a:t> você ficou durante a festa?</a:t>
            </a:r>
            <a:endParaRPr lang="pt-BR" sz="2400" b="0" i="0" dirty="0">
              <a:solidFill>
                <a:srgbClr val="000000"/>
              </a:solidFill>
              <a:effectLst/>
              <a:latin typeface="Arial" panose="020B0604020202020204" pitchFamily="34" charset="0"/>
              <a:cs typeface="Arial" panose="020B0604020202020204" pitchFamily="34" charset="0"/>
            </a:endParaRPr>
          </a:p>
          <a:p>
            <a:pPr algn="just">
              <a:lnSpc>
                <a:spcPct val="200000"/>
              </a:lnSpc>
            </a:pPr>
            <a:r>
              <a:rPr lang="pt-BR" sz="2400" b="0" i="0" dirty="0">
                <a:solidFill>
                  <a:srgbClr val="000000"/>
                </a:solidFill>
                <a:effectLst/>
                <a:latin typeface="Arial" panose="020B0604020202020204" pitchFamily="34" charset="0"/>
                <a:cs typeface="Arial" panose="020B0604020202020204" pitchFamily="34" charset="0"/>
              </a:rPr>
              <a:t>d) </a:t>
            </a:r>
            <a:r>
              <a:rPr lang="pt-BR" sz="2400" b="1" i="0" dirty="0">
                <a:solidFill>
                  <a:srgbClr val="FF0000"/>
                </a:solidFill>
                <a:effectLst/>
                <a:latin typeface="Arial" panose="020B0604020202020204" pitchFamily="34" charset="0"/>
                <a:cs typeface="Arial" panose="020B0604020202020204" pitchFamily="34" charset="0"/>
              </a:rPr>
              <a:t>Aonde</a:t>
            </a:r>
            <a:r>
              <a:rPr lang="pt-BR" sz="2400" b="0" i="0" dirty="0">
                <a:solidFill>
                  <a:srgbClr val="000000"/>
                </a:solidFill>
                <a:effectLst/>
                <a:latin typeface="Arial" panose="020B0604020202020204" pitchFamily="34" charset="0"/>
                <a:cs typeface="Arial" panose="020B0604020202020204" pitchFamily="34" charset="0"/>
              </a:rPr>
              <a:t> os meninos vão com tanta pressa?</a:t>
            </a:r>
            <a:endParaRPr lang="pt-BR" sz="2400" b="0" i="0" dirty="0">
              <a:solidFill>
                <a:srgbClr val="000000"/>
              </a:solidFill>
              <a:effectLst/>
              <a:latin typeface="Arial" panose="020B0604020202020204" pitchFamily="34" charset="0"/>
              <a:cs typeface="Arial" panose="020B0604020202020204" pitchFamily="34" charset="0"/>
            </a:endParaRPr>
          </a:p>
          <a:p>
            <a:pPr algn="just">
              <a:lnSpc>
                <a:spcPct val="200000"/>
              </a:lnSpc>
            </a:pPr>
            <a:r>
              <a:rPr lang="pt-BR" sz="2400" b="0" i="0" dirty="0">
                <a:solidFill>
                  <a:srgbClr val="000000"/>
                </a:solidFill>
                <a:effectLst/>
                <a:latin typeface="Arial" panose="020B0604020202020204" pitchFamily="34" charset="0"/>
                <a:cs typeface="Arial" panose="020B0604020202020204" pitchFamily="34" charset="0"/>
              </a:rPr>
              <a:t>e) Eu ainda não sei </a:t>
            </a:r>
            <a:r>
              <a:rPr lang="pt-BR" sz="2400" b="1" i="0" dirty="0">
                <a:solidFill>
                  <a:srgbClr val="FF0000"/>
                </a:solidFill>
                <a:effectLst/>
                <a:latin typeface="Arial" panose="020B0604020202020204" pitchFamily="34" charset="0"/>
                <a:cs typeface="Arial" panose="020B0604020202020204" pitchFamily="34" charset="0"/>
              </a:rPr>
              <a:t>onde</a:t>
            </a:r>
            <a:r>
              <a:rPr lang="pt-BR" sz="2400" b="0" i="0" dirty="0">
                <a:solidFill>
                  <a:srgbClr val="000000"/>
                </a:solidFill>
                <a:effectLst/>
                <a:latin typeface="Arial" panose="020B0604020202020204" pitchFamily="34" charset="0"/>
                <a:cs typeface="Arial" panose="020B0604020202020204" pitchFamily="34" charset="0"/>
              </a:rPr>
              <a:t> vou nas minhas férias.</a:t>
            </a:r>
            <a:endParaRPr lang="pt-BR" sz="2400" b="0" i="0" dirty="0">
              <a:solidFill>
                <a:srgbClr val="000000"/>
              </a:solidFill>
              <a:effectLst/>
              <a:latin typeface="Arial" panose="020B0604020202020204" pitchFamily="34" charset="0"/>
              <a:cs typeface="Arial" panose="020B0604020202020204" pitchFamily="34" charset="0"/>
            </a:endParaRPr>
          </a:p>
        </p:txBody>
      </p:sp>
      <p:sp>
        <p:nvSpPr>
          <p:cNvPr id="7" name="CaixaDeTexto 6"/>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8" name="Picture 2" descr="O novo (velho) paradigma | Escola Portugues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26138" y="1444974"/>
            <a:ext cx="3065862" cy="4899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14805" y="83384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5" name="CaixaDeTexto 4"/>
          <p:cNvSpPr txBox="1"/>
          <p:nvPr/>
        </p:nvSpPr>
        <p:spPr>
          <a:xfrm>
            <a:off x="447474" y="2094342"/>
            <a:ext cx="10609732" cy="3477875"/>
          </a:xfrm>
          <a:prstGeom prst="rect">
            <a:avLst/>
          </a:prstGeom>
          <a:noFill/>
        </p:spPr>
        <p:txBody>
          <a:bodyPr wrap="square">
            <a:spAutoFit/>
          </a:bodyPr>
          <a:lstStyle/>
          <a:p>
            <a:pPr marL="514350" indent="-514350" algn="just">
              <a:buFont typeface="+mj-lt"/>
              <a:buAutoNum type="romanUcPeriod"/>
            </a:pPr>
            <a:r>
              <a:rPr lang="pt-BR" sz="2200" b="0" i="0" dirty="0">
                <a:solidFill>
                  <a:srgbClr val="000000"/>
                </a:solidFill>
                <a:effectLst/>
                <a:latin typeface="Arial" panose="020B0604020202020204" pitchFamily="34" charset="0"/>
                <a:cs typeface="Arial" panose="020B0604020202020204" pitchFamily="34" charset="0"/>
              </a:rPr>
              <a:t>O advérbio </a:t>
            </a:r>
            <a:r>
              <a:rPr lang="pt-BR" sz="2200" b="1" i="1" dirty="0">
                <a:solidFill>
                  <a:srgbClr val="FF0000"/>
                </a:solidFill>
                <a:effectLst/>
                <a:latin typeface="Arial" panose="020B0604020202020204" pitchFamily="34" charset="0"/>
                <a:cs typeface="Arial" panose="020B0604020202020204" pitchFamily="34" charset="0"/>
              </a:rPr>
              <a:t>onde</a:t>
            </a:r>
            <a:r>
              <a:rPr lang="pt-BR" sz="2200" b="0" i="0" dirty="0">
                <a:solidFill>
                  <a:srgbClr val="000000"/>
                </a:solidFill>
                <a:effectLst/>
                <a:latin typeface="Arial" panose="020B0604020202020204" pitchFamily="34" charset="0"/>
                <a:cs typeface="Arial" panose="020B0604020202020204" pitchFamily="34" charset="0"/>
              </a:rPr>
              <a:t> pode ser substituído pelas expressões </a:t>
            </a:r>
            <a:r>
              <a:rPr lang="pt-BR" sz="2200" b="0" i="1" dirty="0">
                <a:solidFill>
                  <a:srgbClr val="000000"/>
                </a:solidFill>
                <a:effectLst/>
                <a:latin typeface="Arial" panose="020B0604020202020204" pitchFamily="34" charset="0"/>
                <a:cs typeface="Arial" panose="020B0604020202020204" pitchFamily="34" charset="0"/>
              </a:rPr>
              <a:t>no qual, na qual e em que</a:t>
            </a:r>
            <a:r>
              <a:rPr lang="pt-BR" sz="2200" b="0" i="0" dirty="0">
                <a:solidFill>
                  <a:srgbClr val="000000"/>
                </a:solidFill>
                <a:effectLst/>
                <a:latin typeface="Arial" panose="020B0604020202020204" pitchFamily="34" charset="0"/>
                <a:cs typeface="Arial" panose="020B0604020202020204" pitchFamily="34" charset="0"/>
              </a:rPr>
              <a:t> sem prejuízo de sua significação.</a:t>
            </a:r>
            <a:endParaRPr lang="pt-BR" sz="2200" b="0" i="0" dirty="0">
              <a:solidFill>
                <a:srgbClr val="000000"/>
              </a:solidFill>
              <a:effectLst/>
              <a:latin typeface="Arial" panose="020B0604020202020204" pitchFamily="34" charset="0"/>
              <a:cs typeface="Arial" panose="020B0604020202020204" pitchFamily="34" charset="0"/>
            </a:endParaRPr>
          </a:p>
          <a:p>
            <a:pPr marL="514350" indent="-514350" algn="just">
              <a:buFont typeface="+mj-lt"/>
              <a:buAutoNum type="romanUcPeriod"/>
            </a:pPr>
            <a:r>
              <a:rPr lang="pt-BR" sz="2200" b="0" i="0" dirty="0">
                <a:solidFill>
                  <a:srgbClr val="000000"/>
                </a:solidFill>
                <a:effectLst/>
                <a:latin typeface="Arial" panose="020B0604020202020204" pitchFamily="34" charset="0"/>
                <a:cs typeface="Arial" panose="020B0604020202020204" pitchFamily="34" charset="0"/>
              </a:rPr>
              <a:t>O advérbio </a:t>
            </a:r>
            <a:r>
              <a:rPr lang="pt-BR" sz="2200" b="1" i="1" dirty="0">
                <a:solidFill>
                  <a:srgbClr val="FF0000"/>
                </a:solidFill>
                <a:effectLst/>
                <a:latin typeface="Arial" panose="020B0604020202020204" pitchFamily="34" charset="0"/>
                <a:cs typeface="Arial" panose="020B0604020202020204" pitchFamily="34" charset="0"/>
              </a:rPr>
              <a:t>aonde</a:t>
            </a:r>
            <a:r>
              <a:rPr lang="pt-BR" sz="2200" b="0" i="0" dirty="0">
                <a:solidFill>
                  <a:srgbClr val="000000"/>
                </a:solidFill>
                <a:effectLst/>
                <a:latin typeface="Arial" panose="020B0604020202020204" pitchFamily="34" charset="0"/>
                <a:cs typeface="Arial" panose="020B0604020202020204" pitchFamily="34" charset="0"/>
              </a:rPr>
              <a:t> deve ser empregado quando a intenção for transmitir a ideia de lugar para o qual se vai, ou seja, quando exprimir ideia de movimento.</a:t>
            </a:r>
            <a:endParaRPr lang="pt-BR" sz="2200" b="0" i="0" dirty="0">
              <a:solidFill>
                <a:srgbClr val="000000"/>
              </a:solidFill>
              <a:effectLst/>
              <a:latin typeface="Arial" panose="020B0604020202020204" pitchFamily="34" charset="0"/>
              <a:cs typeface="Arial" panose="020B0604020202020204" pitchFamily="34" charset="0"/>
            </a:endParaRPr>
          </a:p>
          <a:p>
            <a:pPr marL="514350" indent="-514350" algn="just">
              <a:buFont typeface="+mj-lt"/>
              <a:buAutoNum type="romanUcPeriod"/>
            </a:pPr>
            <a:r>
              <a:rPr lang="pt-BR" sz="2200" b="0" i="0" dirty="0">
                <a:solidFill>
                  <a:srgbClr val="000000"/>
                </a:solidFill>
                <a:effectLst/>
                <a:latin typeface="Arial" panose="020B0604020202020204" pitchFamily="34" charset="0"/>
                <a:cs typeface="Arial" panose="020B0604020202020204" pitchFamily="34" charset="0"/>
              </a:rPr>
              <a:t>O advérbio </a:t>
            </a:r>
            <a:r>
              <a:rPr lang="pt-BR" sz="2200" b="1" i="1" dirty="0">
                <a:solidFill>
                  <a:srgbClr val="FF0000"/>
                </a:solidFill>
                <a:effectLst/>
                <a:latin typeface="Arial" panose="020B0604020202020204" pitchFamily="34" charset="0"/>
                <a:cs typeface="Arial" panose="020B0604020202020204" pitchFamily="34" charset="0"/>
              </a:rPr>
              <a:t>onde</a:t>
            </a:r>
            <a:r>
              <a:rPr lang="pt-BR" sz="2200" b="0" i="0" dirty="0">
                <a:solidFill>
                  <a:srgbClr val="000000"/>
                </a:solidFill>
                <a:effectLst/>
                <a:latin typeface="Arial" panose="020B0604020202020204" pitchFamily="34" charset="0"/>
                <a:cs typeface="Arial" panose="020B0604020202020204" pitchFamily="34" charset="0"/>
              </a:rPr>
              <a:t> deve ser empregado quando a intenção for transmitir a ideia de lugar para o qual se vai, ou seja, quando exprimir ideia de movimento.</a:t>
            </a:r>
            <a:endParaRPr lang="pt-BR" sz="2200" b="0" i="0" dirty="0">
              <a:solidFill>
                <a:srgbClr val="000000"/>
              </a:solidFill>
              <a:effectLst/>
              <a:latin typeface="Arial" panose="020B0604020202020204" pitchFamily="34" charset="0"/>
              <a:cs typeface="Arial" panose="020B0604020202020204" pitchFamily="34" charset="0"/>
            </a:endParaRPr>
          </a:p>
          <a:p>
            <a:pPr marL="514350" indent="-514350" algn="just">
              <a:buFont typeface="+mj-lt"/>
              <a:buAutoNum type="romanUcPeriod"/>
            </a:pPr>
            <a:r>
              <a:rPr lang="pt-BR" sz="2200" b="0" i="0" dirty="0">
                <a:solidFill>
                  <a:srgbClr val="000000"/>
                </a:solidFill>
                <a:effectLst/>
                <a:latin typeface="Arial" panose="020B0604020202020204" pitchFamily="34" charset="0"/>
                <a:cs typeface="Arial" panose="020B0604020202020204" pitchFamily="34" charset="0"/>
              </a:rPr>
              <a:t>O advérbio </a:t>
            </a:r>
            <a:r>
              <a:rPr lang="pt-BR" sz="2200" b="1" i="1" dirty="0">
                <a:solidFill>
                  <a:srgbClr val="FF0000"/>
                </a:solidFill>
                <a:effectLst/>
                <a:latin typeface="Arial" panose="020B0604020202020204" pitchFamily="34" charset="0"/>
                <a:cs typeface="Arial" panose="020B0604020202020204" pitchFamily="34" charset="0"/>
              </a:rPr>
              <a:t>aonde</a:t>
            </a:r>
            <a:r>
              <a:rPr lang="pt-BR" sz="2200" b="0" i="0" dirty="0">
                <a:solidFill>
                  <a:srgbClr val="000000"/>
                </a:solidFill>
                <a:effectLst/>
                <a:latin typeface="Arial" panose="020B0604020202020204" pitchFamily="34" charset="0"/>
                <a:cs typeface="Arial" panose="020B0604020202020204" pitchFamily="34" charset="0"/>
              </a:rPr>
              <a:t> normalmente está acompanhado por verbos que indicam movimento, como </a:t>
            </a:r>
            <a:r>
              <a:rPr lang="pt-BR" sz="2200" b="0" i="1" dirty="0">
                <a:solidFill>
                  <a:srgbClr val="000000"/>
                </a:solidFill>
                <a:effectLst/>
                <a:latin typeface="Arial" panose="020B0604020202020204" pitchFamily="34" charset="0"/>
                <a:cs typeface="Arial" panose="020B0604020202020204" pitchFamily="34" charset="0"/>
              </a:rPr>
              <a:t>ir, chegar, retornar, voltar, </a:t>
            </a:r>
            <a:r>
              <a:rPr lang="pt-BR" sz="2200" b="0" i="0" dirty="0">
                <a:solidFill>
                  <a:srgbClr val="000000"/>
                </a:solidFill>
                <a:effectLst/>
                <a:latin typeface="Arial" panose="020B0604020202020204" pitchFamily="34" charset="0"/>
                <a:cs typeface="Arial" panose="020B0604020202020204" pitchFamily="34" charset="0"/>
              </a:rPr>
              <a:t>entre outros.</a:t>
            </a:r>
            <a:endParaRPr lang="pt-BR" sz="2200" b="0" i="0" dirty="0">
              <a:solidFill>
                <a:srgbClr val="000000"/>
              </a:solidFill>
              <a:effectLst/>
              <a:latin typeface="Arial" panose="020B0604020202020204" pitchFamily="34" charset="0"/>
              <a:cs typeface="Arial" panose="020B0604020202020204" pitchFamily="34" charset="0"/>
            </a:endParaRPr>
          </a:p>
          <a:p>
            <a:pPr marL="514350" indent="-514350" algn="just">
              <a:buFont typeface="+mj-lt"/>
              <a:buAutoNum type="romanUcPeriod"/>
            </a:pPr>
            <a:r>
              <a:rPr lang="pt-BR" sz="2200" b="0" i="0" dirty="0">
                <a:solidFill>
                  <a:srgbClr val="000000"/>
                </a:solidFill>
                <a:effectLst/>
                <a:latin typeface="Arial" panose="020B0604020202020204" pitchFamily="34" charset="0"/>
                <a:cs typeface="Arial" panose="020B0604020202020204" pitchFamily="34" charset="0"/>
              </a:rPr>
              <a:t>O advérbio </a:t>
            </a:r>
            <a:r>
              <a:rPr lang="pt-BR" sz="2200" b="1" i="1" dirty="0">
                <a:solidFill>
                  <a:srgbClr val="FF0000"/>
                </a:solidFill>
                <a:effectLst/>
                <a:latin typeface="Arial" panose="020B0604020202020204" pitchFamily="34" charset="0"/>
                <a:cs typeface="Arial" panose="020B0604020202020204" pitchFamily="34" charset="0"/>
              </a:rPr>
              <a:t>onde</a:t>
            </a:r>
            <a:r>
              <a:rPr lang="pt-BR" sz="2200" b="0" i="0" dirty="0">
                <a:solidFill>
                  <a:srgbClr val="000000"/>
                </a:solidFill>
                <a:effectLst/>
                <a:latin typeface="Arial" panose="020B0604020202020204" pitchFamily="34" charset="0"/>
                <a:cs typeface="Arial" panose="020B0604020202020204" pitchFamily="34" charset="0"/>
              </a:rPr>
              <a:t> normalmente está acompanhado por verbos que indicam estado ou permanência.</a:t>
            </a:r>
            <a:endParaRPr lang="pt-BR" sz="2200" b="0" i="0" dirty="0">
              <a:solidFill>
                <a:srgbClr val="000000"/>
              </a:solidFill>
              <a:effectLst/>
              <a:latin typeface="Arial" panose="020B0604020202020204" pitchFamily="34" charset="0"/>
              <a:cs typeface="Arial" panose="020B0604020202020204" pitchFamily="34" charset="0"/>
            </a:endParaRPr>
          </a:p>
        </p:txBody>
      </p:sp>
      <p:sp>
        <p:nvSpPr>
          <p:cNvPr id="7" name="CaixaDeTexto 6"/>
          <p:cNvSpPr txBox="1"/>
          <p:nvPr/>
        </p:nvSpPr>
        <p:spPr>
          <a:xfrm>
            <a:off x="222391" y="943093"/>
            <a:ext cx="8507437" cy="830997"/>
          </a:xfrm>
          <a:prstGeom prst="rect">
            <a:avLst/>
          </a:prstGeom>
          <a:noFill/>
        </p:spPr>
        <p:txBody>
          <a:bodyPr wrap="square">
            <a:spAutoFit/>
          </a:bodyPr>
          <a:lstStyle/>
          <a:p>
            <a:pPr algn="just"/>
            <a:r>
              <a:rPr lang="pt-BR" sz="2400" b="0" i="0" dirty="0">
                <a:solidFill>
                  <a:srgbClr val="000000"/>
                </a:solidFill>
                <a:effectLst/>
                <a:latin typeface="Arial" panose="020B0604020202020204" pitchFamily="34" charset="0"/>
                <a:cs typeface="Arial" panose="020B0604020202020204" pitchFamily="34" charset="0"/>
              </a:rPr>
              <a:t>Sobre o uso dos advérbios onde e aonde, estão corretas as proposições:</a:t>
            </a:r>
            <a:endParaRPr lang="pt-BR" sz="2400" b="0" i="0" dirty="0">
              <a:solidFill>
                <a:srgbClr val="000000"/>
              </a:solidFill>
              <a:effectLst/>
              <a:latin typeface="Arial" panose="020B0604020202020204" pitchFamily="34" charset="0"/>
              <a:cs typeface="Arial" panose="020B0604020202020204" pitchFamily="34" charset="0"/>
            </a:endParaRPr>
          </a:p>
        </p:txBody>
      </p:sp>
      <p:sp>
        <p:nvSpPr>
          <p:cNvPr id="8" name="CaixaDeTexto 7"/>
          <p:cNvSpPr txBox="1"/>
          <p:nvPr/>
        </p:nvSpPr>
        <p:spPr>
          <a:xfrm>
            <a:off x="1640840" y="210128"/>
            <a:ext cx="7084318" cy="553998"/>
          </a:xfrm>
          <a:prstGeom prst="rect">
            <a:avLst/>
          </a:prstGeom>
          <a:noFill/>
        </p:spPr>
        <p:txBody>
          <a:bodyPr wrap="square">
            <a:spAutoFit/>
          </a:bodyPr>
          <a:lstStyle/>
          <a:p>
            <a:pPr algn="ctr"/>
            <a:r>
              <a:rPr lang="pt-BR" altLang="pt-BR" sz="3000" dirty="0">
                <a:latin typeface="Arial" panose="020B0604020202020204" pitchFamily="34" charset="0"/>
                <a:cs typeface="Arial" panose="020B0604020202020204" pitchFamily="34" charset="0"/>
              </a:rPr>
              <a:t>Dificuldades da Língua Portuguesa</a:t>
            </a:r>
            <a:endParaRPr lang="pt-BR" sz="3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74984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14" name="CaixaDeTexto 13"/>
          <p:cNvSpPr txBox="1"/>
          <p:nvPr/>
        </p:nvSpPr>
        <p:spPr>
          <a:xfrm>
            <a:off x="2968876" y="2352231"/>
            <a:ext cx="4115118" cy="400110"/>
          </a:xfrm>
          <a:prstGeom prst="rect">
            <a:avLst/>
          </a:prstGeom>
          <a:noFill/>
        </p:spPr>
        <p:txBody>
          <a:bodyPr wrap="square">
            <a:spAutoFit/>
          </a:bodyPr>
          <a:lstStyle/>
          <a:p>
            <a:pPr algn="just" fontAlgn="base"/>
            <a:r>
              <a:rPr lang="pt-BR" sz="2000" b="1" i="0" dirty="0">
                <a:solidFill>
                  <a:schemeClr val="bg1"/>
                </a:solidFill>
                <a:effectLst/>
                <a:latin typeface="Arial" panose="020B0604020202020204" pitchFamily="34" charset="0"/>
                <a:cs typeface="Arial" panose="020B0604020202020204" pitchFamily="34" charset="0"/>
              </a:rPr>
              <a:t>Mário, o moço, que traz o pão</a:t>
            </a:r>
            <a:endParaRPr lang="pt-BR" sz="2000" b="1" i="0" dirty="0">
              <a:solidFill>
                <a:schemeClr val="bg1"/>
              </a:solidFill>
              <a:effectLst/>
              <a:latin typeface="Arial" panose="020B0604020202020204" pitchFamily="34" charset="0"/>
              <a:cs typeface="Arial" panose="020B0604020202020204" pitchFamily="34" charset="0"/>
            </a:endParaRPr>
          </a:p>
        </p:txBody>
      </p:sp>
      <p:sp>
        <p:nvSpPr>
          <p:cNvPr id="18" name="CaixaDeTexto 17"/>
          <p:cNvSpPr txBox="1"/>
          <p:nvPr/>
        </p:nvSpPr>
        <p:spPr>
          <a:xfrm>
            <a:off x="3619436" y="3586687"/>
            <a:ext cx="3845892" cy="707886"/>
          </a:xfrm>
          <a:prstGeom prst="rect">
            <a:avLst/>
          </a:prstGeom>
          <a:noFill/>
        </p:spPr>
        <p:txBody>
          <a:bodyPr wrap="square">
            <a:spAutoFit/>
          </a:bodyPr>
          <a:lstStyle/>
          <a:p>
            <a:pPr algn="just" fontAlgn="base"/>
            <a:r>
              <a:rPr lang="pt-BR" sz="2000" b="0" i="0" dirty="0">
                <a:solidFill>
                  <a:schemeClr val="bg1"/>
                </a:solidFill>
                <a:effectLst/>
                <a:latin typeface="Arial" panose="020B0604020202020204" pitchFamily="34" charset="0"/>
                <a:cs typeface="Arial" panose="020B0604020202020204" pitchFamily="34" charset="0"/>
              </a:rPr>
              <a:t>Eu e você, </a:t>
            </a:r>
            <a:r>
              <a:rPr lang="pt-BR" sz="2000" b="1" i="0" dirty="0">
                <a:solidFill>
                  <a:schemeClr val="bg1"/>
                </a:solidFill>
                <a:effectLst/>
                <a:latin typeface="Arial" panose="020B0604020202020204" pitchFamily="34" charset="0"/>
                <a:cs typeface="Arial" panose="020B0604020202020204" pitchFamily="34" charset="0"/>
              </a:rPr>
              <a:t>que somos amigos</a:t>
            </a:r>
            <a:r>
              <a:rPr lang="pt-BR" sz="2000" b="0" i="0" dirty="0">
                <a:solidFill>
                  <a:schemeClr val="bg1"/>
                </a:solidFill>
                <a:effectLst/>
                <a:latin typeface="Arial" panose="020B0604020202020204" pitchFamily="34" charset="0"/>
                <a:cs typeface="Arial" panose="020B0604020202020204" pitchFamily="34" charset="0"/>
              </a:rPr>
              <a:t>, não devemos brigar.</a:t>
            </a:r>
            <a:endParaRPr lang="pt-BR" sz="2000" b="0" i="0" dirty="0">
              <a:solidFill>
                <a:schemeClr val="bg1"/>
              </a:solidFill>
              <a:effectLst/>
              <a:latin typeface="Arial" panose="020B0604020202020204" pitchFamily="34" charset="0"/>
              <a:cs typeface="Arial" panose="020B0604020202020204" pitchFamily="34" charset="0"/>
            </a:endParaRPr>
          </a:p>
        </p:txBody>
      </p:sp>
      <p:sp>
        <p:nvSpPr>
          <p:cNvPr id="8" name="Text Box 13"/>
          <p:cNvSpPr txBox="1">
            <a:spLocks noChangeArrowheads="1"/>
          </p:cNvSpPr>
          <p:nvPr/>
        </p:nvSpPr>
        <p:spPr bwMode="auto">
          <a:xfrm>
            <a:off x="0" y="843073"/>
            <a:ext cx="2603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400" b="1" u="sng" dirty="0">
                <a:solidFill>
                  <a:srgbClr val="6600CC"/>
                </a:solidFill>
              </a:rPr>
              <a:t>MAS</a:t>
            </a:r>
            <a:r>
              <a:rPr lang="pt-BR" altLang="pt-BR" sz="2400" dirty="0"/>
              <a:t> / </a:t>
            </a:r>
            <a:r>
              <a:rPr lang="pt-BR" altLang="pt-BR" sz="2400" b="1" u="sng" dirty="0">
                <a:solidFill>
                  <a:srgbClr val="FF0000"/>
                </a:solidFill>
              </a:rPr>
              <a:t>MAIS</a:t>
            </a:r>
            <a:endParaRPr lang="pt-BR" altLang="pt-BR" sz="2400" b="1" u="sng" dirty="0">
              <a:solidFill>
                <a:srgbClr val="FF0000"/>
              </a:solidFill>
            </a:endParaRPr>
          </a:p>
        </p:txBody>
      </p:sp>
      <p:sp>
        <p:nvSpPr>
          <p:cNvPr id="9" name="Text Box 14"/>
          <p:cNvSpPr txBox="1">
            <a:spLocks noChangeArrowheads="1"/>
          </p:cNvSpPr>
          <p:nvPr/>
        </p:nvSpPr>
        <p:spPr bwMode="auto">
          <a:xfrm>
            <a:off x="-1" y="1399720"/>
            <a:ext cx="7465329" cy="769441"/>
          </a:xfrm>
          <a:prstGeom prst="rect">
            <a:avLst/>
          </a:prstGeom>
          <a:solidFill>
            <a:schemeClr val="tx2">
              <a:lumMod val="20000"/>
              <a:lumOff val="80000"/>
            </a:schemeClr>
          </a:solidFill>
          <a:ln>
            <a:noFill/>
          </a:ln>
          <a:effectLst/>
        </p:spPr>
        <p:txBody>
          <a:bodyPr wrap="square">
            <a:spAutoFit/>
          </a:bodyPr>
          <a:lstStyle/>
          <a:p>
            <a:pPr algn="just"/>
            <a:r>
              <a:rPr lang="pt-BR" altLang="pt-BR" sz="2200" b="1" u="sng" dirty="0">
                <a:solidFill>
                  <a:srgbClr val="0033CC"/>
                </a:solidFill>
              </a:rPr>
              <a:t>Mas</a:t>
            </a:r>
            <a:r>
              <a:rPr lang="pt-BR" altLang="pt-BR" sz="2200" dirty="0"/>
              <a:t> é uma conjunção coordenativa adversativa (expressa uma ideai contrária, oposta). </a:t>
            </a:r>
            <a:r>
              <a:rPr lang="pt-BR" altLang="pt-BR" sz="2200" dirty="0" err="1"/>
              <a:t>Ex</a:t>
            </a:r>
            <a:r>
              <a:rPr lang="pt-BR" altLang="pt-BR" sz="2200" dirty="0"/>
              <a:t>: Ele pretendia apoiá-la, </a:t>
            </a:r>
            <a:r>
              <a:rPr lang="pt-BR" altLang="pt-BR" sz="2200" b="1" u="sng" dirty="0">
                <a:solidFill>
                  <a:srgbClr val="FF0000"/>
                </a:solidFill>
              </a:rPr>
              <a:t>mas</a:t>
            </a:r>
            <a:r>
              <a:rPr lang="pt-BR" altLang="pt-BR" sz="2200" dirty="0"/>
              <a:t> desistiu.</a:t>
            </a:r>
            <a:endParaRPr lang="pt-BR" altLang="pt-BR" sz="2200" dirty="0"/>
          </a:p>
        </p:txBody>
      </p:sp>
      <p:sp>
        <p:nvSpPr>
          <p:cNvPr id="11" name="Text Box 16"/>
          <p:cNvSpPr txBox="1">
            <a:spLocks noChangeArrowheads="1"/>
          </p:cNvSpPr>
          <p:nvPr/>
        </p:nvSpPr>
        <p:spPr bwMode="auto">
          <a:xfrm>
            <a:off x="7465327" y="2526453"/>
            <a:ext cx="4726673" cy="769441"/>
          </a:xfrm>
          <a:prstGeom prst="rect">
            <a:avLst/>
          </a:prstGeom>
          <a:solidFill>
            <a:schemeClr val="accent5">
              <a:lumMod val="40000"/>
              <a:lumOff val="60000"/>
            </a:schemeClr>
          </a:solidFill>
          <a:ln>
            <a:noFill/>
          </a:ln>
          <a:effectLst/>
        </p:spPr>
        <p:txBody>
          <a:bodyPr wrap="square">
            <a:spAutoFit/>
          </a:bodyPr>
          <a:lstStyle/>
          <a:p>
            <a:pPr algn="just"/>
            <a:r>
              <a:rPr lang="pt-BR" altLang="pt-BR" sz="2200" b="1" u="sng" dirty="0">
                <a:latin typeface="Arial" panose="020B0604020202020204" pitchFamily="34" charset="0"/>
                <a:cs typeface="Arial" panose="020B0604020202020204" pitchFamily="34" charset="0"/>
              </a:rPr>
              <a:t>Mais</a:t>
            </a:r>
            <a:r>
              <a:rPr lang="pt-BR" altLang="pt-BR" sz="2200" dirty="0">
                <a:latin typeface="Arial" panose="020B0604020202020204" pitchFamily="34" charset="0"/>
                <a:cs typeface="Arial" panose="020B0604020202020204" pitchFamily="34" charset="0"/>
              </a:rPr>
              <a:t> indica quantidade, é o contrário de </a:t>
            </a:r>
            <a:r>
              <a:rPr lang="pt-BR" altLang="pt-BR" sz="2200" b="1" i="1" dirty="0">
                <a:latin typeface="Arial" panose="020B0604020202020204" pitchFamily="34" charset="0"/>
                <a:cs typeface="Arial" panose="020B0604020202020204" pitchFamily="34" charset="0"/>
              </a:rPr>
              <a:t>menos</a:t>
            </a:r>
            <a:r>
              <a:rPr lang="pt-BR" altLang="pt-BR" sz="2200" i="1" dirty="0">
                <a:latin typeface="Arial" panose="020B0604020202020204" pitchFamily="34" charset="0"/>
                <a:cs typeface="Arial" panose="020B0604020202020204" pitchFamily="34" charset="0"/>
              </a:rPr>
              <a:t>.</a:t>
            </a:r>
            <a:endParaRPr lang="pt-BR" altLang="pt-BR" sz="2200" dirty="0">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6537052" y="5343452"/>
            <a:ext cx="5658677" cy="461665"/>
          </a:xfrm>
          <a:prstGeom prst="rect">
            <a:avLst/>
          </a:prstGeom>
          <a:solidFill>
            <a:schemeClr val="accent5">
              <a:lumMod val="40000"/>
              <a:lumOff val="60000"/>
            </a:schemeClr>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rPr>
              <a:t>Ex.: Converse menos e trabalhe </a:t>
            </a:r>
            <a:r>
              <a:rPr lang="pt-BR" altLang="pt-BR" sz="2400" b="1" u="sng" dirty="0">
                <a:latin typeface="Arial" panose="020B0604020202020204" pitchFamily="34" charset="0"/>
                <a:cs typeface="Arial" panose="020B0604020202020204" pitchFamily="34" charset="0"/>
              </a:rPr>
              <a:t>mais</a:t>
            </a:r>
            <a:r>
              <a:rPr lang="pt-BR" altLang="pt-BR" sz="2400" dirty="0">
                <a:latin typeface="Arial" panose="020B0604020202020204" pitchFamily="34" charset="0"/>
                <a:cs typeface="Arial" panose="020B0604020202020204" pitchFamily="34" charset="0"/>
              </a:rPr>
              <a:t>.</a:t>
            </a:r>
            <a:endParaRPr lang="pt-BR" altLang="pt-BR" sz="2400" dirty="0">
              <a:latin typeface="Arial" panose="020B0604020202020204" pitchFamily="34" charset="0"/>
              <a:cs typeface="Arial" panose="020B0604020202020204" pitchFamily="34" charset="0"/>
            </a:endParaRPr>
          </a:p>
        </p:txBody>
      </p:sp>
      <p:pic>
        <p:nvPicPr>
          <p:cNvPr id="5122" name="Picture 2" descr="Você escuta ou só espera sua vez de falar? - Devian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889" y="2752341"/>
            <a:ext cx="4951149" cy="3299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NGs transparentes de quantid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967" y="3566717"/>
            <a:ext cx="1670485" cy="1670485"/>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83966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5" name="CaixaDeTexto 4"/>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9" name="CaixaDeTexto 8"/>
          <p:cNvSpPr txBox="1"/>
          <p:nvPr/>
        </p:nvSpPr>
        <p:spPr>
          <a:xfrm>
            <a:off x="362241" y="1875552"/>
            <a:ext cx="10920047" cy="3347840"/>
          </a:xfrm>
          <a:prstGeom prst="rect">
            <a:avLst/>
          </a:prstGeom>
          <a:noFill/>
        </p:spPr>
        <p:txBody>
          <a:bodyPr wrap="square">
            <a:spAutoFit/>
          </a:bodyPr>
          <a:lstStyle/>
          <a:p>
            <a:pPr algn="l" fontAlgn="base">
              <a:lnSpc>
                <a:spcPct val="150000"/>
              </a:lnSpc>
            </a:pPr>
            <a:r>
              <a:rPr lang="pt-BR" sz="2400" b="1" i="0" dirty="0">
                <a:solidFill>
                  <a:srgbClr val="000099"/>
                </a:solidFill>
                <a:effectLst/>
                <a:latin typeface="Arial" panose="020B0604020202020204" pitchFamily="34" charset="0"/>
                <a:cs typeface="Arial" panose="020B0604020202020204" pitchFamily="34" charset="0"/>
              </a:rPr>
              <a:t>(MS-Concursos/2017) Com referência às palavras “mas” (conjunção), “más” (adjetivo) e “mais” (advérbio), </a:t>
            </a:r>
            <a:r>
              <a:rPr lang="pt-BR" sz="2400" b="0" i="0" dirty="0">
                <a:solidFill>
                  <a:srgbClr val="FF0000"/>
                </a:solidFill>
                <a:effectLst/>
                <a:latin typeface="Arial" panose="020B0604020202020204" pitchFamily="34" charset="0"/>
                <a:cs typeface="Arial" panose="020B0604020202020204" pitchFamily="34" charset="0"/>
              </a:rPr>
              <a:t>assinale a alternativa incorreta:</a:t>
            </a:r>
            <a:endParaRPr lang="pt-BR" sz="2400" b="0" i="0" dirty="0">
              <a:solidFill>
                <a:srgbClr val="FF0000"/>
              </a:solidFill>
              <a:effectLst/>
              <a:latin typeface="Arial" panose="020B0604020202020204" pitchFamily="34" charset="0"/>
              <a:cs typeface="Arial" panose="020B0604020202020204" pitchFamily="34" charset="0"/>
            </a:endParaRPr>
          </a:p>
          <a:p>
            <a:pPr algn="l" fontAlgn="base">
              <a:lnSpc>
                <a:spcPct val="150000"/>
              </a:lnSpc>
            </a:pPr>
            <a:r>
              <a:rPr lang="pt-BR" sz="2400" b="0" i="0" dirty="0">
                <a:solidFill>
                  <a:srgbClr val="404040"/>
                </a:solidFill>
                <a:effectLst/>
                <a:latin typeface="Arial" panose="020B0604020202020204" pitchFamily="34" charset="0"/>
                <a:cs typeface="Arial" panose="020B0604020202020204" pitchFamily="34" charset="0"/>
              </a:rPr>
              <a:t>a) A espada vence, mais não convence.</a:t>
            </a:r>
            <a:br>
              <a:rPr lang="pt-BR" sz="2400" b="0" i="0" dirty="0">
                <a:solidFill>
                  <a:srgbClr val="404040"/>
                </a:solidFill>
                <a:effectLst/>
                <a:latin typeface="Arial" panose="020B0604020202020204" pitchFamily="34" charset="0"/>
                <a:cs typeface="Arial" panose="020B0604020202020204" pitchFamily="34" charset="0"/>
              </a:rPr>
            </a:br>
            <a:r>
              <a:rPr lang="pt-BR" sz="2400" b="0" i="0" dirty="0">
                <a:solidFill>
                  <a:srgbClr val="404040"/>
                </a:solidFill>
                <a:effectLst/>
                <a:latin typeface="Arial" panose="020B0604020202020204" pitchFamily="34" charset="0"/>
                <a:cs typeface="Arial" panose="020B0604020202020204" pitchFamily="34" charset="0"/>
              </a:rPr>
              <a:t>b) Fiz tudo muito calmamente: devagar se chega mais depressa.</a:t>
            </a:r>
            <a:br>
              <a:rPr lang="pt-BR" sz="2400" b="0" i="0" dirty="0">
                <a:solidFill>
                  <a:srgbClr val="404040"/>
                </a:solidFill>
                <a:effectLst/>
                <a:latin typeface="Arial" panose="020B0604020202020204" pitchFamily="34" charset="0"/>
                <a:cs typeface="Arial" panose="020B0604020202020204" pitchFamily="34" charset="0"/>
              </a:rPr>
            </a:br>
            <a:r>
              <a:rPr lang="pt-BR" sz="2400" b="0" i="0" dirty="0">
                <a:solidFill>
                  <a:srgbClr val="404040"/>
                </a:solidFill>
                <a:effectLst/>
                <a:latin typeface="Arial" panose="020B0604020202020204" pitchFamily="34" charset="0"/>
                <a:cs typeface="Arial" panose="020B0604020202020204" pitchFamily="34" charset="0"/>
              </a:rPr>
              <a:t>c) Aquelas mulheres são más.</a:t>
            </a:r>
            <a:br>
              <a:rPr lang="pt-BR" sz="2400" b="0" i="0" dirty="0">
                <a:solidFill>
                  <a:srgbClr val="404040"/>
                </a:solidFill>
                <a:effectLst/>
                <a:latin typeface="Arial" panose="020B0604020202020204" pitchFamily="34" charset="0"/>
                <a:cs typeface="Arial" panose="020B0604020202020204" pitchFamily="34" charset="0"/>
              </a:rPr>
            </a:br>
            <a:r>
              <a:rPr lang="pt-BR" sz="2400" b="0" i="0" dirty="0">
                <a:solidFill>
                  <a:srgbClr val="404040"/>
                </a:solidFill>
                <a:effectLst/>
                <a:latin typeface="Arial" panose="020B0604020202020204" pitchFamily="34" charset="0"/>
                <a:cs typeface="Arial" panose="020B0604020202020204" pitchFamily="34" charset="0"/>
              </a:rPr>
              <a:t>d) O Sol, isto é, a mais próxima das estrelas, comanda a vida terrestre.</a:t>
            </a:r>
            <a:endParaRPr lang="pt-BR" sz="2400" b="0" i="0" dirty="0">
              <a:solidFill>
                <a:srgbClr val="404040"/>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83966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5" name="CaixaDeTexto 4"/>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7" name="CaixaDeTexto 6"/>
          <p:cNvSpPr txBox="1"/>
          <p:nvPr/>
        </p:nvSpPr>
        <p:spPr>
          <a:xfrm>
            <a:off x="399170" y="1557129"/>
            <a:ext cx="10981593" cy="4092211"/>
          </a:xfrm>
          <a:prstGeom prst="rect">
            <a:avLst/>
          </a:prstGeom>
          <a:noFill/>
        </p:spPr>
        <p:txBody>
          <a:bodyPr wrap="square">
            <a:spAutoFit/>
          </a:bodyPr>
          <a:lstStyle/>
          <a:p>
            <a:pPr algn="just" fontAlgn="base">
              <a:lnSpc>
                <a:spcPct val="150000"/>
              </a:lnSpc>
            </a:pPr>
            <a:r>
              <a:rPr lang="pt-BR" sz="2200" b="0" i="0" dirty="0">
                <a:solidFill>
                  <a:srgbClr val="404040"/>
                </a:solidFill>
                <a:effectLst/>
                <a:latin typeface="Arial" panose="020B0604020202020204" pitchFamily="34" charset="0"/>
                <a:cs typeface="Arial" panose="020B0604020202020204" pitchFamily="34" charset="0"/>
              </a:rPr>
              <a:t>4. (IBFC-2015) No fragmento </a:t>
            </a:r>
            <a:r>
              <a:rPr lang="pt-BR" sz="2200" b="1" i="0" dirty="0">
                <a:solidFill>
                  <a:srgbClr val="FF0000"/>
                </a:solidFill>
                <a:effectLst/>
                <a:latin typeface="Arial" panose="020B0604020202020204" pitchFamily="34" charset="0"/>
                <a:cs typeface="Arial" panose="020B0604020202020204" pitchFamily="34" charset="0"/>
              </a:rPr>
              <a:t>“</a:t>
            </a:r>
            <a:r>
              <a:rPr lang="pt-BR" sz="2200" b="1" i="1" dirty="0">
                <a:solidFill>
                  <a:srgbClr val="003366"/>
                </a:solidFill>
                <a:effectLst/>
                <a:latin typeface="Arial" panose="020B0604020202020204" pitchFamily="34" charset="0"/>
                <a:cs typeface="Arial" panose="020B0604020202020204" pitchFamily="34" charset="0"/>
              </a:rPr>
              <a:t>Mais</a:t>
            </a:r>
            <a:r>
              <a:rPr lang="pt-BR" sz="2200" b="1" i="1" dirty="0">
                <a:solidFill>
                  <a:srgbClr val="FF0000"/>
                </a:solidFill>
                <a:effectLst/>
                <a:latin typeface="Arial" panose="020B0604020202020204" pitchFamily="34" charset="0"/>
                <a:cs typeface="Arial" panose="020B0604020202020204" pitchFamily="34" charset="0"/>
              </a:rPr>
              <a:t> um conhecido, </a:t>
            </a:r>
            <a:r>
              <a:rPr lang="pt-BR" sz="2200" b="1" i="1" dirty="0">
                <a:solidFill>
                  <a:srgbClr val="003366"/>
                </a:solidFill>
                <a:effectLst/>
                <a:latin typeface="Arial" panose="020B0604020202020204" pitchFamily="34" charset="0"/>
                <a:cs typeface="Arial" panose="020B0604020202020204" pitchFamily="34" charset="0"/>
              </a:rPr>
              <a:t>mas</a:t>
            </a:r>
            <a:r>
              <a:rPr lang="pt-BR" sz="2200" b="1" i="1" dirty="0">
                <a:solidFill>
                  <a:srgbClr val="FF0000"/>
                </a:solidFill>
                <a:effectLst/>
                <a:latin typeface="Arial" panose="020B0604020202020204" pitchFamily="34" charset="0"/>
                <a:cs typeface="Arial" panose="020B0604020202020204" pitchFamily="34" charset="0"/>
              </a:rPr>
              <a:t> daqueles que você não pode deixar de ir ao velório</a:t>
            </a:r>
            <a:r>
              <a:rPr lang="pt-BR" sz="2200" b="1" i="0" dirty="0">
                <a:solidFill>
                  <a:srgbClr val="FF0000"/>
                </a:solidFill>
                <a:effectLst/>
                <a:latin typeface="Arial" panose="020B0604020202020204" pitchFamily="34" charset="0"/>
                <a:cs typeface="Arial" panose="020B0604020202020204" pitchFamily="34" charset="0"/>
              </a:rPr>
              <a:t>.”</a:t>
            </a:r>
            <a:r>
              <a:rPr lang="pt-BR" sz="2200" b="0" i="0" dirty="0">
                <a:solidFill>
                  <a:srgbClr val="404040"/>
                </a:solidFill>
                <a:effectLst/>
                <a:latin typeface="Arial" panose="020B0604020202020204" pitchFamily="34" charset="0"/>
                <a:cs typeface="Arial" panose="020B0604020202020204" pitchFamily="34" charset="0"/>
              </a:rPr>
              <a:t>, estão destacadas duas palavras que se aproximam quanto à pronúncia, contudo diferenciam-se quanto à classificação morfológica. Assinale a opção que indica, respectivamente, o valor semântico que elas introduzem.</a:t>
            </a:r>
            <a:endParaRPr lang="pt-BR" sz="2200" b="0" i="0" dirty="0">
              <a:solidFill>
                <a:srgbClr val="404040"/>
              </a:solidFill>
              <a:effectLst/>
              <a:latin typeface="Arial" panose="020B0604020202020204" pitchFamily="34" charset="0"/>
              <a:cs typeface="Arial" panose="020B0604020202020204" pitchFamily="34" charset="0"/>
            </a:endParaRPr>
          </a:p>
          <a:p>
            <a:pPr marL="457200" indent="-457200" algn="just" fontAlgn="base">
              <a:lnSpc>
                <a:spcPct val="150000"/>
              </a:lnSpc>
              <a:buFont typeface="+mj-lt"/>
              <a:buAutoNum type="alphaLcParenR"/>
            </a:pPr>
            <a:r>
              <a:rPr lang="pt-BR" sz="2200" b="0" i="0" dirty="0">
                <a:solidFill>
                  <a:srgbClr val="404040"/>
                </a:solidFill>
                <a:effectLst/>
                <a:latin typeface="Arial" panose="020B0604020202020204" pitchFamily="34" charset="0"/>
                <a:cs typeface="Arial" panose="020B0604020202020204" pitchFamily="34" charset="0"/>
              </a:rPr>
              <a:t>intensidade e oposição</a:t>
            </a:r>
            <a:endParaRPr lang="pt-BR" sz="2200" b="0" i="0" dirty="0">
              <a:solidFill>
                <a:srgbClr val="404040"/>
              </a:solidFill>
              <a:effectLst/>
              <a:latin typeface="Arial" panose="020B0604020202020204" pitchFamily="34" charset="0"/>
              <a:cs typeface="Arial" panose="020B0604020202020204" pitchFamily="34" charset="0"/>
            </a:endParaRPr>
          </a:p>
          <a:p>
            <a:pPr marL="457200" indent="-457200" algn="just" fontAlgn="base">
              <a:lnSpc>
                <a:spcPct val="150000"/>
              </a:lnSpc>
              <a:buAutoNum type="alphaLcParenR" startAt="2"/>
            </a:pPr>
            <a:r>
              <a:rPr lang="pt-BR" sz="2200" b="0" i="0" dirty="0">
                <a:solidFill>
                  <a:srgbClr val="404040"/>
                </a:solidFill>
                <a:effectLst/>
                <a:latin typeface="Arial" panose="020B0604020202020204" pitchFamily="34" charset="0"/>
                <a:cs typeface="Arial" panose="020B0604020202020204" pitchFamily="34" charset="0"/>
              </a:rPr>
              <a:t>adição e explicação</a:t>
            </a:r>
            <a:endParaRPr lang="pt-BR" sz="2200" b="0" i="0" dirty="0">
              <a:solidFill>
                <a:srgbClr val="404040"/>
              </a:solidFill>
              <a:effectLst/>
              <a:latin typeface="Arial" panose="020B0604020202020204" pitchFamily="34" charset="0"/>
              <a:cs typeface="Arial" panose="020B0604020202020204" pitchFamily="34" charset="0"/>
            </a:endParaRPr>
          </a:p>
          <a:p>
            <a:pPr marL="457200" indent="-457200" algn="just" fontAlgn="base">
              <a:lnSpc>
                <a:spcPct val="150000"/>
              </a:lnSpc>
              <a:buAutoNum type="alphaLcParenR" startAt="2"/>
            </a:pPr>
            <a:r>
              <a:rPr lang="pt-BR" sz="2200" b="0" i="0" dirty="0">
                <a:solidFill>
                  <a:srgbClr val="404040"/>
                </a:solidFill>
                <a:effectLst/>
                <a:latin typeface="Arial" panose="020B0604020202020204" pitchFamily="34" charset="0"/>
                <a:cs typeface="Arial" panose="020B0604020202020204" pitchFamily="34" charset="0"/>
              </a:rPr>
              <a:t>oposição e conclusão</a:t>
            </a:r>
            <a:endParaRPr lang="pt-BR" sz="2200" b="0" i="0" dirty="0">
              <a:solidFill>
                <a:srgbClr val="404040"/>
              </a:solidFill>
              <a:effectLst/>
              <a:latin typeface="Arial" panose="020B0604020202020204" pitchFamily="34" charset="0"/>
              <a:cs typeface="Arial" panose="020B0604020202020204" pitchFamily="34" charset="0"/>
            </a:endParaRPr>
          </a:p>
          <a:p>
            <a:pPr marL="457200" indent="-457200" algn="just" fontAlgn="base">
              <a:lnSpc>
                <a:spcPct val="150000"/>
              </a:lnSpc>
              <a:buAutoNum type="alphaLcParenR" startAt="2"/>
            </a:pPr>
            <a:r>
              <a:rPr lang="pt-BR" sz="2200" b="0" i="0" dirty="0">
                <a:solidFill>
                  <a:srgbClr val="404040"/>
                </a:solidFill>
                <a:effectLst/>
                <a:latin typeface="Arial" panose="020B0604020202020204" pitchFamily="34" charset="0"/>
                <a:cs typeface="Arial" panose="020B0604020202020204" pitchFamily="34" charset="0"/>
              </a:rPr>
              <a:t>retificação e intensidade</a:t>
            </a:r>
            <a:endParaRPr lang="pt-BR" sz="2200" b="0" i="0" dirty="0">
              <a:solidFill>
                <a:srgbClr val="404040"/>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theme/theme1.xml><?xml version="1.0" encoding="utf-8"?>
<a:theme xmlns:a="http://schemas.openxmlformats.org/drawingml/2006/main" name="Cover and End Slide Master">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9923</Words>
  <Application>WPS Presentation</Application>
  <PresentationFormat>Widescreen</PresentationFormat>
  <Paragraphs>281</Paragraphs>
  <Slides>26</Slides>
  <Notes>10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SimSun</vt:lpstr>
      <vt:lpstr>Wingdings</vt:lpstr>
      <vt:lpstr>Arial Narrow</vt:lpstr>
      <vt:lpstr>Tahoma</vt:lpstr>
      <vt:lpstr>Raleway</vt:lpstr>
      <vt:lpstr>Segoe Print</vt:lpstr>
      <vt:lpstr>inherit</vt:lpstr>
      <vt:lpstr>Open Sans</vt:lpstr>
      <vt:lpstr>Calibri</vt:lpstr>
      <vt:lpstr>Microsoft YaHei</vt:lpstr>
      <vt:lpstr/>
      <vt:lpstr>Arial Unicode MS</vt:lpstr>
      <vt:lpstr>NewsGothicMt</vt:lpstr>
      <vt:lpstr>Arial-BoldMT</vt:lpstr>
      <vt:lpstr>ArialMT</vt:lpstr>
      <vt:lpstr>Cover and End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usuario</cp:lastModifiedBy>
  <cp:revision>190</cp:revision>
  <dcterms:created xsi:type="dcterms:W3CDTF">2020-01-20T05:08:00Z</dcterms:created>
  <dcterms:modified xsi:type="dcterms:W3CDTF">2020-12-15T23:52:26Z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1046-11.2.0.9747</vt:lpwstr>
  </property>
</Properties>
</file>