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0;p1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9" name="Google Shape;159;p10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5" name="Google Shape;165;p11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1" name="Google Shape;171;p12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5" name="Google Shape;195;p13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8" name="Google Shape;108;p2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5" name="Google Shape;115;p3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21;p4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8" name="Google Shape;128;p5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34;p6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0" name="Google Shape;140;p7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7" name="Google Shape;147;p8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3" name="Google Shape;153;p9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matchingName="Slide de título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 panose="020B0602030504020204"/>
              <a:buNone/>
              <a:defRPr sz="4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64135" lvl="0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5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grpSp>
        <p:nvGrpSpPr>
          <p:cNvPr id="19" name="Google Shape;19;p2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0" name="Google Shape;20;p2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endParaRPr>
            </a:p>
          </p:txBody>
        </p:sp>
        <p:cxnSp>
          <p:nvCxnSpPr>
            <p:cNvPr id="23" name="Google Shape;23;p2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93C5D8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4" name="Google Shape;24;p2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7F0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e texto vertical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type="body" idx="1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070" algn="l">
              <a:spcBef>
                <a:spcPts val="400"/>
              </a:spcBef>
              <a:spcAft>
                <a:spcPts val="0"/>
              </a:spcAft>
              <a:buSzPts val="1224"/>
              <a:buChar char=""/>
              <a:defRPr/>
            </a:lvl1pPr>
            <a:lvl2pPr marL="914400" lvl="1" indent="-342900" algn="l">
              <a:spcBef>
                <a:spcPts val="325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ítulo e texto verticais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/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070" algn="l">
              <a:spcBef>
                <a:spcPts val="400"/>
              </a:spcBef>
              <a:spcAft>
                <a:spcPts val="0"/>
              </a:spcAft>
              <a:buSzPts val="1224"/>
              <a:buChar char=""/>
              <a:defRPr/>
            </a:lvl1pPr>
            <a:lvl2pPr marL="914400" lvl="1" indent="-342900" algn="l">
              <a:spcBef>
                <a:spcPts val="325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e conteúdo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070" algn="l">
              <a:spcBef>
                <a:spcPts val="400"/>
              </a:spcBef>
              <a:spcAft>
                <a:spcPts val="0"/>
              </a:spcAft>
              <a:buSzPts val="1224"/>
              <a:buChar char=""/>
              <a:defRPr/>
            </a:lvl1pPr>
            <a:lvl2pPr marL="914400" lvl="1" indent="-342900" algn="l">
              <a:spcBef>
                <a:spcPts val="325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  <p:sp>
        <p:nvSpPr>
          <p:cNvPr id="32" name="Google Shape;3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Cabeçalho da Seção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 panose="020B0602030504020204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5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  <p:sp>
        <p:nvSpPr>
          <p:cNvPr id="39" name="Google Shape;39;p4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sp>
        <p:nvSpPr>
          <p:cNvPr id="40" name="Google Shape;40;p4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uas Partes de Conteúdo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spcBef>
                <a:spcPts val="400"/>
              </a:spcBef>
              <a:spcAft>
                <a:spcPts val="0"/>
              </a:spcAft>
              <a:buSzPts val="1904"/>
              <a:buChar char=""/>
              <a:defRPr sz="2800"/>
            </a:lvl1pPr>
            <a:lvl2pPr marL="914400" lvl="1" indent="-381000" algn="l">
              <a:spcBef>
                <a:spcPts val="325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spcBef>
                <a:spcPts val="400"/>
              </a:spcBef>
              <a:spcAft>
                <a:spcPts val="0"/>
              </a:spcAft>
              <a:buSzPts val="1904"/>
              <a:buChar char=""/>
              <a:defRPr sz="2800"/>
            </a:lvl1pPr>
            <a:lvl2pPr marL="914400" lvl="1" indent="-381000" algn="l">
              <a:spcBef>
                <a:spcPts val="325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  <p:sp>
        <p:nvSpPr>
          <p:cNvPr id="47" name="Google Shape;47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showMasterSp="0" matchingName="Comparação">
  <p:cSld name="TWO_OBJECTS_WITH_TEXT">
    <p:bg>
      <p:bgPr>
        <a:blipFill rotWithShape="1">
          <a:blip r:embed="rId2"/>
          <a:tile tx="0" ty="0" sx="50000" sy="50000" flip="none" algn="tl"/>
        </a:blipFill>
        <a:effectLst/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 panose="020B0602030504020204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105" algn="l">
              <a:spcBef>
                <a:spcPts val="400"/>
              </a:spcBef>
              <a:spcAft>
                <a:spcPts val="0"/>
              </a:spcAft>
              <a:buSzPts val="1632"/>
              <a:buChar char=""/>
              <a:defRPr sz="2400"/>
            </a:lvl1pPr>
            <a:lvl2pPr marL="914400" lvl="1" indent="-355600" algn="l">
              <a:spcBef>
                <a:spcPts val="325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105" algn="l">
              <a:spcBef>
                <a:spcPts val="0"/>
              </a:spcBef>
              <a:spcAft>
                <a:spcPts val="0"/>
              </a:spcAft>
              <a:buSzPts val="1632"/>
              <a:buChar char=""/>
              <a:defRPr sz="2400"/>
            </a:lvl1pPr>
            <a:lvl2pPr marL="914400" lvl="1" indent="-355600" algn="l">
              <a:spcBef>
                <a:spcPts val="325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mente título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  <p:sp>
        <p:nvSpPr>
          <p:cNvPr id="61" name="Google Shape;6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m branco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showMasterSp="0" matchingName="Conteúdo com Legenda">
  <p:cSld name="OBJECT_WITH_CAPTION_TEXT">
    <p:bg>
      <p:bgPr>
        <a:blipFill rotWithShape="1">
          <a:blip r:embed="rId2"/>
          <a:tile tx="0" ty="0" sx="50000" sy="50000" flip="none" algn="tl"/>
        </a:blip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 panose="020B0602030504020204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spcBef>
                <a:spcPts val="3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7030" algn="l">
              <a:spcBef>
                <a:spcPts val="400"/>
              </a:spcBef>
              <a:spcAft>
                <a:spcPts val="0"/>
              </a:spcAft>
              <a:buSzPts val="2176"/>
              <a:buChar char=""/>
              <a:defRPr sz="3200"/>
            </a:lvl1pPr>
            <a:lvl2pPr marL="914400" lvl="1" indent="-406400" algn="l">
              <a:spcBef>
                <a:spcPts val="325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showMasterSp="0" matchingName="Imagem com Legenda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marR="18415" lvl="0" indent="-228600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spcBef>
                <a:spcPts val="325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5" name="Google Shape;75;p10"/>
          <p:cNvSpPr/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1pPr>
            <a:lvl2pPr marR="0" lvl="1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 panose="020B0604030504040204"/>
              <a:buChar char="◦"/>
              <a:defRPr sz="2300" b="0" i="0" u="none" strike="noStrike" cap="none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2pPr>
            <a:lvl3pPr marR="0" lvl="2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3pPr>
            <a:lvl4pPr marR="0" lvl="3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4pPr>
            <a:lvl5pPr marR="0" lvl="4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5pPr>
            <a:lvl6pPr marR="0" lvl="5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6pPr>
            <a:lvl7pPr marR="0" lvl="6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7pPr>
            <a:lvl8pPr marR="0" lvl="7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8pPr>
            <a:lvl9pPr marR="0" lvl="8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  <p:sp>
        <p:nvSpPr>
          <p:cNvPr id="79" name="Google Shape;79;p10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 panose="020B0602030504020204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/>
          <p:nvPr/>
        </p:nvSpPr>
        <p:spPr>
          <a:xfrm>
            <a:off x="716436" y="5001993"/>
            <a:ext cx="3802003" cy="1443111"/>
          </a:xfrm>
          <a:custGeom>
            <a:avLst/>
            <a:gdLst/>
            <a:ahLst/>
            <a:cxnLst/>
            <a:rect l="l" t="t" r="r" b="b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-53561" y="5785023"/>
            <a:ext cx="3802003" cy="838200"/>
          </a:xfrm>
          <a:custGeom>
            <a:avLst/>
            <a:gdLst/>
            <a:ahLst/>
            <a:cxnLst/>
            <a:rect l="l" t="t" r="r" b="b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cxnSp>
        <p:nvCxnSpPr>
          <p:cNvPr id="83" name="Google Shape;83;p10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Google Shape;84;p10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w="9525" cap="rnd" cmpd="sng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716436" y="5001993"/>
            <a:ext cx="3802003" cy="1443111"/>
          </a:xfrm>
          <a:custGeom>
            <a:avLst/>
            <a:gdLst/>
            <a:ahLst/>
            <a:cxnLst/>
            <a:rect l="l" t="t" r="r" b="b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53561" y="5785023"/>
            <a:ext cx="3802003" cy="838200"/>
          </a:xfrm>
          <a:custGeom>
            <a:avLst/>
            <a:gdLst/>
            <a:ahLst/>
            <a:cxnLst/>
            <a:rect l="l" t="t" r="r" b="b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cxnSp>
        <p:nvCxnSpPr>
          <p:cNvPr id="9" name="Google Shape;9;p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3C5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 panose="020B0602030504020204"/>
              <a:buNone/>
              <a:defRPr sz="4100" b="1" i="0" u="none" strike="noStrike" cap="none">
                <a:solidFill>
                  <a:schemeClr val="dk2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544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"/>
              <a:defRPr sz="27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1pPr>
            <a:lvl2pPr marL="914400" marR="0" lvl="1" indent="-374650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 panose="020B0604030504040204"/>
              <a:buChar char="◦"/>
              <a:defRPr sz="23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 panose="020B0602030504020204"/>
              <a:buNone/>
            </a:pPr>
          </a:p>
        </p:txBody>
      </p:sp>
      <p:sp>
        <p:nvSpPr>
          <p:cNvPr id="103" name="Google Shape;103;p13"/>
          <p:cNvSpPr txBox="1"/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marR="64135" lvl="0" indent="0" algn="r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</a:p>
        </p:txBody>
      </p:sp>
      <p:pic>
        <p:nvPicPr>
          <p:cNvPr id="104" name="Google Shape;104;p13" descr="download (4).jpg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0" y="2643181"/>
            <a:ext cx="9144000" cy="4188993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 txBox="1"/>
          <p:nvPr/>
        </p:nvSpPr>
        <p:spPr>
          <a:xfrm>
            <a:off x="0" y="785794"/>
            <a:ext cx="8643966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Tomada De Decisão</a:t>
            </a:r>
            <a:endParaRPr lang="pt-BR" sz="7200" b="1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>
            <p:ph type="body" idx="1"/>
          </p:nvPr>
        </p:nvSpPr>
        <p:spPr>
          <a:xfrm>
            <a:off x="357158" y="2857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5905" algn="just" rtl="0">
              <a:spcBef>
                <a:spcPts val="0"/>
              </a:spcBef>
              <a:spcAft>
                <a:spcPts val="0"/>
              </a:spcAft>
              <a:buSzPts val="1904"/>
              <a:buChar char=""/>
            </a:pPr>
            <a:r>
              <a:rPr lang="pt-BR" sz="2800">
                <a:latin typeface="Bookman Old Style" panose="02050604050505020204"/>
                <a:ea typeface="Bookman Old Style" panose="02050604050505020204"/>
                <a:cs typeface="Bookman Old Style" panose="02050604050505020204"/>
                <a:sym typeface="Bookman Old Style" panose="02050604050505020204"/>
              </a:rPr>
              <a:t>Tipos de Decisão do Administrador: programadas, não-programadas</a:t>
            </a:r>
            <a:endParaRPr lang="pt-BR" sz="2800">
              <a:latin typeface="Bookman Old Style" panose="02050604050505020204"/>
              <a:ea typeface="Bookman Old Style" panose="02050604050505020204"/>
              <a:cs typeface="Bookman Old Style" panose="02050604050505020204"/>
              <a:sym typeface="Bookman Old Style" panose="02050604050505020204"/>
            </a:endParaRPr>
          </a:p>
          <a:p>
            <a:pPr marL="365760" lvl="0" indent="-255905" algn="just" rtl="0">
              <a:spcBef>
                <a:spcPts val="400"/>
              </a:spcBef>
              <a:spcAft>
                <a:spcPts val="0"/>
              </a:spcAft>
              <a:buSzPts val="1904"/>
              <a:buChar char=""/>
            </a:pPr>
            <a:r>
              <a:rPr lang="pt-BR" sz="2800">
                <a:latin typeface="Bookman Old Style" panose="02050604050505020204"/>
                <a:ea typeface="Bookman Old Style" panose="02050604050505020204"/>
                <a:cs typeface="Bookman Old Style" panose="02050604050505020204"/>
                <a:sym typeface="Bookman Old Style" panose="02050604050505020204"/>
              </a:rPr>
              <a:t>Técnicas de solução de problemas: método cartesiano, brainstorming (</a:t>
            </a:r>
            <a:r>
              <a:rPr lang="pt-BR" sz="2800" b="1">
                <a:latin typeface="Bookman Old Style" panose="02050604050505020204"/>
                <a:ea typeface="Bookman Old Style" panose="02050604050505020204"/>
                <a:cs typeface="Bookman Old Style" panose="02050604050505020204"/>
                <a:sym typeface="Bookman Old Style" panose="02050604050505020204"/>
              </a:rPr>
              <a:t>tempestade de ideias</a:t>
            </a:r>
            <a:r>
              <a:rPr lang="pt-BR" sz="2800">
                <a:latin typeface="Bookman Old Style" panose="02050604050505020204"/>
                <a:ea typeface="Bookman Old Style" panose="02050604050505020204"/>
                <a:cs typeface="Bookman Old Style" panose="02050604050505020204"/>
                <a:sym typeface="Bookman Old Style" panose="02050604050505020204"/>
              </a:rPr>
              <a:t>), etc. </a:t>
            </a:r>
            <a:endParaRPr lang="pt-BR" sz="2800">
              <a:latin typeface="Bookman Old Style" panose="02050604050505020204"/>
              <a:ea typeface="Bookman Old Style" panose="02050604050505020204"/>
              <a:cs typeface="Bookman Old Style" panose="02050604050505020204"/>
              <a:sym typeface="Bookman Old Style" panose="02050604050505020204"/>
            </a:endParaRPr>
          </a:p>
          <a:p>
            <a:pPr marL="365760" lvl="0" indent="-139700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</a:p>
        </p:txBody>
      </p:sp>
      <p:pic>
        <p:nvPicPr>
          <p:cNvPr id="162" name="Google Shape;162;p22" descr="273_gestao.jpg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357290" y="2643182"/>
            <a:ext cx="6572296" cy="4056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3" descr="decisões.png"/>
          <p:cNvPicPr preferRelativeResize="0"/>
          <p:nvPr>
            <p:ph type="body" idx="1"/>
          </p:nvPr>
        </p:nvPicPr>
        <p:blipFill rotWithShape="1">
          <a:blip r:embed="rId1"/>
          <a:srcRect r="516"/>
          <a:stretch>
            <a:fillRect/>
          </a:stretch>
        </p:blipFill>
        <p:spPr>
          <a:xfrm>
            <a:off x="294136" y="1214422"/>
            <a:ext cx="8849864" cy="5214974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3"/>
          <p:cNvSpPr txBox="1"/>
          <p:nvPr/>
        </p:nvSpPr>
        <p:spPr>
          <a:xfrm>
            <a:off x="714348" y="285728"/>
            <a:ext cx="814393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Tipos de Decisão do Administrador: Programadas e Não-Programadas</a:t>
            </a:r>
            <a:endParaRPr sz="2800" b="1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/>
          <p:nvPr>
            <p:ph type="title"/>
          </p:nvPr>
        </p:nvSpPr>
        <p:spPr>
          <a:xfrm>
            <a:off x="857224" y="214290"/>
            <a:ext cx="7632700" cy="1146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ucida Sans" panose="020B0602030504020204"/>
              <a:buNone/>
            </a:pPr>
            <a:r>
              <a:rPr lang="pt-BR" sz="3400" b="1">
                <a:solidFill>
                  <a:schemeClr val="dk1"/>
                </a:solidFill>
              </a:rPr>
              <a:t>Tomada de Decisão – Árvore de Decisões</a:t>
            </a:r>
            <a:endParaRPr sz="3400" b="1">
              <a:solidFill>
                <a:schemeClr val="dk1"/>
              </a:solidFill>
            </a:endParaRPr>
          </a:p>
        </p:txBody>
      </p:sp>
      <p:sp>
        <p:nvSpPr>
          <p:cNvPr id="174" name="Google Shape;174;p24"/>
          <p:cNvSpPr txBox="1"/>
          <p:nvPr>
            <p:ph type="body" idx="1"/>
          </p:nvPr>
        </p:nvSpPr>
        <p:spPr>
          <a:xfrm>
            <a:off x="250824" y="1412777"/>
            <a:ext cx="8785671" cy="5184874"/>
          </a:xfrm>
          <a:prstGeom prst="rect">
            <a:avLst/>
          </a:prstGeom>
          <a:solidFill>
            <a:srgbClr val="D0EDF5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39700" algn="just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</a:p>
          <a:p>
            <a:pPr marL="365760" lvl="0" indent="-139700" algn="just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</a:p>
          <a:p>
            <a:pPr marL="365760" lvl="0" indent="-139700" algn="just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</a:p>
          <a:p>
            <a:pPr marL="365760" lvl="0" indent="-139700" algn="just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</a:p>
        </p:txBody>
      </p:sp>
      <p:sp>
        <p:nvSpPr>
          <p:cNvPr id="175" name="Google Shape;175;p24"/>
          <p:cNvSpPr/>
          <p:nvPr/>
        </p:nvSpPr>
        <p:spPr>
          <a:xfrm>
            <a:off x="467544" y="3284984"/>
            <a:ext cx="1800200" cy="1080120"/>
          </a:xfrm>
          <a:prstGeom prst="rect">
            <a:avLst/>
          </a:prstGeom>
          <a:solidFill>
            <a:schemeClr val="accent1"/>
          </a:solidFill>
          <a:ln w="55000" cap="flat" cmpd="thickThin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Como garantir meu futuro?</a:t>
            </a: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cxnSp>
        <p:nvCxnSpPr>
          <p:cNvPr id="176" name="Google Shape;176;p24"/>
          <p:cNvCxnSpPr/>
          <p:nvPr/>
        </p:nvCxnSpPr>
        <p:spPr>
          <a:xfrm rot="10800000" flipH="1">
            <a:off x="2267744" y="2636912"/>
            <a:ext cx="792088" cy="118813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77" name="Google Shape;177;p24"/>
          <p:cNvCxnSpPr>
            <a:stCxn id="175" idx="3"/>
          </p:cNvCxnSpPr>
          <p:nvPr/>
        </p:nvCxnSpPr>
        <p:spPr>
          <a:xfrm>
            <a:off x="2267744" y="3825044"/>
            <a:ext cx="936000" cy="1116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78" name="Google Shape;178;p24"/>
          <p:cNvSpPr/>
          <p:nvPr/>
        </p:nvSpPr>
        <p:spPr>
          <a:xfrm>
            <a:off x="3059832" y="2276872"/>
            <a:ext cx="1512168" cy="954106"/>
          </a:xfrm>
          <a:prstGeom prst="rect">
            <a:avLst/>
          </a:prstGeom>
          <a:solidFill>
            <a:schemeClr val="accent1"/>
          </a:solidFill>
          <a:ln w="55000" cap="flat" cmpd="thickThin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Estudando muito</a:t>
            </a: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cxnSp>
        <p:nvCxnSpPr>
          <p:cNvPr id="179" name="Google Shape;179;p24"/>
          <p:cNvCxnSpPr/>
          <p:nvPr/>
        </p:nvCxnSpPr>
        <p:spPr>
          <a:xfrm rot="10800000" flipH="1">
            <a:off x="4572000" y="2371382"/>
            <a:ext cx="576064" cy="38254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80" name="Google Shape;180;p24"/>
          <p:cNvSpPr/>
          <p:nvPr/>
        </p:nvSpPr>
        <p:spPr>
          <a:xfrm>
            <a:off x="5148064" y="1844824"/>
            <a:ext cx="1638514" cy="941234"/>
          </a:xfrm>
          <a:prstGeom prst="rect">
            <a:avLst/>
          </a:prstGeom>
          <a:solidFill>
            <a:schemeClr val="accent1"/>
          </a:solidFill>
          <a:ln w="55000" cap="flat" cmpd="thickThin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Trabalhando em uma empresa</a:t>
            </a: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cxnSp>
        <p:nvCxnSpPr>
          <p:cNvPr id="181" name="Google Shape;181;p24"/>
          <p:cNvCxnSpPr/>
          <p:nvPr/>
        </p:nvCxnSpPr>
        <p:spPr>
          <a:xfrm>
            <a:off x="4572000" y="2753926"/>
            <a:ext cx="576064" cy="53105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82" name="Google Shape;182;p24"/>
          <p:cNvSpPr/>
          <p:nvPr/>
        </p:nvSpPr>
        <p:spPr>
          <a:xfrm>
            <a:off x="5148064" y="3019455"/>
            <a:ext cx="1781390" cy="981049"/>
          </a:xfrm>
          <a:prstGeom prst="rect">
            <a:avLst/>
          </a:prstGeom>
          <a:solidFill>
            <a:schemeClr val="accent1"/>
          </a:solidFill>
          <a:ln w="55000" cap="flat" cmpd="thickThin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Passando num concurso público</a:t>
            </a: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cxnSp>
        <p:nvCxnSpPr>
          <p:cNvPr id="183" name="Google Shape;183;p24"/>
          <p:cNvCxnSpPr/>
          <p:nvPr/>
        </p:nvCxnSpPr>
        <p:spPr>
          <a:xfrm>
            <a:off x="4572000" y="3019455"/>
            <a:ext cx="576064" cy="105761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84" name="Google Shape;184;p24"/>
          <p:cNvSpPr/>
          <p:nvPr/>
        </p:nvSpPr>
        <p:spPr>
          <a:xfrm>
            <a:off x="5148064" y="4077072"/>
            <a:ext cx="1781390" cy="995002"/>
          </a:xfrm>
          <a:prstGeom prst="rect">
            <a:avLst/>
          </a:prstGeom>
          <a:solidFill>
            <a:schemeClr val="accent1"/>
          </a:solidFill>
          <a:ln w="55000" cap="flat" cmpd="thickThin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Trabalhando por conta própria</a:t>
            </a: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cxnSp>
        <p:nvCxnSpPr>
          <p:cNvPr id="185" name="Google Shape;185;p24"/>
          <p:cNvCxnSpPr/>
          <p:nvPr/>
        </p:nvCxnSpPr>
        <p:spPr>
          <a:xfrm rot="10800000" flipH="1">
            <a:off x="6660232" y="1628800"/>
            <a:ext cx="504056" cy="74258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86" name="Google Shape;186;p24"/>
          <p:cNvCxnSpPr/>
          <p:nvPr/>
        </p:nvCxnSpPr>
        <p:spPr>
          <a:xfrm>
            <a:off x="6660232" y="2371382"/>
            <a:ext cx="720080" cy="19127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87" name="Google Shape;187;p24"/>
          <p:cNvSpPr/>
          <p:nvPr/>
        </p:nvSpPr>
        <p:spPr>
          <a:xfrm>
            <a:off x="7380312" y="1412776"/>
            <a:ext cx="1584176" cy="587315"/>
          </a:xfrm>
          <a:prstGeom prst="rect">
            <a:avLst/>
          </a:prstGeom>
          <a:solidFill>
            <a:schemeClr val="accent1"/>
          </a:solidFill>
          <a:ln w="55000" cap="flat" cmpd="thickThin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Conseq A</a:t>
            </a: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sp>
        <p:nvSpPr>
          <p:cNvPr id="188" name="Google Shape;188;p24"/>
          <p:cNvSpPr/>
          <p:nvPr/>
        </p:nvSpPr>
        <p:spPr>
          <a:xfrm>
            <a:off x="7380312" y="2276872"/>
            <a:ext cx="1584176" cy="742583"/>
          </a:xfrm>
          <a:prstGeom prst="rect">
            <a:avLst/>
          </a:prstGeom>
          <a:solidFill>
            <a:schemeClr val="accent1"/>
          </a:solidFill>
          <a:ln w="55000" cap="flat" cmpd="thickThin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Conseq B</a:t>
            </a: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cxnSp>
        <p:nvCxnSpPr>
          <p:cNvPr id="189" name="Google Shape;189;p24"/>
          <p:cNvCxnSpPr/>
          <p:nvPr/>
        </p:nvCxnSpPr>
        <p:spPr>
          <a:xfrm rot="10800000" flipH="1">
            <a:off x="6876256" y="3422249"/>
            <a:ext cx="504056" cy="12601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90" name="Google Shape;190;p24"/>
          <p:cNvCxnSpPr/>
          <p:nvPr/>
        </p:nvCxnSpPr>
        <p:spPr>
          <a:xfrm>
            <a:off x="6912260" y="3548263"/>
            <a:ext cx="468052" cy="5288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91" name="Google Shape;191;p24"/>
          <p:cNvSpPr/>
          <p:nvPr/>
        </p:nvSpPr>
        <p:spPr>
          <a:xfrm>
            <a:off x="7380312" y="3230978"/>
            <a:ext cx="1584176" cy="581689"/>
          </a:xfrm>
          <a:prstGeom prst="rect">
            <a:avLst/>
          </a:prstGeom>
          <a:solidFill>
            <a:schemeClr val="accent1"/>
          </a:solidFill>
          <a:ln w="55000" cap="flat" cmpd="thickThin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Conseq C</a:t>
            </a: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  <p:sp>
        <p:nvSpPr>
          <p:cNvPr id="192" name="Google Shape;192;p24"/>
          <p:cNvSpPr/>
          <p:nvPr/>
        </p:nvSpPr>
        <p:spPr>
          <a:xfrm>
            <a:off x="7380312" y="3825044"/>
            <a:ext cx="1584176" cy="612068"/>
          </a:xfrm>
          <a:prstGeom prst="rect">
            <a:avLst/>
          </a:prstGeom>
          <a:solidFill>
            <a:schemeClr val="accent1"/>
          </a:solidFill>
          <a:ln w="55000" cap="flat" cmpd="thickThin">
            <a:solidFill>
              <a:srgbClr val="2076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Lucida Sans" panose="020B0602030504020204"/>
                <a:ea typeface="Lucida Sans" panose="020B0602030504020204"/>
                <a:cs typeface="Lucida Sans" panose="020B0602030504020204"/>
                <a:sym typeface="Lucida Sans" panose="020B0602030504020204"/>
              </a:rPr>
              <a:t>Conseq D</a:t>
            </a:r>
            <a:endParaRPr sz="1800">
              <a:solidFill>
                <a:schemeClr val="lt1"/>
              </a:solidFill>
              <a:latin typeface="Lucida Sans" panose="020B0602030504020204"/>
              <a:ea typeface="Lucida Sans" panose="020B0602030504020204"/>
              <a:cs typeface="Lucida Sans" panose="020B0602030504020204"/>
              <a:sym typeface="Lucida Sans" panose="020B0602030504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25" descr="download (3).jpg"/>
          <p:cNvPicPr preferRelativeResize="0"/>
          <p:nvPr>
            <p:ph type="body"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0" y="1"/>
            <a:ext cx="916768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body" idx="1"/>
          </p:nvPr>
        </p:nvSpPr>
        <p:spPr>
          <a:xfrm>
            <a:off x="285720" y="71435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5905" algn="just" rtl="0">
              <a:spcBef>
                <a:spcPts val="0"/>
              </a:spcBef>
              <a:spcAft>
                <a:spcPts val="0"/>
              </a:spcAft>
              <a:buSzPts val="1632"/>
              <a:buFont typeface="Noto Sans Symbols"/>
              <a:buChar char="⮚"/>
            </a:pPr>
            <a:r>
              <a:rPr lang="pt-BR" sz="2400"/>
              <a:t>É o processo de escolher um curso de ação entre várias alternativas para se defrontar com um problema ou oportunidade.</a:t>
            </a:r>
            <a:endParaRPr lang="pt-BR" sz="2400"/>
          </a:p>
          <a:p>
            <a:pPr marL="365760" lvl="0" indent="-255905" algn="just" rtl="0">
              <a:spcBef>
                <a:spcPts val="400"/>
              </a:spcBef>
              <a:spcAft>
                <a:spcPts val="0"/>
              </a:spcAft>
              <a:buSzPts val="1632"/>
              <a:buNone/>
            </a:pPr>
            <a:endParaRPr sz="2400"/>
          </a:p>
          <a:p>
            <a:pPr marL="365760" lvl="0" indent="-255905" algn="just" rtl="0">
              <a:spcBef>
                <a:spcPts val="400"/>
              </a:spcBef>
              <a:spcAft>
                <a:spcPts val="0"/>
              </a:spcAft>
              <a:buSzPts val="1632"/>
              <a:buFont typeface="Noto Sans Symbols"/>
              <a:buChar char="⮚"/>
            </a:pPr>
            <a:r>
              <a:rPr lang="pt-BR" sz="2400" b="1"/>
              <a:t>Organização</a:t>
            </a:r>
            <a:r>
              <a:rPr lang="pt-BR" sz="2400"/>
              <a:t>: sistema complexo de decisões em que cada pessoa participa consciente e racionalmente.</a:t>
            </a:r>
            <a:endParaRPr lang="pt-BR" sz="2400"/>
          </a:p>
          <a:p>
            <a:pPr marL="365760" lvl="0" indent="-255905" algn="just" rtl="0">
              <a:spcBef>
                <a:spcPts val="400"/>
              </a:spcBef>
              <a:spcAft>
                <a:spcPts val="0"/>
              </a:spcAft>
              <a:buSzPts val="1632"/>
              <a:buFont typeface="Noto Sans Symbols"/>
              <a:buChar char="⮚"/>
            </a:pPr>
            <a:r>
              <a:rPr lang="pt-BR" sz="2400" b="1"/>
              <a:t>Racionalidade</a:t>
            </a:r>
            <a:r>
              <a:rPr lang="pt-BR" sz="2400"/>
              <a:t>: capacidade de selecionar os meios necessários para atingir os objetivos desejados.</a:t>
            </a:r>
            <a:endParaRPr lang="pt-BR" sz="2400"/>
          </a:p>
          <a:p>
            <a:pPr marL="365760" lvl="0" indent="-139700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</a:p>
        </p:txBody>
      </p:sp>
      <p:sp>
        <p:nvSpPr>
          <p:cNvPr id="111" name="Google Shape;111;p14"/>
          <p:cNvSpPr txBox="1"/>
          <p:nvPr>
            <p:ph type="title"/>
          </p:nvPr>
        </p:nvSpPr>
        <p:spPr>
          <a:xfrm>
            <a:off x="457200" y="274638"/>
            <a:ext cx="8229600" cy="868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/>
              <a:buNone/>
            </a:pPr>
            <a:r>
              <a:rPr lang="pt-BR" sz="67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Tomada De Decisão</a:t>
            </a:r>
            <a:br>
              <a:rPr lang="pt-BR" sz="44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endParaRPr lang="pt-BR" sz="440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112" name="Google Shape;112;p14" descr="tomada-de-decisão.jpg"/>
          <p:cNvPicPr preferRelativeResize="0"/>
          <p:nvPr/>
        </p:nvPicPr>
        <p:blipFill rotWithShape="1">
          <a:blip r:embed="rId1"/>
          <a:srcRect l="1589" t="10000"/>
          <a:stretch>
            <a:fillRect/>
          </a:stretch>
        </p:blipFill>
        <p:spPr>
          <a:xfrm>
            <a:off x="2571736" y="4158892"/>
            <a:ext cx="4286280" cy="26991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/>
          <p:nvPr>
            <p:ph type="body" idx="1"/>
          </p:nvPr>
        </p:nvSpPr>
        <p:spPr>
          <a:xfrm>
            <a:off x="285720" y="357166"/>
            <a:ext cx="857256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5905" algn="just" rtl="0">
              <a:spcBef>
                <a:spcPts val="0"/>
              </a:spcBef>
              <a:spcAft>
                <a:spcPts val="0"/>
              </a:spcAft>
              <a:buSzPts val="1632"/>
              <a:buFont typeface="Noto Sans Symbols"/>
              <a:buChar char="⮚"/>
            </a:pPr>
            <a:r>
              <a:rPr lang="pt-BR" sz="2400" b="1"/>
              <a:t>Racionalidade limitada: </a:t>
            </a:r>
            <a:r>
              <a:rPr lang="pt-BR" sz="2400"/>
              <a:t>as pessoas tomam decisões racionais apenas em relação a aspectos da situação que conseguem perceber  e interpretar.</a:t>
            </a:r>
            <a:endParaRPr sz="2400" u="sng"/>
          </a:p>
          <a:p>
            <a:pPr marL="365760" lvl="0" indent="-255905" algn="just" rtl="0">
              <a:spcBef>
                <a:spcPts val="400"/>
              </a:spcBef>
              <a:spcAft>
                <a:spcPts val="0"/>
              </a:spcAft>
              <a:buSzPts val="1632"/>
              <a:buFont typeface="Noto Sans Symbols"/>
              <a:buChar char="⮚"/>
            </a:pPr>
            <a:r>
              <a:rPr lang="pt-BR" sz="2400" b="1"/>
              <a:t>Elementos do Processo Decisório</a:t>
            </a:r>
            <a:r>
              <a:rPr lang="pt-BR" sz="2400"/>
              <a:t>: caminho mental para se chegar a uma decisão.</a:t>
            </a:r>
            <a:endParaRPr lang="pt-BR" sz="2400"/>
          </a:p>
          <a:p>
            <a:pPr marL="365760" lvl="0" indent="-139700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</a:p>
        </p:txBody>
      </p:sp>
      <p:pic>
        <p:nvPicPr>
          <p:cNvPr id="118" name="Google Shape;118;p15" descr="3notícia0-cursos-cpt.jpg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000100" y="2428868"/>
            <a:ext cx="7153288" cy="4091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>
            <p:ph type="body" idx="1"/>
          </p:nvPr>
        </p:nvSpPr>
        <p:spPr>
          <a:xfrm>
            <a:off x="428596" y="142873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5905" algn="just" rtl="0">
              <a:spcBef>
                <a:spcPts val="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pt-BR" b="1"/>
              <a:t>Estado da natureza</a:t>
            </a:r>
            <a:r>
              <a:rPr lang="pt-BR"/>
              <a:t>: incerteza, risco ou certeza</a:t>
            </a:r>
            <a:endParaRPr lang="pt-BR"/>
          </a:p>
          <a:p>
            <a:pPr marL="365760" lvl="0" indent="-255905" algn="just" rtl="0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pt-BR" b="1"/>
              <a:t>O tomador de decisão</a:t>
            </a:r>
            <a:r>
              <a:rPr lang="pt-BR"/>
              <a:t>: indivíduo ou grupo influenciado pela situação</a:t>
            </a:r>
            <a:endParaRPr lang="pt-BR"/>
          </a:p>
          <a:p>
            <a:pPr marL="365760" lvl="0" indent="-255905" algn="just" rtl="0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pt-BR" b="1"/>
              <a:t>Objetivos</a:t>
            </a:r>
            <a:r>
              <a:rPr lang="pt-BR"/>
              <a:t>: fins ou resultados</a:t>
            </a:r>
            <a:endParaRPr lang="pt-BR"/>
          </a:p>
          <a:p>
            <a:pPr marL="365760" lvl="0" indent="-255905" algn="just" rtl="0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pt-BR" b="1"/>
              <a:t>Preferências</a:t>
            </a:r>
            <a:r>
              <a:rPr lang="pt-BR"/>
              <a:t>: critérios para escolha</a:t>
            </a:r>
            <a:endParaRPr lang="pt-BR"/>
          </a:p>
          <a:p>
            <a:pPr marL="365760" lvl="0" indent="-139700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</a:p>
        </p:txBody>
      </p:sp>
      <p:sp>
        <p:nvSpPr>
          <p:cNvPr id="124" name="Google Shape;12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ucida Sans" panose="020B0602030504020204"/>
              <a:buNone/>
            </a:pPr>
            <a:r>
              <a:rPr lang="pt-BR" sz="4000"/>
              <a:t>Tomada de Decisão – Modelo Genérico</a:t>
            </a:r>
            <a:endParaRPr sz="4000"/>
          </a:p>
        </p:txBody>
      </p:sp>
      <p:pic>
        <p:nvPicPr>
          <p:cNvPr id="125" name="Google Shape;125;p16" descr="Como-Facilitar-A-Decisão-de-Compra-de-Um-Cliente-00.jpg"/>
          <p:cNvPicPr preferRelativeResize="0"/>
          <p:nvPr/>
        </p:nvPicPr>
        <p:blipFill rotWithShape="1">
          <a:blip r:embed="rId1"/>
          <a:srcRect t="23097"/>
          <a:stretch>
            <a:fillRect/>
          </a:stretch>
        </p:blipFill>
        <p:spPr>
          <a:xfrm>
            <a:off x="1480478" y="4071942"/>
            <a:ext cx="6339935" cy="2786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/>
          <p:nvPr>
            <p:ph type="body" idx="1"/>
          </p:nvPr>
        </p:nvSpPr>
        <p:spPr>
          <a:xfrm>
            <a:off x="214282" y="0"/>
            <a:ext cx="8443914" cy="657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5905" algn="ctr" rtl="0">
              <a:spcBef>
                <a:spcPts val="0"/>
              </a:spcBef>
              <a:spcAft>
                <a:spcPts val="0"/>
              </a:spcAft>
              <a:buSzPts val="2176"/>
              <a:buNone/>
            </a:pPr>
            <a:r>
              <a:rPr lang="pt-BR" sz="3200" b="1">
                <a:latin typeface="Aparajita"/>
                <a:ea typeface="Aparajita"/>
                <a:cs typeface="Aparajita"/>
                <a:sym typeface="Aparajita"/>
              </a:rPr>
              <a:t>Ambiente da Decisão: </a:t>
            </a:r>
            <a:r>
              <a:rPr lang="pt-BR" sz="3000">
                <a:latin typeface="Aparajita"/>
                <a:ea typeface="Aparajita"/>
                <a:cs typeface="Aparajita"/>
                <a:sym typeface="Aparajita"/>
              </a:rPr>
              <a:t>Certeza, risco e incerteza</a:t>
            </a:r>
            <a:endParaRPr lang="pt-BR" sz="3000">
              <a:latin typeface="Aparajita"/>
              <a:ea typeface="Aparajita"/>
              <a:cs typeface="Aparajita"/>
              <a:sym typeface="Aparajita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SzPts val="2176"/>
              <a:buNone/>
            </a:pPr>
            <a:r>
              <a:rPr lang="pt-BR" sz="3200" b="1">
                <a:latin typeface="Aparajita"/>
                <a:ea typeface="Aparajita"/>
                <a:cs typeface="Aparajita"/>
                <a:sym typeface="Aparajita"/>
              </a:rPr>
              <a:t>Ambiente de Certeza: </a:t>
            </a:r>
            <a:r>
              <a:rPr lang="pt-BR" sz="3000">
                <a:latin typeface="Aparajita"/>
                <a:ea typeface="Aparajita"/>
                <a:cs typeface="Aparajita"/>
                <a:sym typeface="Aparajita"/>
              </a:rPr>
              <a:t>Ex: investir em um fundo financeiro com juro pré-fixados. Exceção</a:t>
            </a:r>
            <a:endParaRPr lang="pt-BR" sz="3000">
              <a:latin typeface="Aparajita"/>
              <a:ea typeface="Aparajita"/>
              <a:cs typeface="Aparajita"/>
              <a:sym typeface="Aparajita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SzPts val="2176"/>
              <a:buNone/>
            </a:pPr>
            <a:r>
              <a:rPr lang="pt-BR" sz="3200" b="1">
                <a:latin typeface="Aparajita"/>
                <a:ea typeface="Aparajita"/>
                <a:cs typeface="Aparajita"/>
                <a:sym typeface="Aparajita"/>
              </a:rPr>
              <a:t>Ambiente de risco: </a:t>
            </a:r>
            <a:r>
              <a:rPr lang="pt-BR" sz="3000">
                <a:latin typeface="Aparajita"/>
                <a:ea typeface="Aparajita"/>
                <a:cs typeface="Aparajita"/>
                <a:sym typeface="Aparajita"/>
              </a:rPr>
              <a:t>Não se pode predizer os resultados das alternativas.</a:t>
            </a:r>
            <a:endParaRPr lang="pt-BR" sz="3000">
              <a:latin typeface="Aparajita"/>
              <a:ea typeface="Aparajita"/>
              <a:cs typeface="Aparajita"/>
              <a:sym typeface="Aparajita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SzPts val="2176"/>
              <a:buNone/>
            </a:pPr>
            <a:r>
              <a:rPr lang="pt-BR" sz="3200" b="1">
                <a:latin typeface="Aparajita"/>
                <a:ea typeface="Aparajita"/>
                <a:cs typeface="Aparajita"/>
                <a:sym typeface="Aparajita"/>
              </a:rPr>
              <a:t>Ambiente de incerteza: </a:t>
            </a:r>
            <a:r>
              <a:rPr lang="pt-BR" sz="3000">
                <a:latin typeface="Aparajita"/>
                <a:ea typeface="Aparajita"/>
                <a:cs typeface="Aparajita"/>
                <a:sym typeface="Aparajita"/>
              </a:rPr>
              <a:t>Mais difícil. Necessita de criatividade e inovação. Ex: reação dos clientes</a:t>
            </a:r>
            <a:endParaRPr lang="pt-BR" sz="3000">
              <a:latin typeface="Aparajita"/>
              <a:ea typeface="Aparajita"/>
              <a:cs typeface="Aparajita"/>
              <a:sym typeface="Aparajita"/>
            </a:endParaRPr>
          </a:p>
          <a:p>
            <a:pPr marL="365760" lvl="0" indent="-139700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</a:p>
        </p:txBody>
      </p:sp>
      <p:pic>
        <p:nvPicPr>
          <p:cNvPr id="131" name="Google Shape;131;p17" descr="tomada-de-decisao-sucesso.jpg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0" y="3562018"/>
            <a:ext cx="9144000" cy="3295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body" idx="1"/>
          </p:nvPr>
        </p:nvSpPr>
        <p:spPr>
          <a:xfrm>
            <a:off x="357158" y="214291"/>
            <a:ext cx="8643998" cy="4500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55905" algn="just" rtl="0">
              <a:spcBef>
                <a:spcPts val="0"/>
              </a:spcBef>
              <a:spcAft>
                <a:spcPts val="0"/>
              </a:spcAft>
              <a:buSzPts val="2720"/>
              <a:buFont typeface="Noto Sans Symbols"/>
              <a:buChar char="❖"/>
            </a:pPr>
            <a:r>
              <a:rPr lang="pt-BR" sz="4000" b="1">
                <a:latin typeface="Arabic Typesetting"/>
                <a:ea typeface="Arabic Typesetting"/>
                <a:cs typeface="Arabic Typesetting"/>
                <a:sym typeface="Arabic Typesetting"/>
              </a:rPr>
              <a:t>A situação: </a:t>
            </a:r>
            <a:r>
              <a:rPr lang="pt-BR" sz="4000">
                <a:latin typeface="Arabic Typesetting"/>
                <a:ea typeface="Arabic Typesetting"/>
                <a:cs typeface="Arabic Typesetting"/>
                <a:sym typeface="Arabic Typesetting"/>
              </a:rPr>
              <a:t>Ambiente que envolve o tomador</a:t>
            </a:r>
            <a:endParaRPr sz="4000" u="sng"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365760" lvl="0" indent="-255905" algn="just" rtl="0">
              <a:spcBef>
                <a:spcPts val="400"/>
              </a:spcBef>
              <a:spcAft>
                <a:spcPts val="0"/>
              </a:spcAft>
              <a:buSzPts val="2720"/>
              <a:buFont typeface="Noto Sans Symbols"/>
              <a:buChar char="❖"/>
            </a:pPr>
            <a:r>
              <a:rPr lang="pt-BR" sz="4000" b="1">
                <a:latin typeface="Arabic Typesetting"/>
                <a:ea typeface="Arabic Typesetting"/>
                <a:cs typeface="Arabic Typesetting"/>
                <a:sym typeface="Arabic Typesetting"/>
              </a:rPr>
              <a:t>Estratégia: </a:t>
            </a:r>
            <a:r>
              <a:rPr lang="pt-BR" sz="4000">
                <a:latin typeface="Arabic Typesetting"/>
                <a:ea typeface="Arabic Typesetting"/>
                <a:cs typeface="Arabic Typesetting"/>
                <a:sym typeface="Arabic Typesetting"/>
              </a:rPr>
              <a:t>É o curso da ação escolhida</a:t>
            </a:r>
            <a:endParaRPr sz="4000"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365760" lvl="0" indent="-255905" algn="just" rtl="0">
              <a:spcBef>
                <a:spcPts val="400"/>
              </a:spcBef>
              <a:spcAft>
                <a:spcPts val="0"/>
              </a:spcAft>
              <a:buSzPts val="2720"/>
              <a:buFont typeface="Noto Sans Symbols"/>
              <a:buChar char="❖"/>
            </a:pPr>
            <a:r>
              <a:rPr lang="pt-BR" sz="4000" b="1">
                <a:latin typeface="Arabic Typesetting"/>
                <a:ea typeface="Arabic Typesetting"/>
                <a:cs typeface="Arabic Typesetting"/>
                <a:sym typeface="Arabic Typesetting"/>
              </a:rPr>
              <a:t>Resultado</a:t>
            </a:r>
            <a:r>
              <a:rPr lang="pt-BR" sz="4000">
                <a:latin typeface="Arabic Typesetting"/>
                <a:ea typeface="Arabic Typesetting"/>
                <a:cs typeface="Arabic Typesetting"/>
                <a:sym typeface="Arabic Typesetting"/>
              </a:rPr>
              <a:t>: É a consequência ou resultante de uma determinada estratégia</a:t>
            </a:r>
            <a:endParaRPr lang="pt-BR" sz="4000"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365760" lvl="0" indent="-83185" algn="just" rtl="0">
              <a:spcBef>
                <a:spcPts val="400"/>
              </a:spcBef>
              <a:spcAft>
                <a:spcPts val="0"/>
              </a:spcAft>
              <a:buSzPts val="2720"/>
              <a:buFont typeface="Noto Sans Symbols"/>
              <a:buNone/>
            </a:pPr>
            <a:endParaRPr sz="4000"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365760" lvl="0" indent="-83185" algn="l" rtl="0">
              <a:spcBef>
                <a:spcPts val="400"/>
              </a:spcBef>
              <a:spcAft>
                <a:spcPts val="0"/>
              </a:spcAft>
              <a:buSzPts val="2720"/>
              <a:buNone/>
            </a:pPr>
            <a:endParaRPr sz="4000"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pic>
        <p:nvPicPr>
          <p:cNvPr id="137" name="Google Shape;137;p18" descr="images (1).jpg"/>
          <p:cNvPicPr preferRelativeResize="0"/>
          <p:nvPr/>
        </p:nvPicPr>
        <p:blipFill rotWithShape="1">
          <a:blip r:embed="rId1"/>
          <a:srcRect l="4372" r="4811"/>
          <a:stretch>
            <a:fillRect/>
          </a:stretch>
        </p:blipFill>
        <p:spPr>
          <a:xfrm>
            <a:off x="0" y="3214686"/>
            <a:ext cx="9144000" cy="3214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body" idx="1"/>
          </p:nvPr>
        </p:nvSpPr>
        <p:spPr>
          <a:xfrm>
            <a:off x="0" y="1071546"/>
            <a:ext cx="9144000" cy="451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632"/>
              <a:buNone/>
            </a:pPr>
            <a:r>
              <a:rPr lang="pt-BR" sz="2400" b="1"/>
              <a:t>1. Identificar e definição da situação</a:t>
            </a:r>
            <a:r>
              <a:rPr lang="pt-BR" sz="2400"/>
              <a:t>: problema ou oportunidade</a:t>
            </a:r>
            <a:endParaRPr lang="pt-BR" sz="240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rPr lang="pt-BR" sz="2400"/>
              <a:t>a) </a:t>
            </a:r>
            <a:r>
              <a:rPr lang="pt-BR" sz="2400" b="1"/>
              <a:t>Definição da situação: </a:t>
            </a:r>
            <a:r>
              <a:rPr lang="pt-BR" sz="2400"/>
              <a:t>sintoma x problema</a:t>
            </a:r>
            <a:endParaRPr lang="pt-BR" sz="240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rPr lang="pt-BR" sz="2400"/>
              <a:t>b) </a:t>
            </a:r>
            <a:r>
              <a:rPr lang="pt-BR" sz="2400" b="1"/>
              <a:t>Diagnóstico das causas</a:t>
            </a:r>
            <a:endParaRPr sz="240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rPr lang="pt-BR" sz="2400"/>
              <a:t>c) </a:t>
            </a:r>
            <a:r>
              <a:rPr lang="pt-BR" sz="2400" b="1"/>
              <a:t>Identificação dos objetivos da decisão</a:t>
            </a:r>
            <a:r>
              <a:rPr lang="pt-BR" sz="2400"/>
              <a:t>: ser eficaz</a:t>
            </a:r>
            <a:endParaRPr lang="pt-BR" sz="240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SzPts val="1632"/>
              <a:buNone/>
            </a:pPr>
            <a:endParaRPr sz="2400"/>
          </a:p>
          <a:p>
            <a:pPr marL="365760" lvl="0" indent="-139700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</a:p>
        </p:txBody>
      </p:sp>
      <p:sp>
        <p:nvSpPr>
          <p:cNvPr id="143" name="Google Shape;143;p19"/>
          <p:cNvSpPr txBox="1"/>
          <p:nvPr>
            <p:ph type="title"/>
          </p:nvPr>
        </p:nvSpPr>
        <p:spPr>
          <a:xfrm>
            <a:off x="0" y="0"/>
            <a:ext cx="9144000" cy="114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Lucida Sans" panose="020B0602030504020204"/>
              <a:buNone/>
            </a:pPr>
            <a:r>
              <a:rPr lang="pt-BR" sz="3200"/>
              <a:t>Tomada de Decisão–As 6 etapas do processo decisório</a:t>
            </a:r>
            <a:endParaRPr sz="3200"/>
          </a:p>
        </p:txBody>
      </p:sp>
      <p:pic>
        <p:nvPicPr>
          <p:cNvPr id="144" name="Google Shape;144;p19" descr="Artigo 171 - Problemas pessoais no trabalho.jpg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785786" y="3247601"/>
            <a:ext cx="7215238" cy="361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body" idx="1"/>
          </p:nvPr>
        </p:nvSpPr>
        <p:spPr>
          <a:xfrm>
            <a:off x="214282" y="428604"/>
            <a:ext cx="8715436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632"/>
              <a:buNone/>
            </a:pPr>
            <a:r>
              <a:rPr lang="pt-BR" sz="2400" b="1"/>
              <a:t>2. Obter informação (investigação) sobre a situação</a:t>
            </a:r>
            <a:endParaRPr lang="pt-BR" sz="2400" b="1"/>
          </a:p>
          <a:p>
            <a:pPr marL="0" lvl="0" indent="0" algn="just" rtl="0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rPr lang="pt-BR" sz="2400" b="1"/>
              <a:t>3. Gerar alternativas de solução: </a:t>
            </a:r>
            <a:r>
              <a:rPr lang="pt-BR" sz="2400"/>
              <a:t>Brainstorming (tempestade de ideias)</a:t>
            </a:r>
            <a:endParaRPr lang="pt-BR" sz="2400"/>
          </a:p>
          <a:p>
            <a:pPr marL="0" lvl="0" indent="0" algn="just" rtl="0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rPr lang="pt-BR" sz="2400" b="1"/>
              <a:t>4. Avaliar as alternativas e escolher a solução</a:t>
            </a:r>
            <a:endParaRPr lang="pt-BR" sz="2400" b="1"/>
          </a:p>
          <a:p>
            <a:pPr marL="0" lvl="0" indent="0" algn="just" rtl="0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rPr lang="pt-BR" sz="2400" b="1"/>
              <a:t>5. Transformar a solução em ação efetiva</a:t>
            </a:r>
            <a:r>
              <a:rPr lang="pt-BR" sz="2400"/>
              <a:t>: Orçamento</a:t>
            </a:r>
            <a:endParaRPr sz="2400" u="sng"/>
          </a:p>
          <a:p>
            <a:pPr marL="0" lvl="0" indent="0" algn="just" rtl="0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rPr lang="pt-BR" sz="2400" b="1"/>
              <a:t>6. Avaliar os resultados obtidos</a:t>
            </a:r>
            <a:r>
              <a:rPr lang="pt-BR" sz="2400"/>
              <a:t>: Problema resolvido?</a:t>
            </a:r>
            <a:endParaRPr lang="pt-BR" sz="2400"/>
          </a:p>
          <a:p>
            <a:pPr marL="365760" lvl="0" indent="-139700" algn="l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</a:p>
        </p:txBody>
      </p:sp>
      <p:pic>
        <p:nvPicPr>
          <p:cNvPr id="150" name="Google Shape;150;p20" descr="images (7).jpg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714348" y="3000372"/>
            <a:ext cx="7500990" cy="3657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1" descr="F1.jpg"/>
          <p:cNvPicPr preferRelativeResize="0"/>
          <p:nvPr>
            <p:ph type="body"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0" y="873757"/>
            <a:ext cx="9144000" cy="5984243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1"/>
          <p:cNvSpPr txBox="1"/>
          <p:nvPr/>
        </p:nvSpPr>
        <p:spPr>
          <a:xfrm>
            <a:off x="0" y="0"/>
            <a:ext cx="871540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As Seis Etapas do Processo Decisório</a:t>
            </a:r>
            <a:endParaRPr sz="4400" b="1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oncurso">
  <a:themeElements>
    <a:clrScheme name="Concurso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2195</Words>
  <Application>WPS Presentation</Application>
  <PresentationFormat/>
  <Paragraphs>83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Arial</vt:lpstr>
      <vt:lpstr>SimSun</vt:lpstr>
      <vt:lpstr>Wingdings</vt:lpstr>
      <vt:lpstr>Arial</vt:lpstr>
      <vt:lpstr>Lucida Sans</vt:lpstr>
      <vt:lpstr>Noto Sans Symbols</vt:lpstr>
      <vt:lpstr>Segoe Print</vt:lpstr>
      <vt:lpstr>Verdana</vt:lpstr>
      <vt:lpstr>Aparajita</vt:lpstr>
      <vt:lpstr>Nirmala UI</vt:lpstr>
      <vt:lpstr>Arabic Typesetting</vt:lpstr>
      <vt:lpstr>Bookman Old Style</vt:lpstr>
      <vt:lpstr>Microsoft YaHei</vt:lpstr>
      <vt:lpstr>Arial Unicode MS</vt:lpstr>
      <vt:lpstr>Concurso</vt:lpstr>
      <vt:lpstr>PowerPoint 演示文稿</vt:lpstr>
      <vt:lpstr>Tomada De Decisão </vt:lpstr>
      <vt:lpstr>PowerPoint 演示文稿</vt:lpstr>
      <vt:lpstr>Tomada de Decisão – Modelo Genérico</vt:lpstr>
      <vt:lpstr>PowerPoint 演示文稿</vt:lpstr>
      <vt:lpstr>PowerPoint 演示文稿</vt:lpstr>
      <vt:lpstr>Tomada de Decisão–As 6 etapas do processo decisório</vt:lpstr>
      <vt:lpstr>PowerPoint 演示文稿</vt:lpstr>
      <vt:lpstr>PowerPoint 演示文稿</vt:lpstr>
      <vt:lpstr>PowerPoint 演示文稿</vt:lpstr>
      <vt:lpstr>PowerPoint 演示文稿</vt:lpstr>
      <vt:lpstr>Tomada de Decisão – Árvore de Decisões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usuario</cp:lastModifiedBy>
  <cp:revision>1</cp:revision>
  <dcterms:created xsi:type="dcterms:W3CDTF">2021-05-06T17:34:05Z</dcterms:created>
  <dcterms:modified xsi:type="dcterms:W3CDTF">2021-05-06T17:34:05Z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1046-11.2.0.10114</vt:lpwstr>
  </property>
</Properties>
</file>