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81" r:id="rId3"/>
    <p:sldId id="287" r:id="rId5"/>
    <p:sldId id="277" r:id="rId6"/>
    <p:sldId id="282" r:id="rId7"/>
    <p:sldId id="297" r:id="rId8"/>
    <p:sldId id="264" r:id="rId9"/>
    <p:sldId id="257" r:id="rId10"/>
    <p:sldId id="299" r:id="rId11"/>
    <p:sldId id="267" r:id="rId12"/>
    <p:sldId id="286" r:id="rId13"/>
    <p:sldId id="300" r:id="rId14"/>
    <p:sldId id="301" r:id="rId15"/>
    <p:sldId id="302" r:id="rId16"/>
    <p:sldId id="304" r:id="rId17"/>
    <p:sldId id="305" r:id="rId18"/>
    <p:sldId id="306" r:id="rId19"/>
    <p:sldId id="307" r:id="rId20"/>
    <p:sldId id="303" r:id="rId21"/>
    <p:sldId id="290" r:id="rId22"/>
    <p:sldId id="256" r:id="rId23"/>
    <p:sldId id="308" r:id="rId24"/>
    <p:sldId id="288" r:id="rId25"/>
    <p:sldId id="285" r:id="rId26"/>
    <p:sldId id="295" r:id="rId27"/>
    <p:sldId id="289" r:id="rId28"/>
    <p:sldId id="309" r:id="rId29"/>
    <p:sldId id="310" r:id="rId30"/>
    <p:sldId id="311" r:id="rId31"/>
    <p:sldId id="312" r:id="rId32"/>
    <p:sldId id="313" r:id="rId33"/>
    <p:sldId id="314" r:id="rId34"/>
    <p:sldId id="315" r:id="rId3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B1032C-EA38-4F05-BA0D-38AFFFC7BED3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70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60FFB-635F-4324-9E53-30BFF181E7CB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72A0B-1FFF-48BE-94DC-6CF5C20221B0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CABA0-B092-4313-8A6A-4FB336F000CA}" type="datetimeFigureOut">
              <a:rPr lang="pt-BR" noProof="0" smtClean="0"/>
            </a:fld>
            <a:endParaRPr lang="pt-BR" noProof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  <a:endParaRPr lang="pt-BR" noProof="0" dirty="0"/>
          </a:p>
          <a:p>
            <a:pPr lvl="1"/>
            <a:r>
              <a:rPr lang="pt-BR" noProof="0" dirty="0"/>
              <a:t>Segundo nível</a:t>
            </a:r>
            <a:endParaRPr lang="pt-BR" noProof="0" dirty="0"/>
          </a:p>
          <a:p>
            <a:pPr lvl="2"/>
            <a:r>
              <a:rPr lang="pt-BR" noProof="0" dirty="0"/>
              <a:t>Terceiro nível</a:t>
            </a:r>
            <a:endParaRPr lang="pt-BR" noProof="0" dirty="0"/>
          </a:p>
          <a:p>
            <a:pPr lvl="3"/>
            <a:r>
              <a:rPr lang="pt-BR" noProof="0" dirty="0"/>
              <a:t>Quarto nível</a:t>
            </a:r>
            <a:endParaRPr lang="pt-BR" noProof="0" dirty="0"/>
          </a:p>
          <a:p>
            <a:pPr lvl="4"/>
            <a:r>
              <a:rPr lang="pt-BR" noProof="0" dirty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105E-1926-4462-91D2-5B5BDD1081D5}" type="slidenum">
              <a:rPr lang="pt-BR" noProof="0" smtClean="0"/>
            </a:fld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0105E-1926-4462-91D2-5B5BDD1081D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/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8" name="Oval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9" name="Oval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01 de imagens_importan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Imagem 16"/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2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tângulo 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6" name="Oval 5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5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17" name="Espaço Reservado para Texto 4"/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Nome</a:t>
            </a:r>
            <a:endParaRPr lang="pt-BR" noProof="0"/>
          </a:p>
        </p:txBody>
      </p:sp>
      <p:sp>
        <p:nvSpPr>
          <p:cNvPr id="18" name="Espaço Reservado para Texto 4"/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Telefone</a:t>
            </a:r>
            <a:endParaRPr lang="pt-BR" noProof="0"/>
          </a:p>
        </p:txBody>
      </p:sp>
      <p:sp>
        <p:nvSpPr>
          <p:cNvPr id="19" name="Espaço Reservado para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Email</a:t>
            </a:r>
            <a:endParaRPr lang="pt-BR" noProof="0"/>
          </a:p>
        </p:txBody>
      </p:sp>
      <p:sp>
        <p:nvSpPr>
          <p:cNvPr id="20" name="Espaço Reservado para Texto 4"/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Site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28" name="Espaço Reservado para Conteúdo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29" name="Espaço Reservado para Conteúdo 2"/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30" name="Espaço Reservado para Conteúdo 2"/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8" name="Oval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9" name="Oval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13" name="Forma livre: Forma 12"/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/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8" name="Oval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9" name="Oval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10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0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1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12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/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1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11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pt-BR" noProof="0"/>
              <a:t>TÍTULO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11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t-BR" noProof="0"/>
              <a:t>Editar estilos de texto Mestre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01 do 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7" name="Espaço Reservado para Conteúdo 15"/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02 do 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7" name="Espaço Reservado para Conteúdo 15"/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8" name="Espaço Reservado para Texto 12"/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0" name="Espaço Reservado para Conteúdo 15"/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vertical 03 do 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1" name="Espaço Reservado para Texto 12"/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12" name="Espaço Reservado para Conteúdo 15"/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15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04 do conteú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  <a:endParaRPr lang="pt-BR" noProof="0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tângulo 11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15" name="Espaço Reservado para o Número do Slide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</a:fld>
            <a:endParaRPr lang="pt-BR" sz="1200" noProof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</a:fld>
            <a:endParaRPr lang="pt-BR" noProof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  <a:endParaRPr lang="pt-BR" noProof="0" dirty="0"/>
          </a:p>
          <a:p>
            <a:pPr lvl="1" rtl="0"/>
            <a:r>
              <a:rPr lang="pt-BR" noProof="0" dirty="0"/>
              <a:t>Segundo nível</a:t>
            </a:r>
            <a:endParaRPr lang="pt-BR" noProof="0" dirty="0"/>
          </a:p>
          <a:p>
            <a:pPr lvl="2" rtl="0"/>
            <a:r>
              <a:rPr lang="pt-BR" noProof="0" dirty="0"/>
              <a:t>Terceiro nível</a:t>
            </a:r>
            <a:endParaRPr lang="pt-BR" noProof="0" dirty="0"/>
          </a:p>
          <a:p>
            <a:pPr lvl="3" rtl="0"/>
            <a:r>
              <a:rPr lang="pt-BR" noProof="0" dirty="0"/>
              <a:t>Quarto nível</a:t>
            </a:r>
            <a:endParaRPr lang="pt-BR" noProof="0" dirty="0"/>
          </a:p>
          <a:p>
            <a:pPr lvl="4" rtl="0"/>
            <a:r>
              <a:rPr lang="pt-BR" noProof="0" dirty="0"/>
              <a:t>Quinto nível</a:t>
            </a:r>
            <a:endParaRPr lang="pt-B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.sv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hyperlink" Target="https://support.office.com/pt-br/article/editar-uma-apresenta%c3%a7%c3%a3o-ff353d37-742a-4aa8-8bdd-6b1f488127a2?omkt=pt-BR&amp;ui=pt-BR&amp;rs=pt-BR&amp;ad=B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hyperlink" Target="https://support.office.com/pt-br/article/editar-uma-apresenta%c3%a7%c3%a3o-ff353d37-742a-4aa8-8bdd-6b1f488127a2?omkt=pt-BR&amp;ui=pt-BR&amp;rs=pt-BR&amp;ad=BR" TargetMode="Externa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.svg"/><Relationship Id="rId3" Type="http://schemas.openxmlformats.org/officeDocument/2006/relationships/image" Target="../media/image20.png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 descr="Três pessoas sentadas a uma mesa de piqueniqu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" y="0"/>
            <a:ext cx="6676568" cy="6858000"/>
          </a:xfr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pt-BR" sz="3500" b="1" dirty="0"/>
              <a:t>DESENVOLVIMENTO ORGANIZACIONAL</a:t>
            </a:r>
            <a:endParaRPr lang="pt-BR" sz="3500" b="1" dirty="0"/>
          </a:p>
        </p:txBody>
      </p:sp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b="1" dirty="0" smtClean="0"/>
              <a:t>Professor : Alexsandro Andrade</a:t>
            </a:r>
            <a:endParaRPr lang="pt-BR" b="1" dirty="0"/>
          </a:p>
        </p:txBody>
      </p:sp>
      <p:grpSp>
        <p:nvGrpSpPr>
          <p:cNvPr id="4" name="Grupo 3" descr="elemento decorativo"/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orma Livre: Forma 10"/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665131" y="1388436"/>
            <a:ext cx="8534400" cy="4248073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1800" dirty="0"/>
              <a:t>T</a:t>
            </a:r>
            <a:r>
              <a:rPr lang="pt-BR" sz="1800" dirty="0" smtClean="0"/>
              <a:t>ambém chamado </a:t>
            </a:r>
            <a:r>
              <a:rPr lang="pt-BR" sz="1800" dirty="0"/>
              <a:t>treinamento da sensibilidade, constitui a </a:t>
            </a:r>
            <a:r>
              <a:rPr lang="pt-BR" sz="1800" dirty="0" smtClean="0"/>
              <a:t>técnica </a:t>
            </a:r>
            <a:r>
              <a:rPr lang="pt-BR" sz="1800" dirty="0"/>
              <a:t>mais antiga e ampla de DO. Consiste em reunir grupos chamados T-</a:t>
            </a:r>
            <a:r>
              <a:rPr lang="pt-BR" sz="1800" dirty="0" err="1"/>
              <a:t>groups</a:t>
            </a:r>
            <a:r>
              <a:rPr lang="pt-BR" sz="1800" dirty="0"/>
              <a:t> (grupos de </a:t>
            </a:r>
            <a:r>
              <a:rPr lang="pt-BR" sz="1800" dirty="0" smtClean="0"/>
              <a:t>treinamento</a:t>
            </a:r>
            <a:r>
              <a:rPr lang="pt-BR" sz="1800" dirty="0"/>
              <a:t>) que são orientados por um líder treinado para aumentar a sensibilidade quanto às habilidades e às dificuldades de relacionamento interpessoal. </a:t>
            </a:r>
            <a:endParaRPr lang="pt-BR" sz="1800" dirty="0" smtClean="0"/>
          </a:p>
          <a:p>
            <a:pPr algn="just">
              <a:lnSpc>
                <a:spcPct val="150000"/>
              </a:lnSpc>
            </a:pPr>
            <a:r>
              <a:rPr lang="pt-BR" sz="1800" dirty="0" smtClean="0"/>
              <a:t>O </a:t>
            </a:r>
            <a:r>
              <a:rPr lang="pt-BR" sz="1800" dirty="0"/>
              <a:t>resultado consiste em maior criatividade (menos temor dos outros e menos posição de defesa), </a:t>
            </a:r>
            <a:r>
              <a:rPr lang="pt-BR" sz="1800" dirty="0" smtClean="0"/>
              <a:t>menor </a:t>
            </a:r>
            <a:r>
              <a:rPr lang="pt-BR" sz="1800" dirty="0"/>
              <a:t>hostilidade quanto aos outros (pela melhor compreensão dos outros) e maior sensitividade às influências sociais e psicológicas sobre o </a:t>
            </a:r>
            <a:r>
              <a:rPr lang="pt-BR" sz="1800" dirty="0" smtClean="0"/>
              <a:t>comportamento </a:t>
            </a:r>
            <a:r>
              <a:rPr lang="pt-BR" sz="1800" dirty="0"/>
              <a:t>em </a:t>
            </a:r>
            <a:r>
              <a:rPr lang="pt-BR" sz="1800" dirty="0" smtClean="0"/>
              <a:t>trabalho. </a:t>
            </a:r>
            <a:r>
              <a:rPr lang="pt-BR" sz="1800" dirty="0"/>
              <a:t>Isso favorece a </a:t>
            </a:r>
            <a:r>
              <a:rPr lang="pt-BR" sz="1800" dirty="0" smtClean="0"/>
              <a:t>flexibilidade </a:t>
            </a:r>
            <a:r>
              <a:rPr lang="pt-BR" sz="1800" dirty="0"/>
              <a:t>do comportamento das pessoas em relação aos outros. </a:t>
            </a:r>
            <a:endParaRPr lang="pt-BR" sz="1800" dirty="0" smtClean="0"/>
          </a:p>
          <a:p>
            <a:pPr algn="just">
              <a:lnSpc>
                <a:spcPct val="150000"/>
              </a:lnSpc>
            </a:pPr>
            <a:r>
              <a:rPr lang="pt-BR" sz="1800" dirty="0" smtClean="0"/>
              <a:t>Geralmente </a:t>
            </a:r>
            <a:r>
              <a:rPr lang="pt-BR" sz="1800" dirty="0"/>
              <a:t>é aplicado de cima para baixo, começando na cúpula da organização e descendo até os níveis mais baixos. </a:t>
            </a:r>
            <a:endParaRPr lang="pt-BR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sz="3200" b="1" dirty="0"/>
              <a:t>Treinamento da sensitividade</a:t>
            </a:r>
            <a:endParaRPr lang="pt-BR" sz="3500" dirty="0"/>
          </a:p>
        </p:txBody>
      </p:sp>
      <p:pic>
        <p:nvPicPr>
          <p:cNvPr id="27" name="Espaço Reservado para Conteúdo 79" descr="Livro aberto"/>
          <p:cNvPicPr>
            <a:picLocks noGrp="1" noChangeAspect="1"/>
          </p:cNvPicPr>
          <p:nvPr>
            <p:ph sz="quarter" idx="13"/>
          </p:nvPr>
        </p:nvPicPr>
        <p:blipFill>
          <a:blip r:embed="rId1" cstate="email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0731" y="1388436"/>
            <a:ext cx="548640" cy="5486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665131" y="1388436"/>
            <a:ext cx="8534400" cy="4248073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1800" dirty="0" smtClean="0"/>
              <a:t>É </a:t>
            </a:r>
            <a:r>
              <a:rPr lang="pt-BR" sz="1800" dirty="0"/>
              <a:t>uma técnica que visa ao </a:t>
            </a:r>
            <a:r>
              <a:rPr lang="pt-BR" sz="1800" dirty="0" smtClean="0"/>
              <a:t>autodiagnostico </a:t>
            </a:r>
            <a:r>
              <a:rPr lang="pt-BR" sz="1800" dirty="0"/>
              <a:t>das relações </a:t>
            </a:r>
            <a:r>
              <a:rPr lang="pt-BR" sz="1800" dirty="0" smtClean="0"/>
              <a:t>interpessoais. As </a:t>
            </a:r>
            <a:r>
              <a:rPr lang="pt-BR" sz="1800" dirty="0"/>
              <a:t>relações interpessoais ocorrem por meio de </a:t>
            </a:r>
            <a:r>
              <a:rPr lang="pt-BR" sz="1800" dirty="0" smtClean="0"/>
              <a:t>transações</a:t>
            </a:r>
            <a:r>
              <a:rPr lang="pt-BR" sz="1800" dirty="0"/>
              <a:t>, que significa qualquer forma de comunicação ou relação com os demais. A AT é uma técnica </a:t>
            </a:r>
            <a:r>
              <a:rPr lang="pt-BR" sz="1800" dirty="0" smtClean="0"/>
              <a:t>destinada </a:t>
            </a:r>
            <a:r>
              <a:rPr lang="pt-BR" sz="1800" dirty="0"/>
              <a:t>a indivíduos, pois se concentra nos estilos e conteúdos das comunicações entre as pessoas. </a:t>
            </a:r>
            <a:endParaRPr lang="pt-BR" sz="1800" dirty="0" smtClean="0"/>
          </a:p>
          <a:p>
            <a:pPr algn="just">
              <a:lnSpc>
                <a:spcPct val="150000"/>
              </a:lnSpc>
            </a:pPr>
            <a:r>
              <a:rPr lang="pt-BR" sz="1800" dirty="0" smtClean="0"/>
              <a:t>Ensina </a:t>
            </a:r>
            <a:r>
              <a:rPr lang="pt-BR" sz="1800" dirty="0"/>
              <a:t>as pessoas a enviar mensagens que sejam claras e ágeis e a dar respostas que sejam naturais e razoáveis. O objetivo é reduzir hábitos destrutivos de comunicação – os chamados “jogos” – nos quais a intenção ou o significado da comunicação fica obscuro ou distorcido. </a:t>
            </a:r>
            <a:endParaRPr lang="pt-BR" sz="1800" dirty="0" smtClean="0"/>
          </a:p>
          <a:p>
            <a:pPr algn="just">
              <a:lnSpc>
                <a:spcPct val="150000"/>
              </a:lnSpc>
            </a:pPr>
            <a:r>
              <a:rPr lang="pt-BR" sz="1800" dirty="0" smtClean="0"/>
              <a:t>A </a:t>
            </a:r>
            <a:r>
              <a:rPr lang="pt-BR" sz="1800" dirty="0"/>
              <a:t>AT assemelha-se à terapia psicológica para melhorar o relacionamento </a:t>
            </a:r>
            <a:r>
              <a:rPr lang="pt-BR" sz="1800" dirty="0" smtClean="0"/>
              <a:t>interpessoal</a:t>
            </a:r>
            <a:r>
              <a:rPr lang="pt-BR" sz="1800" dirty="0"/>
              <a:t>, permitindo a cada indivíduo </a:t>
            </a:r>
            <a:r>
              <a:rPr lang="pt-BR" sz="1800" dirty="0" smtClean="0"/>
              <a:t>autodiagnosticar </a:t>
            </a:r>
            <a:r>
              <a:rPr lang="pt-BR" sz="1800" dirty="0"/>
              <a:t>sua inter-relação com os outros para </a:t>
            </a:r>
            <a:r>
              <a:rPr lang="pt-BR" sz="1800" dirty="0" smtClean="0"/>
              <a:t>modificá-la </a:t>
            </a:r>
            <a:r>
              <a:rPr lang="pt-BR" sz="1800" dirty="0"/>
              <a:t>e melhorá-la </a:t>
            </a:r>
            <a:r>
              <a:rPr lang="pt-BR" sz="1800" dirty="0" smtClean="0"/>
              <a:t>gradativamente.</a:t>
            </a:r>
            <a:endParaRPr lang="pt-BR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sz="3600" b="1" dirty="0"/>
              <a:t>Análise transacional (AT</a:t>
            </a:r>
            <a:r>
              <a:rPr lang="pt-BR" sz="3600" b="1" dirty="0" smtClean="0"/>
              <a:t>)</a:t>
            </a:r>
            <a:br>
              <a:rPr lang="pt-BR" sz="3600" dirty="0"/>
            </a:br>
            <a:endParaRPr lang="pt-BR" sz="3500" b="1" dirty="0"/>
          </a:p>
        </p:txBody>
      </p:sp>
      <p:pic>
        <p:nvPicPr>
          <p:cNvPr id="27" name="Espaço Reservado para Conteúdo 79" descr="Livro aberto"/>
          <p:cNvPicPr>
            <a:picLocks noGrp="1" noChangeAspect="1"/>
          </p:cNvPicPr>
          <p:nvPr>
            <p:ph sz="quarter" idx="13"/>
          </p:nvPr>
        </p:nvPicPr>
        <p:blipFill>
          <a:blip r:embed="rId1" cstate="email"/>
          <a:stretch>
            <a:fillRect/>
          </a:stretch>
        </p:blipFill>
        <p:spPr>
          <a:xfrm>
            <a:off x="750731" y="1388436"/>
            <a:ext cx="548640" cy="5486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652253" y="1246768"/>
            <a:ext cx="8534400" cy="4248073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1900" dirty="0" smtClean="0"/>
              <a:t>É </a:t>
            </a:r>
            <a:r>
              <a:rPr lang="pt-BR" sz="1900" dirty="0"/>
              <a:t>uma técnica de alteração comportamental na qual várias pessoas de vários níveis e áreas da organização se reúnem sob a coordenação de um consultor ou líder e criticam-se mutuamente, procurando um ponto de encontro em que a colaboração seja mais </a:t>
            </a:r>
            <a:r>
              <a:rPr lang="pt-BR" sz="1900" dirty="0" smtClean="0"/>
              <a:t>frutífera</a:t>
            </a:r>
            <a:r>
              <a:rPr lang="pt-BR" sz="1900" dirty="0"/>
              <a:t>, eliminando-se as barreiras interpessoais de comunicação pelo esclarecimento e compreensão de suas causas. </a:t>
            </a:r>
            <a:endParaRPr lang="pt-BR" sz="1900" dirty="0" smtClean="0"/>
          </a:p>
          <a:p>
            <a:pPr algn="just">
              <a:lnSpc>
                <a:spcPct val="150000"/>
              </a:lnSpc>
            </a:pPr>
            <a:r>
              <a:rPr lang="pt-BR" sz="1900" dirty="0" smtClean="0"/>
              <a:t>Ao </a:t>
            </a:r>
            <a:r>
              <a:rPr lang="pt-BR" sz="1900" dirty="0"/>
              <a:t>final, a equipe autoavalia o seu comportamento por meio de determinadas </a:t>
            </a:r>
            <a:r>
              <a:rPr lang="pt-BR" sz="1900" dirty="0" smtClean="0"/>
              <a:t>variáveis. A </a:t>
            </a:r>
            <a:r>
              <a:rPr lang="pt-BR" sz="1900" dirty="0"/>
              <a:t>ideia básica é </a:t>
            </a:r>
            <a:r>
              <a:rPr lang="pt-BR" sz="1900" dirty="0" smtClean="0"/>
              <a:t>construir </a:t>
            </a:r>
            <a:r>
              <a:rPr lang="pt-BR" sz="1900" dirty="0"/>
              <a:t>equipes pela abertura de mentalidade e de ação das pessoas. </a:t>
            </a:r>
            <a:endParaRPr lang="pt-BR" sz="1900" dirty="0" smtClean="0"/>
          </a:p>
          <a:p>
            <a:pPr algn="just">
              <a:lnSpc>
                <a:spcPct val="150000"/>
              </a:lnSpc>
            </a:pPr>
            <a:r>
              <a:rPr lang="pt-BR" sz="1900" dirty="0" smtClean="0"/>
              <a:t>Para </a:t>
            </a:r>
            <a:r>
              <a:rPr lang="pt-BR" sz="1900" dirty="0"/>
              <a:t>o trabalho em equipe são </a:t>
            </a:r>
            <a:r>
              <a:rPr lang="pt-BR" sz="1900" dirty="0" smtClean="0"/>
              <a:t>eliminadas </a:t>
            </a:r>
            <a:r>
              <a:rPr lang="pt-BR" sz="1900" dirty="0"/>
              <a:t>as diferenças hierárquicas e os interesses específicos de cada departamento ou área, </a:t>
            </a:r>
            <a:r>
              <a:rPr lang="pt-BR" sz="1900" dirty="0" smtClean="0"/>
              <a:t>proporcionando </a:t>
            </a:r>
            <a:r>
              <a:rPr lang="pt-BR" sz="1900" dirty="0"/>
              <a:t>a predisposição sadia para a interação e, consequentemente, para a criatividade e inovação. </a:t>
            </a:r>
            <a:endParaRPr lang="pt-BR" sz="19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sz="3600" b="1" dirty="0"/>
              <a:t>Desenvolvimento de </a:t>
            </a:r>
            <a:r>
              <a:rPr lang="pt-BR" sz="3600" b="1" dirty="0" smtClean="0"/>
              <a:t>equipes</a:t>
            </a:r>
            <a:endParaRPr lang="pt-BR" sz="3500" b="1" dirty="0"/>
          </a:p>
        </p:txBody>
      </p:sp>
      <p:pic>
        <p:nvPicPr>
          <p:cNvPr id="27" name="Espaço Reservado para Conteúdo 79" descr="Livro aberto"/>
          <p:cNvPicPr>
            <a:picLocks noGrp="1" noChangeAspect="1"/>
          </p:cNvPicPr>
          <p:nvPr>
            <p:ph sz="quarter" idx="13"/>
          </p:nvPr>
        </p:nvPicPr>
        <p:blipFill>
          <a:blip r:embed="rId1" cstate="email"/>
          <a:stretch>
            <a:fillRect/>
          </a:stretch>
        </p:blipFill>
        <p:spPr>
          <a:xfrm>
            <a:off x="750731" y="1388436"/>
            <a:ext cx="548640" cy="5486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665131" y="1388436"/>
            <a:ext cx="8534400" cy="4248073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2000" dirty="0"/>
              <a:t>As organizações estão migrando de uma estrutura organizacional baseada na departamentalização funcional para redes integradas de equipes na busca de flexibilização, inovação e </a:t>
            </a:r>
            <a:r>
              <a:rPr lang="pt-BR" sz="2000" dirty="0" smtClean="0"/>
              <a:t>mudança.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Equipes </a:t>
            </a:r>
            <a:r>
              <a:rPr lang="pt-BR" sz="2000" dirty="0"/>
              <a:t>eficazes requerem a definição clara da filosofia e da missão da organização, uma estrutura organizacional flexível e participativa, sistemas organizacionais adequados, políticas organizacionais que permitam o comprometimento das pessoas e o treinamento de habilidades técnicas e interpessoais.</a:t>
            </a: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sz="3600" b="1" dirty="0"/>
              <a:t>Análise transacional (AT</a:t>
            </a:r>
            <a:r>
              <a:rPr lang="pt-BR" sz="3600" b="1" dirty="0" smtClean="0"/>
              <a:t>)</a:t>
            </a:r>
            <a:br>
              <a:rPr lang="pt-BR" sz="3600" dirty="0"/>
            </a:br>
            <a:endParaRPr lang="pt-BR" sz="3500" b="1" dirty="0"/>
          </a:p>
        </p:txBody>
      </p:sp>
      <p:pic>
        <p:nvPicPr>
          <p:cNvPr id="27" name="Espaço Reservado para Conteúdo 79" descr="Livro aberto"/>
          <p:cNvPicPr>
            <a:picLocks noGrp="1" noChangeAspect="1"/>
          </p:cNvPicPr>
          <p:nvPr>
            <p:ph sz="quarter" idx="13"/>
          </p:nvPr>
        </p:nvPicPr>
        <p:blipFill>
          <a:blip r:embed="rId1" cstate="email"/>
          <a:stretch>
            <a:fillRect/>
          </a:stretch>
        </p:blipFill>
        <p:spPr>
          <a:xfrm>
            <a:off x="750731" y="1388436"/>
            <a:ext cx="548640" cy="5486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665131" y="1388436"/>
            <a:ext cx="8534400" cy="4248073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1900" dirty="0" smtClean="0"/>
              <a:t>É uma </a:t>
            </a:r>
            <a:r>
              <a:rPr lang="pt-BR" sz="1900" dirty="0"/>
              <a:t>técnica em que cada equipe é coordenada por um consultor cuja atuação varia enormemente. A coordenação permite certas intervenções para tornar a equipe mais sensível aos processos internos de estabelecer metas e objetivos, de participação, liderança, </a:t>
            </a:r>
            <a:r>
              <a:rPr lang="pt-BR" sz="1900" dirty="0" smtClean="0"/>
              <a:t>tomada </a:t>
            </a:r>
            <a:r>
              <a:rPr lang="pt-BR" sz="1900" dirty="0"/>
              <a:t>de decisões, confiança e criatividade. </a:t>
            </a:r>
            <a:endParaRPr lang="pt-BR" sz="1900" dirty="0" smtClean="0"/>
          </a:p>
          <a:p>
            <a:pPr algn="just">
              <a:lnSpc>
                <a:spcPct val="150000"/>
              </a:lnSpc>
            </a:pPr>
            <a:r>
              <a:rPr lang="pt-BR" sz="1900" dirty="0" smtClean="0"/>
              <a:t>O consultor </a:t>
            </a:r>
            <a:r>
              <a:rPr lang="pt-BR" sz="1900" dirty="0"/>
              <a:t>ajuda os membros da equipe a compreender a dinâmica das relações de trabalho em situações de grupo e a desenvolver o diagnóstico de barreiras e habilidades de solução de problemas para </a:t>
            </a:r>
            <a:r>
              <a:rPr lang="pt-BR" sz="1900" dirty="0" smtClean="0"/>
              <a:t>fortalecer </a:t>
            </a:r>
            <a:r>
              <a:rPr lang="pt-BR" sz="1900" dirty="0"/>
              <a:t>o senso de unidade entre os membros, </a:t>
            </a:r>
            <a:r>
              <a:rPr lang="pt-BR" sz="1900" dirty="0" smtClean="0"/>
              <a:t>incrementar </a:t>
            </a:r>
            <a:r>
              <a:rPr lang="pt-BR" sz="1900" dirty="0"/>
              <a:t>relações interpessoais, melhorar o </a:t>
            </a:r>
            <a:r>
              <a:rPr lang="pt-BR" sz="1900" dirty="0" smtClean="0"/>
              <a:t>cumprimento </a:t>
            </a:r>
            <a:r>
              <a:rPr lang="pt-BR" sz="1900" dirty="0"/>
              <a:t>das tarefas e aumentar a eficácia.</a:t>
            </a:r>
            <a:endParaRPr lang="pt-BR" sz="19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sz="3600" b="1" dirty="0"/>
              <a:t>Consultoria de </a:t>
            </a:r>
            <a:r>
              <a:rPr lang="pt-BR" sz="3600" b="1" dirty="0" smtClean="0"/>
              <a:t>procedimentos</a:t>
            </a:r>
            <a:endParaRPr lang="pt-BR" sz="3500" b="1" dirty="0"/>
          </a:p>
        </p:txBody>
      </p:sp>
      <p:pic>
        <p:nvPicPr>
          <p:cNvPr id="27" name="Espaço Reservado para Conteúdo 79" descr="Livro aberto"/>
          <p:cNvPicPr>
            <a:picLocks noGrp="1" noChangeAspect="1"/>
          </p:cNvPicPr>
          <p:nvPr>
            <p:ph sz="quarter" idx="13"/>
          </p:nvPr>
        </p:nvPicPr>
        <p:blipFill>
          <a:blip r:embed="rId1" cstate="email"/>
          <a:stretch>
            <a:fillRect/>
          </a:stretch>
        </p:blipFill>
        <p:spPr>
          <a:xfrm>
            <a:off x="750731" y="1388436"/>
            <a:ext cx="548640" cy="5486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665131" y="1388436"/>
            <a:ext cx="8534400" cy="4248073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2000" dirty="0"/>
              <a:t>É</a:t>
            </a:r>
            <a:r>
              <a:rPr lang="pt-BR" sz="2000" dirty="0" smtClean="0"/>
              <a:t> </a:t>
            </a:r>
            <a:r>
              <a:rPr lang="pt-BR" sz="2000" dirty="0"/>
              <a:t>uma técnica de </a:t>
            </a:r>
            <a:r>
              <a:rPr lang="pt-BR" sz="2000" dirty="0" smtClean="0"/>
              <a:t>alteração </a:t>
            </a:r>
            <a:r>
              <a:rPr lang="pt-BR" sz="2000" dirty="0"/>
              <a:t>comportamental com a ajuda de um consultor interno ou externo (denominado terceira parte). Dois grupos antagônicos em conflito (por </a:t>
            </a:r>
            <a:r>
              <a:rPr lang="pt-BR" sz="2000" dirty="0" smtClean="0"/>
              <a:t>discordância</a:t>
            </a:r>
            <a:r>
              <a:rPr lang="pt-BR" sz="2000" dirty="0"/>
              <a:t>, antagonismo, desconfiança recíproca, </a:t>
            </a:r>
            <a:r>
              <a:rPr lang="pt-BR" sz="2000" dirty="0" smtClean="0"/>
              <a:t>hostilidade</a:t>
            </a:r>
            <a:r>
              <a:rPr lang="pt-BR" sz="2000" dirty="0"/>
              <a:t>, etc</a:t>
            </a:r>
            <a:r>
              <a:rPr lang="pt-BR" sz="2000" dirty="0" smtClean="0"/>
              <a:t>.) são </a:t>
            </a:r>
            <a:r>
              <a:rPr lang="pt-BR" sz="2000" dirty="0"/>
              <a:t>defrontados em uma reunião que dura um dia, na qual cada grupo se autoavalia, bem como avalia o comportamento do outro, como se fosse colocado diante de um espelho.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Cada </a:t>
            </a:r>
            <a:r>
              <a:rPr lang="pt-BR" sz="2000" dirty="0"/>
              <a:t>grupo apresenta ao outro os resultados das suas </a:t>
            </a:r>
            <a:r>
              <a:rPr lang="pt-BR" sz="2000" dirty="0" smtClean="0"/>
              <a:t>avaliações </a:t>
            </a:r>
            <a:r>
              <a:rPr lang="pt-BR" sz="2000" dirty="0"/>
              <a:t>e é interrogado no que se refere às percepções. Segue-se uma discussão, inicialmente acalorada, tendendo à posição de compreensão e </a:t>
            </a:r>
            <a:r>
              <a:rPr lang="pt-BR" sz="2000" dirty="0" smtClean="0"/>
              <a:t>entendimento </a:t>
            </a:r>
            <a:r>
              <a:rPr lang="pt-BR" sz="2000" dirty="0"/>
              <a:t>recíproco quanto ao comportamento das partes envolvidas. </a:t>
            </a:r>
            <a:endParaRPr lang="pt-BR" sz="19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sz="3600" b="1" dirty="0"/>
              <a:t>Reunião de </a:t>
            </a:r>
            <a:r>
              <a:rPr lang="pt-BR" sz="3600" b="1" dirty="0" smtClean="0"/>
              <a:t>confrontação</a:t>
            </a:r>
            <a:endParaRPr lang="pt-BR" sz="3500" b="1" dirty="0"/>
          </a:p>
        </p:txBody>
      </p:sp>
      <p:pic>
        <p:nvPicPr>
          <p:cNvPr id="27" name="Espaço Reservado para Conteúdo 79" descr="Livro aberto"/>
          <p:cNvPicPr>
            <a:picLocks noGrp="1" noChangeAspect="1"/>
          </p:cNvPicPr>
          <p:nvPr>
            <p:ph sz="quarter" idx="13"/>
          </p:nvPr>
        </p:nvPicPr>
        <p:blipFill>
          <a:blip r:embed="rId1" cstate="email"/>
          <a:stretch>
            <a:fillRect/>
          </a:stretch>
        </p:blipFill>
        <p:spPr>
          <a:xfrm>
            <a:off x="750731" y="1388436"/>
            <a:ext cx="548640" cy="5486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665131" y="1388436"/>
            <a:ext cx="8534400" cy="4248073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2000" dirty="0"/>
              <a:t>O consultor facilita a confrontação, com total isenção de ânimo, ponderando críticas, moderando os trabalhos, orientando a discussão para a solução construtiva do conflito e eliminando as barreiras intergrupais.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A </a:t>
            </a:r>
            <a:r>
              <a:rPr lang="pt-BR" sz="2000" dirty="0"/>
              <a:t>reunião de confrontação é uma técnica de enfoque socioterapêutico para melhorar a saúde da organização, incrementar as comunicações e as relações entre diferentes departamentos ou equipes e planejar ações corretivas ou </a:t>
            </a:r>
            <a:r>
              <a:rPr lang="pt-BR" sz="2000" dirty="0" smtClean="0"/>
              <a:t>profiláticas.</a:t>
            </a: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sz="3600" b="1" dirty="0"/>
              <a:t>Reunião de confrontação</a:t>
            </a:r>
            <a:endParaRPr lang="pt-BR" sz="3500" b="1" dirty="0"/>
          </a:p>
        </p:txBody>
      </p:sp>
      <p:pic>
        <p:nvPicPr>
          <p:cNvPr id="27" name="Espaço Reservado para Conteúdo 79" descr="Livro aberto"/>
          <p:cNvPicPr>
            <a:picLocks noGrp="1" noChangeAspect="1"/>
          </p:cNvPicPr>
          <p:nvPr>
            <p:ph sz="quarter" idx="13"/>
          </p:nvPr>
        </p:nvPicPr>
        <p:blipFill>
          <a:blip r:embed="rId1" cstate="email"/>
          <a:stretch>
            <a:fillRect/>
          </a:stretch>
        </p:blipFill>
        <p:spPr>
          <a:xfrm>
            <a:off x="750731" y="1388436"/>
            <a:ext cx="548640" cy="5486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665131" y="1388436"/>
            <a:ext cx="8534400" cy="4248073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1800" dirty="0" smtClean="0"/>
              <a:t>É </a:t>
            </a:r>
            <a:r>
              <a:rPr lang="pt-BR" sz="1800" dirty="0"/>
              <a:t>uma técnica de mudança de comportamento que parte do princípio de que, quanto mais dados cognitivos o indivíduo recebe, maior será sua possibilidade de organizá-los e agir criativamente. </a:t>
            </a:r>
            <a:endParaRPr lang="pt-BR" sz="1800" dirty="0" smtClean="0"/>
          </a:p>
          <a:p>
            <a:pPr algn="just">
              <a:lnSpc>
                <a:spcPct val="150000"/>
              </a:lnSpc>
            </a:pPr>
            <a:r>
              <a:rPr lang="pt-BR" sz="1800" dirty="0" smtClean="0"/>
              <a:t>A </a:t>
            </a:r>
            <a:r>
              <a:rPr lang="pt-BR" sz="1800" dirty="0"/>
              <a:t>retroação de dados proporciona aprendizagem de novos dados a respeito de si mesmo, dos outros, dos processos grupais ou da dinâmica de toda a organização – </a:t>
            </a:r>
            <a:r>
              <a:rPr lang="pt-BR" sz="1800" dirty="0" smtClean="0"/>
              <a:t>dados </a:t>
            </a:r>
            <a:r>
              <a:rPr lang="pt-BR" sz="1800" dirty="0"/>
              <a:t>que nem sempre são levados em consideração. </a:t>
            </a:r>
            <a:endParaRPr lang="pt-BR" sz="1800" dirty="0" smtClean="0"/>
          </a:p>
          <a:p>
            <a:pPr algn="just">
              <a:lnSpc>
                <a:spcPct val="150000"/>
              </a:lnSpc>
            </a:pPr>
            <a:r>
              <a:rPr lang="pt-BR" sz="1800" dirty="0" smtClean="0"/>
              <a:t>A </a:t>
            </a:r>
            <a:r>
              <a:rPr lang="pt-BR" sz="1800" dirty="0"/>
              <a:t>retroação refere-se às atividades e aos processos que refletem a maneira pela qual uma pessoa é percebida ou visualizada pelas demais pessoas. Requer intensa comunicação e fluxo adequado de informações na organização para atualizar os membros e permitir que eles próprios possam se conscientizar das mudanças e explorar </a:t>
            </a:r>
            <a:r>
              <a:rPr lang="pt-BR" sz="1800" dirty="0" smtClean="0"/>
              <a:t>oportunidades </a:t>
            </a:r>
            <a:r>
              <a:rPr lang="pt-BR" sz="1800" dirty="0"/>
              <a:t>que geralmente se encontram </a:t>
            </a:r>
            <a:r>
              <a:rPr lang="pt-BR" sz="1800" dirty="0" smtClean="0"/>
              <a:t>encobertas.</a:t>
            </a:r>
            <a:endParaRPr lang="pt-BR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sz="3600" b="1" dirty="0"/>
              <a:t>Retroação de dados (feedback de dados</a:t>
            </a:r>
            <a:r>
              <a:rPr lang="pt-BR" sz="3600" b="1" dirty="0" smtClean="0"/>
              <a:t>)</a:t>
            </a:r>
            <a:endParaRPr lang="pt-BR" sz="3500" b="1" dirty="0"/>
          </a:p>
        </p:txBody>
      </p:sp>
      <p:pic>
        <p:nvPicPr>
          <p:cNvPr id="27" name="Espaço Reservado para Conteúdo 79" descr="Livro aberto"/>
          <p:cNvPicPr>
            <a:picLocks noGrp="1" noChangeAspect="1"/>
          </p:cNvPicPr>
          <p:nvPr>
            <p:ph sz="quarter" idx="13"/>
          </p:nvPr>
        </p:nvPicPr>
        <p:blipFill>
          <a:blip r:embed="rId1" cstate="email"/>
          <a:stretch>
            <a:fillRect/>
          </a:stretch>
        </p:blipFill>
        <p:spPr>
          <a:xfrm>
            <a:off x="750731" y="1388436"/>
            <a:ext cx="548640" cy="5486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383" y="486337"/>
            <a:ext cx="6408001" cy="55280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Imagem 15" descr="menino em frente a prateleiras de livros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464300" y="0"/>
            <a:ext cx="5727700" cy="6858000"/>
          </a:xfrm>
        </p:spPr>
      </p:pic>
      <p:pic>
        <p:nvPicPr>
          <p:cNvPr id="5" name="Espaço Reservado para Imagem 4" descr="pessoa lendo um livro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/>
          <a:srcRect/>
          <a:stretch>
            <a:fillRect/>
          </a:stretch>
        </p:blipFill>
        <p:spPr/>
      </p:pic>
      <p:grpSp>
        <p:nvGrpSpPr>
          <p:cNvPr id="9" name="Grupo 8" descr="elemento decorativo"/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orma livre: Forma 9"/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1" name="Forma livre: Forma 10"/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33" name="Título 32"/>
          <p:cNvSpPr>
            <a:spLocks noGrp="1"/>
          </p:cNvSpPr>
          <p:nvPr>
            <p:ph type="title"/>
          </p:nvPr>
        </p:nvSpPr>
        <p:spPr>
          <a:xfrm>
            <a:off x="957587" y="4570865"/>
            <a:ext cx="5005614" cy="696594"/>
          </a:xfrm>
        </p:spPr>
        <p:txBody>
          <a:bodyPr rtlCol="0"/>
          <a:lstStyle/>
          <a:p>
            <a:pPr algn="ctr" rtl="0"/>
            <a:r>
              <a:rPr lang="pt-BR" sz="5000" dirty="0" smtClean="0">
                <a:solidFill>
                  <a:schemeClr val="bg1"/>
                </a:solidFill>
              </a:rPr>
              <a:t>IMPORTANTE!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2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 descr="sala com cadeiras vermelhas em frente a uma janela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" y="0"/>
            <a:ext cx="6676568" cy="6858000"/>
          </a:xfr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0045" y="309093"/>
            <a:ext cx="5267459" cy="4594559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pt-BR" sz="2000" dirty="0"/>
              <a:t>T&amp;D lidam com a mudança nas pessoas, isto é, com </a:t>
            </a:r>
            <a:r>
              <a:rPr lang="pt-BR" sz="2000" dirty="0" smtClean="0"/>
              <a:t>a </a:t>
            </a:r>
            <a:r>
              <a:rPr lang="pt-BR" sz="2000" dirty="0"/>
              <a:t>aprendizagem no nível individual</a:t>
            </a:r>
            <a:r>
              <a:rPr lang="pt-BR" sz="2000" dirty="0" smtClean="0"/>
              <a:t>.</a:t>
            </a:r>
            <a:br>
              <a:rPr lang="pt-BR" sz="2000" dirty="0" smtClean="0"/>
            </a:br>
            <a:br>
              <a:rPr lang="pt-BR" sz="2000" dirty="0" smtClean="0"/>
            </a:br>
            <a:r>
              <a:rPr lang="pt-BR" sz="2000" dirty="0" smtClean="0"/>
              <a:t>Doravante </a:t>
            </a:r>
            <a:r>
              <a:rPr lang="pt-BR" sz="2000" dirty="0"/>
              <a:t>o </a:t>
            </a:r>
            <a:r>
              <a:rPr lang="pt-BR" sz="2000" dirty="0" smtClean="0"/>
              <a:t>assunto </a:t>
            </a:r>
            <a:r>
              <a:rPr lang="pt-BR" sz="2000" dirty="0"/>
              <a:t>passará para </a:t>
            </a:r>
            <a:r>
              <a:rPr lang="pt-BR" sz="2000" dirty="0" smtClean="0"/>
              <a:t>os instrumentos </a:t>
            </a:r>
            <a:r>
              <a:rPr lang="pt-BR" sz="2000" dirty="0"/>
              <a:t>de mudança </a:t>
            </a:r>
            <a:r>
              <a:rPr lang="pt-BR" sz="2000" dirty="0" smtClean="0"/>
              <a:t>organizacional</a:t>
            </a:r>
            <a:r>
              <a:rPr lang="pt-BR" sz="2000" dirty="0"/>
              <a:t>, isto é, com a aprendizagem organizacional </a:t>
            </a:r>
            <a:br>
              <a:rPr lang="pt-BR" sz="2000" dirty="0"/>
            </a:br>
            <a:r>
              <a:rPr lang="pt-BR" sz="2000" dirty="0"/>
              <a:t>no nível de toda a </a:t>
            </a:r>
            <a:r>
              <a:rPr lang="pt-BR" sz="2000" dirty="0" smtClean="0"/>
              <a:t>organização.</a:t>
            </a:r>
            <a:br>
              <a:rPr lang="pt-BR" sz="2000" dirty="0" smtClean="0"/>
            </a:br>
            <a:endParaRPr lang="pt-BR" sz="2000" dirty="0"/>
          </a:p>
        </p:txBody>
      </p:sp>
      <p:grpSp>
        <p:nvGrpSpPr>
          <p:cNvPr id="4" name="Grupo 3" descr="elemento decorativo"/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orma Livre: Forma 10"/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 de Texto 7">
            <a:hlinkClick r:id="rId1"/>
          </p:cNvPr>
          <p:cNvSpPr txBox="1"/>
          <p:nvPr/>
        </p:nvSpPr>
        <p:spPr>
          <a:xfrm>
            <a:off x="1509177" y="617824"/>
            <a:ext cx="9096374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As técnicas de DO geralmente são aplicadas em uma sequência definida, conforme mostra a Figura 22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/>
              <a:t>O ponto de partida é melhorar a sensibilidade </a:t>
            </a:r>
            <a:r>
              <a:rPr lang="pt-BR" sz="2000" dirty="0" smtClean="0"/>
              <a:t>intrapessoal </a:t>
            </a:r>
            <a:r>
              <a:rPr lang="pt-BR" sz="2000" dirty="0"/>
              <a:t>das pessoas para posteriormente melhorar e incentivar os seus relacionamentos interpessoais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seguir, iniciam-se a formação e o desenvolvimento de equipes com técnicas </a:t>
            </a:r>
            <a:r>
              <a:rPr lang="pt-BR" sz="2000" dirty="0" smtClean="0"/>
              <a:t>intergrupais, </a:t>
            </a:r>
            <a:r>
              <a:rPr lang="pt-BR" sz="2000" dirty="0"/>
              <a:t>às quais se seguem as técnicas intergrupais necessárias para integrar as diferentes equipes entre si e, mais adiante, as técnicas intraorganizacionais para definir os objetivos </a:t>
            </a:r>
            <a:r>
              <a:rPr lang="pt-BR" sz="2000" dirty="0" smtClean="0"/>
              <a:t>organizacionais </a:t>
            </a:r>
            <a:r>
              <a:rPr lang="pt-BR" sz="2000" dirty="0"/>
              <a:t>desejados mediante o trabalho conjunto e coordenado das diferentes equipes envolvidas. </a:t>
            </a:r>
            <a:endParaRPr lang="pt-BR" sz="20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 de Texto 7">
            <a:hlinkClick r:id="rId1"/>
          </p:cNvPr>
          <p:cNvSpPr txBox="1"/>
          <p:nvPr/>
        </p:nvSpPr>
        <p:spPr>
          <a:xfrm>
            <a:off x="1637965" y="682219"/>
            <a:ext cx="90963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As evidências mostram que as mudanças que enfatizam as pessoas e a organização como um todo são mais profundas e eficazes. </a:t>
            </a:r>
            <a:endParaRPr lang="pt-BR" sz="22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No </a:t>
            </a:r>
            <a:r>
              <a:rPr lang="pt-BR" sz="2200" dirty="0"/>
              <a:t>fundo, o DO representa um verdadeiro mutirão de esforços para mudar a organização pela mudança de atitudes e comportamentos das pessoas que nela trabalham. </a:t>
            </a:r>
            <a:endParaRPr lang="pt-BR" sz="22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Uma </a:t>
            </a:r>
            <a:r>
              <a:rPr lang="pt-BR" sz="2200" dirty="0"/>
              <a:t>verdadeira mudança de mentalidade como o meio mais eficaz de mudar a organização inteira.</a:t>
            </a:r>
            <a:endParaRPr lang="pt-BR" sz="2200" u="sng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22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Grupo de alunos correndo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8087304" cy="6858000"/>
          </a:xfrm>
        </p:spPr>
      </p:pic>
      <p:grpSp>
        <p:nvGrpSpPr>
          <p:cNvPr id="9" name="Grupo 8" descr="elemento decorativo"/>
          <p:cNvGrpSpPr/>
          <p:nvPr/>
        </p:nvGrpSpPr>
        <p:grpSpPr>
          <a:xfrm>
            <a:off x="25852" y="3725113"/>
            <a:ext cx="7833208" cy="2547440"/>
            <a:chOff x="0" y="3808320"/>
            <a:chExt cx="7833208" cy="2547440"/>
          </a:xfrm>
        </p:grpSpPr>
        <p:sp>
          <p:nvSpPr>
            <p:cNvPr id="10" name="Forma livre: Forma 9"/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1" name="Forma livre: Forma 10"/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11"/>
          </p:nvPr>
        </p:nvSpPr>
        <p:spPr>
          <a:xfrm>
            <a:off x="785586" y="4939120"/>
            <a:ext cx="5005614" cy="1005840"/>
          </a:xfrm>
        </p:spPr>
        <p:txBody>
          <a:bodyPr rtlCol="0"/>
          <a:lstStyle/>
          <a:p>
            <a:pPr algn="just"/>
            <a:r>
              <a:rPr lang="pt-BR" dirty="0"/>
              <a:t>A variedade de aplicações do DO – chamadas </a:t>
            </a:r>
            <a:r>
              <a:rPr lang="pt-BR" dirty="0" smtClean="0"/>
              <a:t>intervenções </a:t>
            </a:r>
            <a:r>
              <a:rPr lang="pt-BR" dirty="0"/>
              <a:t>ou técnicas de DO – aumentou nos últimos anos. O DO começou com intervenções em processos humanos para ajudar as pessoas a modificar as próprias atitudes, valores, crenças e, consequentemente, </a:t>
            </a:r>
            <a:r>
              <a:rPr lang="pt-BR" dirty="0" smtClean="0"/>
              <a:t>melhorar </a:t>
            </a:r>
            <a:r>
              <a:rPr lang="pt-BR" dirty="0"/>
              <a:t>a </a:t>
            </a:r>
            <a:r>
              <a:rPr lang="pt-BR" dirty="0" smtClean="0"/>
              <a:t>organização.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Título 3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b="1" dirty="0"/>
              <a:t>Aplicações de desenvolvimento organizacional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  <p:pic>
        <p:nvPicPr>
          <p:cNvPr id="16" name="Espaço Reservado para Imagem 15" descr="pilha de livros no chão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 descr="Dois meninos olhando pelo lado de uma ponte.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31" name="Espaço Reservado para Texto 30"/>
          <p:cNvSpPr>
            <a:spLocks noGrp="1"/>
          </p:cNvSpPr>
          <p:nvPr>
            <p:ph type="body" sz="quarter" idx="11"/>
          </p:nvPr>
        </p:nvSpPr>
        <p:spPr>
          <a:xfrm>
            <a:off x="1562099" y="1733627"/>
            <a:ext cx="8449219" cy="4248073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bg1"/>
                </a:solidFill>
              </a:rPr>
              <a:t>A amplitude de aplicações do </a:t>
            </a:r>
            <a:r>
              <a:rPr lang="pt-BR" sz="1800" dirty="0" err="1">
                <a:solidFill>
                  <a:schemeClr val="bg1"/>
                </a:solidFill>
              </a:rPr>
              <a:t>DO</a:t>
            </a:r>
            <a:r>
              <a:rPr lang="pt-BR" sz="1800" dirty="0">
                <a:solidFill>
                  <a:schemeClr val="bg1"/>
                </a:solidFill>
              </a:rPr>
              <a:t> é impressionante em função da variedade das mudanças necessárias. Todas voltadas para proporcionar aos </a:t>
            </a:r>
            <a:r>
              <a:rPr lang="pt-BR" sz="1800" dirty="0" smtClean="0">
                <a:solidFill>
                  <a:schemeClr val="bg1"/>
                </a:solidFill>
              </a:rPr>
              <a:t>colaboradores </a:t>
            </a:r>
            <a:r>
              <a:rPr lang="pt-BR" sz="1800" dirty="0">
                <a:solidFill>
                  <a:schemeClr val="bg1"/>
                </a:solidFill>
              </a:rPr>
              <a:t>a coleta de dados – a fim de criar e </a:t>
            </a:r>
            <a:r>
              <a:rPr lang="pt-BR" sz="1800" dirty="0" smtClean="0">
                <a:solidFill>
                  <a:schemeClr val="bg1"/>
                </a:solidFill>
              </a:rPr>
              <a:t>implementar </a:t>
            </a:r>
            <a:r>
              <a:rPr lang="pt-BR" sz="1800" dirty="0">
                <a:solidFill>
                  <a:schemeClr val="bg1"/>
                </a:solidFill>
              </a:rPr>
              <a:t>as soluções necessárias – e a retroação – a fim de criar condições de autoavaliação do progresso efetuado. </a:t>
            </a:r>
            <a:endParaRPr lang="pt-BR" sz="18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solidFill>
                  <a:schemeClr val="bg1"/>
                </a:solidFill>
              </a:rPr>
              <a:t>O </a:t>
            </a:r>
            <a:r>
              <a:rPr lang="pt-BR" sz="1800" dirty="0">
                <a:solidFill>
                  <a:schemeClr val="bg1"/>
                </a:solidFill>
              </a:rPr>
              <a:t>DO está intimamente relacionado com mudanças que buscam agregar valor ao negócio da organização, às pessoas e aos clientes. No fundo, o DO pode ser utilizado para uma reavaliação da estrutura organizacional, dos processos e tecnologias utilizados, dos produtos e </a:t>
            </a:r>
            <a:r>
              <a:rPr lang="pt-BR" sz="1800" dirty="0" smtClean="0">
                <a:solidFill>
                  <a:schemeClr val="bg1"/>
                </a:solidFill>
              </a:rPr>
              <a:t>serviços </a:t>
            </a:r>
            <a:r>
              <a:rPr lang="pt-BR" sz="1800" dirty="0">
                <a:solidFill>
                  <a:schemeClr val="bg1"/>
                </a:solidFill>
              </a:rPr>
              <a:t>produzidos e da cultura organizacional. </a:t>
            </a:r>
            <a:endParaRPr lang="pt-BR" sz="18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solidFill>
                  <a:schemeClr val="bg1"/>
                </a:solidFill>
              </a:rPr>
              <a:t>As </a:t>
            </a:r>
            <a:r>
              <a:rPr lang="pt-BR" sz="1800" dirty="0">
                <a:solidFill>
                  <a:schemeClr val="bg1"/>
                </a:solidFill>
              </a:rPr>
              <a:t>principais características do </a:t>
            </a:r>
            <a:r>
              <a:rPr lang="pt-BR" sz="1800" dirty="0" err="1">
                <a:solidFill>
                  <a:schemeClr val="bg1"/>
                </a:solidFill>
              </a:rPr>
              <a:t>DO</a:t>
            </a:r>
            <a:r>
              <a:rPr lang="pt-BR" sz="1800" dirty="0">
                <a:solidFill>
                  <a:schemeClr val="bg1"/>
                </a:solidFill>
              </a:rPr>
              <a:t> são: 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sz="3000" b="1" dirty="0" smtClean="0"/>
              <a:t>DO - Desenvolvimento Organizacional</a:t>
            </a:r>
            <a:endParaRPr lang="pt-BR" sz="3000" b="1" dirty="0"/>
          </a:p>
        </p:txBody>
      </p:sp>
      <p:pic>
        <p:nvPicPr>
          <p:cNvPr id="40" name="Espaço Reservado para Conteúdo 79" descr="Livro aberto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grpSp>
        <p:nvGrpSpPr>
          <p:cNvPr id="7" name="Grupo 6" descr="elemento decorativo"/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orma livre: Forma 31"/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0" name="Forma livre: Forma 29"/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8" name="Forma livre: Forma 27"/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6" name="Forma livre: Forma 25"/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4" name="Forma livre: Forma 23"/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grpSp>
        <p:nvGrpSpPr>
          <p:cNvPr id="5" name="Grupo 4" descr="elemento decorativo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tângulo 1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16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Um grupo de pessoas sentadas em uma mesa de madeira&#10;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2" name="Retângulo 51" descr="elemento decorativo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42" name="Título 41"/>
          <p:cNvSpPr>
            <a:spLocks noGrp="1"/>
          </p:cNvSpPr>
          <p:nvPr>
            <p:ph type="ctrTitle"/>
          </p:nvPr>
        </p:nvSpPr>
        <p:spPr>
          <a:xfrm>
            <a:off x="746256" y="750459"/>
            <a:ext cx="9797899" cy="5357079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sz="2200" dirty="0"/>
              <a:t>• Focalizar a organização como um todo integrado. </a:t>
            </a:r>
            <a:br>
              <a:rPr lang="pt-BR" sz="2200" dirty="0" smtClean="0"/>
            </a:br>
            <a:r>
              <a:rPr lang="pt-BR" sz="2200" dirty="0" smtClean="0"/>
              <a:t>• </a:t>
            </a:r>
            <a:r>
              <a:rPr lang="pt-BR" sz="2200" dirty="0"/>
              <a:t>Utilizar processos grupais. </a:t>
            </a:r>
            <a:br>
              <a:rPr lang="pt-BR" sz="2200" dirty="0" smtClean="0"/>
            </a:br>
            <a:r>
              <a:rPr lang="pt-BR" sz="2200" dirty="0" smtClean="0"/>
              <a:t>• </a:t>
            </a:r>
            <a:r>
              <a:rPr lang="pt-BR" sz="2200" dirty="0"/>
              <a:t>Orientação abrangente e sistêmica. </a:t>
            </a:r>
            <a:br>
              <a:rPr lang="pt-BR" sz="2200" dirty="0" smtClean="0"/>
            </a:br>
            <a:r>
              <a:rPr lang="pt-BR" sz="2200" dirty="0" smtClean="0"/>
              <a:t>• </a:t>
            </a:r>
            <a:r>
              <a:rPr lang="pt-BR" sz="2200" dirty="0"/>
              <a:t>Orientação contingencial em face da </a:t>
            </a:r>
            <a:r>
              <a:rPr lang="pt-BR" sz="2200" dirty="0" smtClean="0"/>
              <a:t>mudança</a:t>
            </a:r>
            <a:br>
              <a:rPr lang="pt-BR" sz="2200" dirty="0" smtClean="0"/>
            </a:br>
            <a:r>
              <a:rPr lang="pt-BR" sz="2200" dirty="0" smtClean="0"/>
              <a:t>• </a:t>
            </a:r>
            <a:r>
              <a:rPr lang="pt-BR" sz="2200" dirty="0"/>
              <a:t>Utilizar agentes de mudança. </a:t>
            </a:r>
            <a:br>
              <a:rPr lang="pt-BR" sz="2200" dirty="0" smtClean="0"/>
            </a:br>
            <a:r>
              <a:rPr lang="pt-BR" sz="2200" dirty="0" smtClean="0"/>
              <a:t>• </a:t>
            </a:r>
            <a:r>
              <a:rPr lang="pt-BR" sz="2200" dirty="0"/>
              <a:t>Proporcionar retroação imediata dos dados. </a:t>
            </a:r>
            <a:br>
              <a:rPr lang="pt-BR" sz="2200" dirty="0" smtClean="0"/>
            </a:br>
            <a:r>
              <a:rPr lang="pt-BR" sz="2200" dirty="0" smtClean="0"/>
              <a:t>• </a:t>
            </a:r>
            <a:r>
              <a:rPr lang="pt-BR" sz="2200" dirty="0"/>
              <a:t>Enfatizar a solução de problemas. </a:t>
            </a:r>
            <a:br>
              <a:rPr lang="pt-BR" sz="2200" dirty="0" smtClean="0"/>
            </a:br>
            <a:r>
              <a:rPr lang="pt-BR" sz="2200" dirty="0" smtClean="0"/>
              <a:t>• </a:t>
            </a:r>
            <a:r>
              <a:rPr lang="pt-BR" sz="2200" dirty="0"/>
              <a:t>Estimular a aprendizagem experiencial. </a:t>
            </a:r>
            <a:br>
              <a:rPr lang="pt-BR" sz="2200" dirty="0" smtClean="0"/>
            </a:br>
            <a:r>
              <a:rPr lang="pt-BR" sz="2200" dirty="0" smtClean="0"/>
              <a:t>• </a:t>
            </a:r>
            <a:r>
              <a:rPr lang="pt-BR" sz="2200" dirty="0"/>
              <a:t>Acelerar o desenvolvimento de equipes de trabalho. </a:t>
            </a:r>
            <a:br>
              <a:rPr lang="pt-BR" sz="2200" dirty="0" smtClean="0"/>
            </a:br>
            <a:r>
              <a:rPr lang="pt-BR" sz="2200" dirty="0" smtClean="0"/>
              <a:t>• </a:t>
            </a:r>
            <a:r>
              <a:rPr lang="pt-BR" sz="2200" dirty="0"/>
              <a:t>Focalizar as relações sociais e interativas</a:t>
            </a:r>
            <a:br>
              <a:rPr lang="pt-BR" sz="2200" dirty="0"/>
            </a:br>
            <a:endParaRPr lang="pt-BR" sz="2200" b="0" dirty="0"/>
          </a:p>
        </p:txBody>
      </p:sp>
      <p:grpSp>
        <p:nvGrpSpPr>
          <p:cNvPr id="7" name="Grupo 6" descr="elemento decorativo"/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orma livre: Forma 31"/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0" name="Forma livre: Forma 29"/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8" name="Forma livre: Forma 27"/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6" name="Forma livre: Forma 25"/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4" name="Forma livre: Forma 23"/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ço Reservado para Imagem 16" descr="imagem ampliada do relógio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464300" y="0"/>
            <a:ext cx="5727700" cy="6858000"/>
          </a:xfrm>
        </p:spPr>
      </p:pic>
      <p:pic>
        <p:nvPicPr>
          <p:cNvPr id="5" name="Espaço Reservado para Imagem 4" descr="menina com fones de ouvido, mochila e pilha de livros/fichários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8087304" cy="6858000"/>
          </a:xfrm>
        </p:spPr>
      </p:pic>
      <p:grpSp>
        <p:nvGrpSpPr>
          <p:cNvPr id="9" name="Grupo 8" descr="elemento decorativo"/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orma livre: Forma 9"/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1" name="Forma livre: Forma 10"/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11"/>
          </p:nvPr>
        </p:nvSpPr>
        <p:spPr>
          <a:xfrm>
            <a:off x="768222" y="5152793"/>
            <a:ext cx="6156127" cy="1005840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1700" dirty="0"/>
              <a:t>O</a:t>
            </a:r>
            <a:r>
              <a:rPr lang="pt-BR" sz="1700" dirty="0" smtClean="0"/>
              <a:t>s programas </a:t>
            </a:r>
            <a:r>
              <a:rPr lang="pt-BR" sz="1700" dirty="0"/>
              <a:t>de qualidade total incluem fatores que melhoram a competência individual dos colaboradores, tais como:</a:t>
            </a:r>
            <a:endParaRPr lang="pt-BR" sz="1700" dirty="0">
              <a:solidFill>
                <a:schemeClr val="bg1"/>
              </a:solidFill>
            </a:endParaRPr>
          </a:p>
        </p:txBody>
      </p:sp>
      <p:sp>
        <p:nvSpPr>
          <p:cNvPr id="33" name="Título 32"/>
          <p:cNvSpPr>
            <a:spLocks noGrp="1"/>
          </p:cNvSpPr>
          <p:nvPr>
            <p:ph type="title"/>
          </p:nvPr>
        </p:nvSpPr>
        <p:spPr>
          <a:xfrm>
            <a:off x="785586" y="3953813"/>
            <a:ext cx="6529614" cy="1001853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</a:rPr>
              <a:t>DO tem enorme potencial para </a:t>
            </a:r>
            <a:r>
              <a:rPr lang="pt-BR" sz="1600" dirty="0" smtClean="0">
                <a:solidFill>
                  <a:schemeClr val="bg1"/>
                </a:solidFill>
              </a:rPr>
              <a:t>complementar </a:t>
            </a:r>
            <a:r>
              <a:rPr lang="pt-BR" sz="1600" dirty="0">
                <a:solidFill>
                  <a:schemeClr val="bg1"/>
                </a:solidFill>
              </a:rPr>
              <a:t>e incentivar os programas de qualidade total nas </a:t>
            </a:r>
            <a:r>
              <a:rPr lang="pt-BR" sz="1600" dirty="0" smtClean="0">
                <a:solidFill>
                  <a:schemeClr val="bg1"/>
                </a:solidFill>
              </a:rPr>
              <a:t>organizações</a:t>
            </a:r>
            <a:r>
              <a:rPr lang="pt-BR" sz="1600" dirty="0">
                <a:solidFill>
                  <a:schemeClr val="bg1"/>
                </a:solidFill>
              </a:rPr>
              <a:t>, já que ambos têm vários aspectos em 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comum.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Um grupo de pessoas sentadas em uma mesa de madeira&#10;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2" name="Retângulo 51" descr="elemento decorativo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42" name="Título 41"/>
          <p:cNvSpPr>
            <a:spLocks noGrp="1"/>
          </p:cNvSpPr>
          <p:nvPr>
            <p:ph type="ctrTitle"/>
          </p:nvPr>
        </p:nvSpPr>
        <p:spPr>
          <a:xfrm>
            <a:off x="746256" y="750459"/>
            <a:ext cx="10522758" cy="5357079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sz="2400" dirty="0"/>
              <a:t>• </a:t>
            </a:r>
            <a:r>
              <a:rPr lang="pt-BR" sz="2400" dirty="0" smtClean="0"/>
              <a:t>Educação </a:t>
            </a:r>
            <a:r>
              <a:rPr lang="pt-BR" sz="2400" dirty="0"/>
              <a:t>e treinamento. </a:t>
            </a:r>
            <a:br>
              <a:rPr lang="pt-BR" sz="2400" dirty="0" smtClean="0"/>
            </a:br>
            <a:r>
              <a:rPr lang="pt-BR" sz="2400" dirty="0" smtClean="0"/>
              <a:t>• </a:t>
            </a:r>
            <a:r>
              <a:rPr lang="pt-BR" sz="2400" dirty="0"/>
              <a:t>Um processo seletivo capaz de alinhar </a:t>
            </a:r>
            <a:r>
              <a:rPr lang="pt-BR" sz="2400" dirty="0" smtClean="0"/>
              <a:t>personalidade</a:t>
            </a:r>
            <a:r>
              <a:rPr lang="pt-BR" sz="2400" dirty="0"/>
              <a:t>, </a:t>
            </a:r>
            <a:r>
              <a:rPr lang="pt-BR" sz="2400" dirty="0" smtClean="0"/>
              <a:t>educação, conhecimentos </a:t>
            </a:r>
            <a:r>
              <a:rPr lang="pt-BR" sz="2400" dirty="0"/>
              <a:t>e experiência com os requisitos do cargo. </a:t>
            </a:r>
            <a:br>
              <a:rPr lang="pt-BR" sz="2400" dirty="0" smtClean="0"/>
            </a:br>
            <a:r>
              <a:rPr lang="pt-BR" sz="2400" dirty="0" smtClean="0"/>
              <a:t>• </a:t>
            </a:r>
            <a:r>
              <a:rPr lang="pt-BR" sz="2400" dirty="0"/>
              <a:t>Métodos de trabalho estabelecidos para assegurar o melhor uso dos recursos. </a:t>
            </a:r>
            <a:br>
              <a:rPr lang="pt-BR" sz="2400" dirty="0" smtClean="0"/>
            </a:br>
            <a:r>
              <a:rPr lang="pt-BR" sz="2400" dirty="0" smtClean="0"/>
              <a:t>• </a:t>
            </a:r>
            <a:r>
              <a:rPr lang="pt-BR" sz="2400" dirty="0"/>
              <a:t>Oportunidades em cargos multifuncionais para </a:t>
            </a:r>
            <a:r>
              <a:rPr lang="pt-BR" sz="2400" dirty="0" smtClean="0"/>
              <a:t>desenvolver </a:t>
            </a:r>
            <a:r>
              <a:rPr lang="pt-BR" sz="2400" dirty="0"/>
              <a:t>novas habilidades. </a:t>
            </a:r>
            <a:br>
              <a:rPr lang="pt-BR" sz="2400" dirty="0" smtClean="0"/>
            </a:br>
            <a:r>
              <a:rPr lang="pt-BR" sz="2400" dirty="0" smtClean="0"/>
              <a:t>• </a:t>
            </a:r>
            <a:r>
              <a:rPr lang="pt-BR" sz="2400" dirty="0"/>
              <a:t>Condições de trabalho com segurança e estabilidade. </a:t>
            </a:r>
            <a:br>
              <a:rPr lang="pt-BR" sz="2400" dirty="0" smtClean="0"/>
            </a:br>
            <a:r>
              <a:rPr lang="pt-BR" sz="2400" dirty="0" smtClean="0"/>
              <a:t>• </a:t>
            </a:r>
            <a:r>
              <a:rPr lang="pt-BR" sz="2400" dirty="0"/>
              <a:t>Sistema de promoções e progressão profissional bem </a:t>
            </a:r>
            <a:r>
              <a:rPr lang="pt-BR" sz="2400" dirty="0" smtClean="0"/>
              <a:t>definido.</a:t>
            </a:r>
            <a:br>
              <a:rPr lang="pt-BR" sz="2400" dirty="0" smtClean="0"/>
            </a:br>
            <a:r>
              <a:rPr lang="pt-BR" sz="2400" dirty="0"/>
              <a:t>• </a:t>
            </a:r>
            <a:r>
              <a:rPr lang="pt-BR" sz="2400" dirty="0" smtClean="0"/>
              <a:t>Supervisão </a:t>
            </a:r>
            <a:r>
              <a:rPr lang="pt-BR" sz="2400" dirty="0"/>
              <a:t>e liderança para desenvolver os </a:t>
            </a:r>
            <a:r>
              <a:rPr lang="pt-BR" sz="2400" dirty="0" smtClean="0"/>
              <a:t>talentos </a:t>
            </a:r>
            <a:r>
              <a:rPr lang="pt-BR" sz="2400" dirty="0"/>
              <a:t>das </a:t>
            </a:r>
            <a:r>
              <a:rPr lang="pt-BR" sz="2400" dirty="0" smtClean="0"/>
              <a:t>pessoas.</a:t>
            </a:r>
            <a:br>
              <a:rPr lang="pt-BR" sz="2200" dirty="0"/>
            </a:br>
            <a:endParaRPr lang="pt-BR" sz="2200" b="0" dirty="0"/>
          </a:p>
        </p:txBody>
      </p:sp>
      <p:grpSp>
        <p:nvGrpSpPr>
          <p:cNvPr id="7" name="Grupo 6" descr="elemento decorativo"/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orma livre: Forma 31"/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0" name="Forma livre: Forma 29"/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8" name="Forma livre: Forma 27"/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6" name="Forma livre: Forma 25"/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4" name="Forma livre: Forma 23"/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282" y="159205"/>
            <a:ext cx="9736428" cy="61440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777" y="460230"/>
            <a:ext cx="5645977" cy="590481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3206" y="151758"/>
            <a:ext cx="4443211" cy="61298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 descr="grupo de alunos em uma mesa estudando na biblioteca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" y="1481070"/>
            <a:ext cx="12192001" cy="6858000"/>
          </a:xfrm>
        </p:spPr>
      </p:pic>
      <p:grpSp>
        <p:nvGrpSpPr>
          <p:cNvPr id="3" name="Grupo 2" descr="elemento decorativo"/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elogramo 32"/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0" name="Forma Livre: Forma 9"/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3" name="Forma Livre: Forma 12"/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31" name="Título 30"/>
          <p:cNvSpPr>
            <a:spLocks noGrp="1"/>
          </p:cNvSpPr>
          <p:nvPr>
            <p:ph type="ctrTitle"/>
          </p:nvPr>
        </p:nvSpPr>
        <p:spPr>
          <a:xfrm>
            <a:off x="316020" y="1250462"/>
            <a:ext cx="5330038" cy="2900276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2000" dirty="0"/>
              <a:t>O desenvolvimento organizacional (DO) é uma </a:t>
            </a:r>
            <a:br>
              <a:rPr lang="pt-BR" sz="2000" dirty="0"/>
            </a:br>
            <a:r>
              <a:rPr lang="pt-BR" sz="2000" dirty="0"/>
              <a:t>abordagem de mudança na qual os próprios </a:t>
            </a:r>
            <a:r>
              <a:rPr lang="pt-BR" sz="2000" dirty="0" smtClean="0"/>
              <a:t>colaboradores </a:t>
            </a:r>
            <a:r>
              <a:rPr lang="pt-BR" sz="2000" dirty="0"/>
              <a:t>formulam a mudança necessária e a </a:t>
            </a:r>
            <a:r>
              <a:rPr lang="pt-BR" sz="2000" dirty="0" smtClean="0"/>
              <a:t>implementam </a:t>
            </a:r>
            <a:r>
              <a:rPr lang="pt-BR" sz="2000" dirty="0"/>
              <a:t>com a assistência de um consultor interno ou </a:t>
            </a:r>
            <a:r>
              <a:rPr lang="pt-BR" sz="2000" dirty="0" smtClean="0"/>
              <a:t>externo</a:t>
            </a:r>
            <a:r>
              <a:rPr lang="pt-BR" sz="2000" dirty="0"/>
              <a:t>. </a:t>
            </a:r>
            <a:endParaRPr lang="pt-BR" sz="2000" dirty="0"/>
          </a:p>
        </p:txBody>
      </p:sp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pt-BR" b="1" dirty="0" smtClean="0"/>
              <a:t>O </a:t>
            </a:r>
            <a:r>
              <a:rPr lang="pt-BR" b="1" dirty="0"/>
              <a:t>DO apresenta as seguintes características</a:t>
            </a:r>
            <a:r>
              <a:rPr lang="pt-BR" dirty="0"/>
              <a:t>: 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9865" y="486338"/>
            <a:ext cx="7495504" cy="54270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1381" y="459916"/>
            <a:ext cx="7392473" cy="53894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771" y="386125"/>
            <a:ext cx="8100811" cy="5883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livros em uma prateleira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upo 22" descr="elemento decorativo"/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a livre: Forma 21"/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8" name="Forma livre: Forma 17"/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6" name="Forma livre: Forma 15"/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4" name="Forma livre: Forma 13"/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34" name="Título 33"/>
          <p:cNvSpPr>
            <a:spLocks noGrp="1"/>
          </p:cNvSpPr>
          <p:nvPr>
            <p:ph type="title"/>
          </p:nvPr>
        </p:nvSpPr>
        <p:spPr>
          <a:xfrm>
            <a:off x="390657" y="1828800"/>
            <a:ext cx="11410682" cy="4459309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sz="2100" b="1" dirty="0"/>
              <a:t>O DO é baseado na pesquisa e na ação: o que significa coletar dados sobre uma unidade (unidade organizacional, departamento ou a organização inteira) </a:t>
            </a:r>
            <a:r>
              <a:rPr lang="pt-BR" sz="2100" b="1" dirty="0" smtClean="0"/>
              <a:t>e </a:t>
            </a:r>
            <a:r>
              <a:rPr lang="pt-BR" sz="2100" b="1" dirty="0"/>
              <a:t>alimentar os colaboradores com esses dados a fim </a:t>
            </a:r>
            <a:r>
              <a:rPr lang="pt-BR" sz="2100" b="1" dirty="0" smtClean="0"/>
              <a:t> de </a:t>
            </a:r>
            <a:r>
              <a:rPr lang="pt-BR" sz="2100" b="1" dirty="0"/>
              <a:t>que analisem e desenvolvam hipóteses sobre </a:t>
            </a:r>
            <a:r>
              <a:rPr lang="pt-BR" sz="2100" b="1" dirty="0" smtClean="0"/>
              <a:t> como </a:t>
            </a:r>
            <a:r>
              <a:rPr lang="pt-BR" sz="2100" b="1" dirty="0"/>
              <a:t>essa unidade deveria ser se ela fosse excelente. </a:t>
            </a:r>
            <a:br>
              <a:rPr lang="pt-BR" sz="2100" b="1" dirty="0" smtClean="0"/>
            </a:br>
            <a:br>
              <a:rPr lang="pt-BR" sz="2100" b="1" dirty="0" smtClean="0"/>
            </a:br>
            <a:r>
              <a:rPr lang="pt-BR" sz="2100" b="1" dirty="0" smtClean="0"/>
              <a:t>Em </a:t>
            </a:r>
            <a:r>
              <a:rPr lang="pt-BR" sz="2100" b="1" dirty="0"/>
              <a:t>outros termos, o DO utiliza um diagnóstico </a:t>
            </a:r>
            <a:r>
              <a:rPr lang="pt-BR" sz="2100" b="1" dirty="0" smtClean="0"/>
              <a:t>da </a:t>
            </a:r>
            <a:r>
              <a:rPr lang="pt-BR" sz="2100" b="1" dirty="0"/>
              <a:t>situação (pesquisa) e uma intervenção para </a:t>
            </a:r>
            <a:r>
              <a:rPr lang="pt-BR" sz="2100" b="1" dirty="0" smtClean="0"/>
              <a:t>alterar </a:t>
            </a:r>
            <a:r>
              <a:rPr lang="pt-BR" sz="2100" b="1" dirty="0"/>
              <a:t>a situação (ação) e, posteriormente, um reforço </a:t>
            </a:r>
            <a:r>
              <a:rPr lang="pt-BR" sz="2100" b="1" dirty="0" smtClean="0"/>
              <a:t>positivo </a:t>
            </a:r>
            <a:r>
              <a:rPr lang="pt-BR" sz="2100" b="1" dirty="0"/>
              <a:t>para estabilizar e manter a nova situação. </a:t>
            </a:r>
            <a:br>
              <a:rPr lang="pt-BR" sz="2100" b="1" dirty="0" smtClean="0"/>
            </a:br>
            <a:br>
              <a:rPr lang="pt-BR" sz="2100" b="1" dirty="0"/>
            </a:br>
            <a:r>
              <a:rPr lang="pt-BR" sz="2100" b="1" dirty="0"/>
              <a:t>A metodologia pesquisa-ação é utilizada pelos especialistas em treinamento das Nações Unidas, em </a:t>
            </a:r>
            <a:r>
              <a:rPr lang="pt-BR" sz="2100" b="1" dirty="0" smtClean="0"/>
              <a:t>empresas </a:t>
            </a:r>
            <a:r>
              <a:rPr lang="pt-BR" sz="2100" b="1" dirty="0"/>
              <a:t>do setor público e privado de países em </a:t>
            </a:r>
            <a:r>
              <a:rPr lang="pt-BR" sz="2100" b="1" dirty="0" smtClean="0"/>
              <a:t>desenvolvimento</a:t>
            </a:r>
            <a:r>
              <a:rPr lang="pt-BR" sz="2100" b="1" dirty="0"/>
              <a:t>, como a estratégia mais completa de mudança </a:t>
            </a:r>
            <a:r>
              <a:rPr lang="pt-BR" sz="2100" b="1" dirty="0" smtClean="0"/>
              <a:t>organizacional.</a:t>
            </a:r>
            <a:endParaRPr lang="pt-BR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livros em uma prateleira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upo 22" descr="elemento decorativo"/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a livre: Forma 21"/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8" name="Forma livre: Forma 17"/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6" name="Forma livre: Forma 15"/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4" name="Forma livre: Forma 13"/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34" name="Título 33"/>
          <p:cNvSpPr>
            <a:spLocks noGrp="1"/>
          </p:cNvSpPr>
          <p:nvPr>
            <p:ph type="title"/>
          </p:nvPr>
        </p:nvSpPr>
        <p:spPr>
          <a:xfrm>
            <a:off x="390657" y="1828800"/>
            <a:ext cx="11410682" cy="4459309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sz="2400" dirty="0"/>
              <a:t>O DO aplica os conhecimentos das ciências </a:t>
            </a:r>
            <a:r>
              <a:rPr lang="pt-BR" sz="2400" dirty="0" smtClean="0"/>
              <a:t>comportamentais</a:t>
            </a:r>
            <a:r>
              <a:rPr lang="pt-BR" sz="2400" dirty="0"/>
              <a:t>: com o propósito de melhorar a </a:t>
            </a:r>
            <a:r>
              <a:rPr lang="pt-BR" sz="2400" dirty="0" smtClean="0"/>
              <a:t>eficácia </a:t>
            </a:r>
            <a:r>
              <a:rPr lang="pt-BR" sz="2400" dirty="0"/>
              <a:t>da organização. </a:t>
            </a:r>
            <a:br>
              <a:rPr lang="pt-BR" sz="2400" dirty="0" smtClean="0"/>
            </a:br>
            <a:br>
              <a:rPr lang="pt-BR" sz="2400" dirty="0" smtClean="0"/>
            </a:br>
            <a:r>
              <a:rPr lang="pt-BR" sz="2400" dirty="0" smtClean="0"/>
              <a:t>O </a:t>
            </a:r>
            <a:r>
              <a:rPr lang="pt-BR" sz="2400" dirty="0"/>
              <a:t>DO muda atitudes, valores e crenças dos </a:t>
            </a:r>
            <a:r>
              <a:rPr lang="pt-BR" sz="2400" dirty="0" smtClean="0"/>
              <a:t>funcionários</a:t>
            </a:r>
            <a:r>
              <a:rPr lang="pt-BR" sz="2400" dirty="0"/>
              <a:t>: para que eles próprios possam identificar e implementar as mudanças – sejam técnicas, </a:t>
            </a:r>
            <a:r>
              <a:rPr lang="pt-BR" sz="2400" dirty="0" smtClean="0"/>
              <a:t>procedurais</a:t>
            </a:r>
            <a:r>
              <a:rPr lang="pt-BR" sz="2400" dirty="0"/>
              <a:t>, comportamentais, estruturais ou outras – necessárias para melhorar o funcionamento da organização. </a:t>
            </a:r>
            <a:br>
              <a:rPr lang="pt-BR" sz="2400" dirty="0" smtClean="0"/>
            </a:br>
            <a:br>
              <a:rPr lang="pt-BR" sz="2400" dirty="0" smtClean="0"/>
            </a:br>
            <a:r>
              <a:rPr lang="pt-BR" sz="2400" dirty="0" smtClean="0"/>
              <a:t>O </a:t>
            </a:r>
            <a:r>
              <a:rPr lang="pt-BR" sz="2400" dirty="0"/>
              <a:t>DO muda a organização rumo a determinada </a:t>
            </a:r>
            <a:r>
              <a:rPr lang="pt-BR" sz="2400" dirty="0" smtClean="0"/>
              <a:t>direção</a:t>
            </a:r>
            <a:r>
              <a:rPr lang="pt-BR" sz="2400" dirty="0"/>
              <a:t>: como a melhora na solução de problemas, </a:t>
            </a:r>
            <a:r>
              <a:rPr lang="pt-BR" sz="2400" dirty="0" smtClean="0"/>
              <a:t>flexibilidade</a:t>
            </a:r>
            <a:r>
              <a:rPr lang="pt-BR" sz="2400" dirty="0"/>
              <a:t>, reatividade, incremento da qualidade do trabalho, aumento da eficácia e mudança </a:t>
            </a:r>
            <a:r>
              <a:rPr lang="pt-BR" sz="2400" dirty="0" smtClean="0"/>
              <a:t>cultural.</a:t>
            </a:r>
            <a:endParaRPr lang="pt-BR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 descr="Livro aberto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/>
          <a:stretch>
            <a:fillRect/>
          </a:stretch>
        </p:blipFill>
        <p:spPr/>
      </p:pic>
      <p:sp>
        <p:nvSpPr>
          <p:cNvPr id="29" name="Retângulo 28" descr="elemento decorativo"/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7" name="Grupo 6" descr="elemento decorativo"/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orma livre: Forma 31"/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0" name="Forma livre: Forma 29"/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8" name="Forma livre: Forma 27"/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6" name="Forma livre: Forma 25"/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4" name="Forma livre: Forma 23"/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grpSp>
        <p:nvGrpSpPr>
          <p:cNvPr id="5" name="Grupo 4" descr="elemento decorativo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tângulo 1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19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357" y="251361"/>
            <a:ext cx="10206264" cy="830997"/>
          </a:xfrm>
        </p:spPr>
        <p:txBody>
          <a:bodyPr rtlCol="0"/>
          <a:lstStyle/>
          <a:p>
            <a:pPr algn="ctr"/>
            <a:r>
              <a:rPr lang="pt-BR" sz="3500" b="1" dirty="0"/>
              <a:t>O processo de desenvolvimento organizacional</a:t>
            </a:r>
            <a:endParaRPr lang="pt-BR" sz="3500" b="1" dirty="0"/>
          </a:p>
        </p:txBody>
      </p:sp>
      <p:sp>
        <p:nvSpPr>
          <p:cNvPr id="87" name="Espaço Reservado para Texto 86"/>
          <p:cNvSpPr>
            <a:spLocks noGrp="1"/>
          </p:cNvSpPr>
          <p:nvPr>
            <p:ph type="body" sz="quarter" idx="11"/>
          </p:nvPr>
        </p:nvSpPr>
        <p:spPr>
          <a:xfrm>
            <a:off x="257576" y="1940249"/>
            <a:ext cx="3131449" cy="4175257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1900" b="1" dirty="0">
                <a:solidFill>
                  <a:srgbClr val="92D050"/>
                </a:solidFill>
              </a:rPr>
              <a:t>Diagnóstico</a:t>
            </a:r>
            <a:r>
              <a:rPr lang="pt-BR" sz="1900" b="1" dirty="0">
                <a:solidFill>
                  <a:schemeClr val="bg1"/>
                </a:solidFill>
              </a:rPr>
              <a:t>: </a:t>
            </a:r>
            <a:r>
              <a:rPr lang="pt-BR" sz="1900" dirty="0"/>
              <a:t>é feito a partir da pesquisa sobre a situação atual. Em geral, o diagnóstico é uma </a:t>
            </a:r>
            <a:r>
              <a:rPr lang="pt-BR" sz="1900" dirty="0" smtClean="0"/>
              <a:t>percepção </a:t>
            </a:r>
            <a:r>
              <a:rPr lang="pt-BR" sz="1900" dirty="0"/>
              <a:t>a respeito da necessidade de mudança na organização ou em parte dela. O diagnóstico deve ser obtido por entrevistas ou pesquisas com as </a:t>
            </a:r>
            <a:r>
              <a:rPr lang="pt-BR" sz="1900" dirty="0" smtClean="0"/>
              <a:t>pessoas </a:t>
            </a:r>
            <a:r>
              <a:rPr lang="pt-BR" sz="1900" dirty="0"/>
              <a:t>ou grupos </a:t>
            </a:r>
            <a:r>
              <a:rPr lang="pt-BR" sz="1900" dirty="0" smtClean="0"/>
              <a:t>envolvidos.</a:t>
            </a:r>
            <a:endParaRPr lang="pt-BR" sz="1900" dirty="0"/>
          </a:p>
        </p:txBody>
      </p:sp>
      <p:sp>
        <p:nvSpPr>
          <p:cNvPr id="25" name="Espaço Reservado para Texto 86"/>
          <p:cNvSpPr>
            <a:spLocks noGrp="1"/>
          </p:cNvSpPr>
          <p:nvPr>
            <p:ph type="body" sz="quarter" idx="11"/>
          </p:nvPr>
        </p:nvSpPr>
        <p:spPr>
          <a:xfrm>
            <a:off x="3899154" y="1940249"/>
            <a:ext cx="3131449" cy="4194087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92D050"/>
                </a:solidFill>
              </a:rPr>
              <a:t>Intervenção</a:t>
            </a:r>
            <a:r>
              <a:rPr lang="pt-BR" sz="2000" b="1" dirty="0"/>
              <a:t>: </a:t>
            </a:r>
            <a:r>
              <a:rPr lang="pt-BR" sz="2000" dirty="0"/>
              <a:t>é uma ação para alterar a situação atual. Geralmente, a intervenção é definida e </a:t>
            </a:r>
            <a:r>
              <a:rPr lang="pt-BR" sz="2000" dirty="0" smtClean="0"/>
              <a:t>planejada </a:t>
            </a:r>
            <a:r>
              <a:rPr lang="pt-BR" sz="2000" dirty="0"/>
              <a:t>em workshops e discussões entre as pessoas e grupos envolvidos para determinar as ações e os rumos adequados para a mudança.</a:t>
            </a:r>
            <a:endParaRPr lang="pt-BR" sz="1900" dirty="0"/>
          </a:p>
        </p:txBody>
      </p:sp>
      <p:sp>
        <p:nvSpPr>
          <p:cNvPr id="31" name="Espaço Reservado para Texto 86"/>
          <p:cNvSpPr>
            <a:spLocks noGrp="1"/>
          </p:cNvSpPr>
          <p:nvPr>
            <p:ph type="body" sz="quarter" idx="11"/>
          </p:nvPr>
        </p:nvSpPr>
        <p:spPr>
          <a:xfrm>
            <a:off x="7516955" y="1940249"/>
            <a:ext cx="3131449" cy="4212176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92D050"/>
                </a:solidFill>
              </a:rPr>
              <a:t>Reforço</a:t>
            </a:r>
            <a:r>
              <a:rPr lang="pt-BR" sz="2000" b="1" dirty="0">
                <a:solidFill>
                  <a:schemeClr val="bg1"/>
                </a:solidFill>
              </a:rPr>
              <a:t>: </a:t>
            </a:r>
            <a:r>
              <a:rPr lang="pt-BR" sz="2000" dirty="0"/>
              <a:t>é um esforço para estabilizar e manter a nova situação pela constante retroação. Em geral, o reforço é obtido em reuniões e avaliações </a:t>
            </a:r>
            <a:r>
              <a:rPr lang="pt-BR" sz="2000" dirty="0" smtClean="0"/>
              <a:t>periódicas </a:t>
            </a:r>
            <a:r>
              <a:rPr lang="pt-BR" sz="2000" dirty="0"/>
              <a:t>que servem de retroinformação a respeito da mudança alcançada.</a:t>
            </a:r>
            <a:endParaRPr lang="pt-BR" sz="19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648644" y="1199814"/>
            <a:ext cx="8371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92D050"/>
                </a:solidFill>
              </a:rPr>
              <a:t>O DO utiliza um processo dinâmico composto de três fases distintas:</a:t>
            </a:r>
            <a:endParaRPr lang="pt-BR" sz="2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 descr="Vista aérea de um menino sentado com o laptop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grpSp>
        <p:nvGrpSpPr>
          <p:cNvPr id="11" name="Grupo 10" descr="elemento decorativo"/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/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  <p:sp>
          <p:nvSpPr>
            <p:cNvPr id="9" name="Paralelogramo 8"/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  <p:sp>
          <p:nvSpPr>
            <p:cNvPr id="22" name="Paralelogramo 21"/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1"/>
            </a:p>
          </p:txBody>
        </p:sp>
      </p:grpSp>
      <p:sp>
        <p:nvSpPr>
          <p:cNvPr id="14" name="Retângulo 13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44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1" dirty="0" smtClean="0">
                <a:solidFill>
                  <a:schemeClr val="bg1"/>
                </a:solidFill>
              </a:rPr>
            </a:fld>
            <a:endParaRPr lang="pt-BR" sz="1200" noProof="1">
              <a:solidFill>
                <a:schemeClr val="bg1"/>
              </a:solidFill>
            </a:endParaRPr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1"/>
          </p:nvPr>
        </p:nvSpPr>
        <p:spPr>
          <a:xfrm>
            <a:off x="796561" y="2203889"/>
            <a:ext cx="7015230" cy="3368675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pt-BR" sz="2400" dirty="0"/>
              <a:t>Na realidade, o DO funciona como um processo planejado e negociado de mudança organizacional. O conceito de mudança é baseado no conceito de </a:t>
            </a:r>
            <a:r>
              <a:rPr lang="pt-BR" sz="2400" dirty="0" smtClean="0"/>
              <a:t>Lewin: </a:t>
            </a:r>
            <a:r>
              <a:rPr lang="pt-BR" sz="2400" dirty="0"/>
              <a:t>a mudança é um processo contínuo de </a:t>
            </a:r>
            <a:r>
              <a:rPr lang="pt-BR" sz="2400" dirty="0" smtClean="0"/>
              <a:t>descongelamento.</a:t>
            </a:r>
            <a:endParaRPr lang="pt-BR" sz="2400" noProof="1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5912" y="589696"/>
            <a:ext cx="6891564" cy="830997"/>
          </a:xfrm>
        </p:spPr>
        <p:txBody>
          <a:bodyPr rtlCol="0"/>
          <a:lstStyle/>
          <a:p>
            <a:pPr algn="ctr" rtl="0"/>
            <a:r>
              <a:rPr lang="pt-BR" sz="3500" b="1" noProof="1" smtClean="0"/>
              <a:t>DESENVOLVIMENTO ORGANIZACIONAL</a:t>
            </a:r>
            <a:endParaRPr lang="pt-BR" sz="3500" b="1" noProof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927" y="568808"/>
            <a:ext cx="6426558" cy="54434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Imagem 12" descr="Vista aérea de uma escada em espiral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464300" y="0"/>
            <a:ext cx="5727700" cy="6858000"/>
          </a:xfrm>
        </p:spPr>
      </p:pic>
      <p:pic>
        <p:nvPicPr>
          <p:cNvPr id="6" name="Espaço Reservado para Imagem 5" descr="Livro aberto com público assistindo a uma apresentação na tela de fundo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Espaço Reservado para Texto 33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bg1"/>
                </a:solidFill>
              </a:rPr>
              <a:t>O DO utiliza uma variada tecnologia. As principais técnicas de DO são: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3" name="Título 3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Técnicas de desenvolvimento organizacional 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8" name="Retângulo 7" descr="elemento decorativo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 descr="elemento decorativo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7" name="Espaço Reservado para o Número do Slide 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</a:fld>
            <a:endParaRPr lang="pt-BR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didática</Template>
  <TotalTime>0</TotalTime>
  <Words>11768</Words>
  <Application>WPS Presentation</Application>
  <PresentationFormat>Widescreen</PresentationFormat>
  <Paragraphs>125</Paragraphs>
  <Slides>32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</vt:lpstr>
      <vt:lpstr>SimSun</vt:lpstr>
      <vt:lpstr>Wingdings</vt:lpstr>
      <vt:lpstr>Corbel</vt:lpstr>
      <vt:lpstr>Calibri Light</vt:lpstr>
      <vt:lpstr>Microsoft YaHei</vt:lpstr>
      <vt:lpstr>Arial Unicode MS</vt:lpstr>
      <vt:lpstr>Calibri</vt:lpstr>
      <vt:lpstr>Tema do Office</vt:lpstr>
      <vt:lpstr>DESENVOLVIMENTO ORGANIZACIONAL</vt:lpstr>
      <vt:lpstr>T&amp;D lidam com a mudança nas pessoas, isto é, com a aprendizagem no nível individual.  Doravante o assunto passará para os instrumentos de mudança organizacional, isto é, com a aprendizagem organizacional  no nível de toda a organização. </vt:lpstr>
      <vt:lpstr>O desenvolvimento organizacional (DO) é uma  abordagem de mudança na qual os próprios colaboradores formulam a mudança necessária e a implementam com a assistência de um consultor interno ou externo. </vt:lpstr>
      <vt:lpstr>O DO é baseado na pesquisa e na ação: o que significa coletar dados sobre uma unidade (unidade organizacional, departamento ou a organização inteira) e alimentar os colaboradores com esses dados a fim  de que analisem e desenvolvam hipóteses sobre  como essa unidade deveria ser se ela fosse excelente.   Em outros termos, o DO utiliza um diagnóstico da situação (pesquisa) e uma intervenção para alterar a situação (ação) e, posteriormente, um reforço positivo para estabilizar e manter a nova situação.   A metodologia pesquisa-ação é utilizada pelos especialistas em treinamento das Nações Unidas, em empresas do setor público e privado de países em desenvolvimento, como a estratégia mais completa de mudança organizacional.</vt:lpstr>
      <vt:lpstr>O DO aplica os conhecimentos das ciências comportamentais: com o propósito de melhorar a eficácia da organização.   O DO muda atitudes, valores e crenças dos funcionários: para que eles próprios possam identificar e implementar as mudanças – sejam técnicas, procedurais, comportamentais, estruturais ou outras – necessárias para melhorar o funcionamento da organização.   O DO muda a organização rumo a determinada direção: como a melhora na solução de problemas, flexibilidade, reatividade, incremento da qualidade do trabalho, aumento da eficácia e mudança cultural.</vt:lpstr>
      <vt:lpstr>O processo de desenvolvimento organizacional</vt:lpstr>
      <vt:lpstr>DESENVOLVIMENTO ORGANIZACIONAL</vt:lpstr>
      <vt:lpstr>PowerPoint 演示文稿</vt:lpstr>
      <vt:lpstr>Técnicas de desenvolvimento organizacional </vt:lpstr>
      <vt:lpstr>Treinamento da sensitividade</vt:lpstr>
      <vt:lpstr>Análise transacional (AT) </vt:lpstr>
      <vt:lpstr>Desenvolvimento de equipes</vt:lpstr>
      <vt:lpstr>Análise transacional (AT) </vt:lpstr>
      <vt:lpstr>Consultoria de procedimentos</vt:lpstr>
      <vt:lpstr>Reunião de confrontação</vt:lpstr>
      <vt:lpstr>Reunião de confrontação</vt:lpstr>
      <vt:lpstr>Retroação de dados (feedback de dados)</vt:lpstr>
      <vt:lpstr>PowerPoint 演示文稿</vt:lpstr>
      <vt:lpstr>IMPORTANTE!</vt:lpstr>
      <vt:lpstr>PowerPoint 演示文稿</vt:lpstr>
      <vt:lpstr>PowerPoint 演示文稿</vt:lpstr>
      <vt:lpstr>Aplicações de desenvolvimento organizacional</vt:lpstr>
      <vt:lpstr>DO - Desenvolvimento Organizacional</vt:lpstr>
      <vt:lpstr>• Focalizar a organização como um todo integrado.  • Utilizar processos grupais.  • Orientação abrangente e sistêmica.  • Orientação contingencial em face da mudança • Utilizar agentes de mudança.  • Proporcionar retroação imediata dos dados.  • Enfatizar a solução de problemas.  • Estimular a aprendizagem experiencial.  • Acelerar o desenvolvimento de equipes de trabalho.  • Focalizar as relações sociais e interativas </vt:lpstr>
      <vt:lpstr>DO tem enorme potencial para complementar e incentivar os programas de qualidade total nas organizações, já que ambos têm vários aspectos em  comum. </vt:lpstr>
      <vt:lpstr>• Educação e treinamento.  • Um processo seletivo capaz de alinhar personalidade, educação, conhecimentos e experiência com os requisitos do cargo.  • Métodos de trabalho estabelecidos para assegurar o melhor uso dos recursos.  • Oportunidades em cargos multifuncionais para desenvolver novas habilidades.  • Condições de trabalho com segurança e estabilidade.  • Sistema de promoções e progressão profissional bem definido. • Supervisão e liderança para desenvolver os talentos das pessoas.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usuario</cp:lastModifiedBy>
  <cp:revision>2</cp:revision>
  <dcterms:created xsi:type="dcterms:W3CDTF">2021-05-23T17:25:00Z</dcterms:created>
  <dcterms:modified xsi:type="dcterms:W3CDTF">2021-05-24T23:52:58Z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KSOProductBuildVer">
    <vt:lpwstr>1046-11.2.0.10132</vt:lpwstr>
  </property>
</Properties>
</file>