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handoutMasterIdLst>
    <p:handoutMasterId r:id="rId34"/>
  </p:handoutMasterIdLst>
  <p:sldIdLst>
    <p:sldId id="289" r:id="rId3"/>
    <p:sldId id="295" r:id="rId5"/>
    <p:sldId id="313" r:id="rId6"/>
    <p:sldId id="297" r:id="rId7"/>
    <p:sldId id="314" r:id="rId8"/>
    <p:sldId id="298" r:id="rId9"/>
    <p:sldId id="299" r:id="rId10"/>
    <p:sldId id="300" r:id="rId11"/>
    <p:sldId id="301" r:id="rId12"/>
    <p:sldId id="302" r:id="rId13"/>
    <p:sldId id="317" r:id="rId14"/>
    <p:sldId id="304" r:id="rId15"/>
    <p:sldId id="305" r:id="rId16"/>
    <p:sldId id="306" r:id="rId17"/>
    <p:sldId id="321" r:id="rId18"/>
    <p:sldId id="322" r:id="rId19"/>
    <p:sldId id="323" r:id="rId20"/>
    <p:sldId id="328" r:id="rId21"/>
    <p:sldId id="324" r:id="rId22"/>
    <p:sldId id="325" r:id="rId23"/>
    <p:sldId id="326" r:id="rId24"/>
    <p:sldId id="327" r:id="rId25"/>
    <p:sldId id="307" r:id="rId26"/>
    <p:sldId id="318" r:id="rId27"/>
    <p:sldId id="319" r:id="rId28"/>
    <p:sldId id="309" r:id="rId29"/>
    <p:sldId id="310" r:id="rId30"/>
    <p:sldId id="320" r:id="rId31"/>
    <p:sldId id="311" r:id="rId32"/>
    <p:sldId id="312" r:id="rId3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B1BCF06-1C28-4B0D-9FE4-64520A8BD0D6}" type="datetime1">
              <a:rPr lang="pt-BR" smtClean="0"/>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pt-BR" smtClean="0"/>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1C099-8713-4864-A75E-DC5C31A7078B}" type="datetime1">
              <a:rPr lang="pt-BR" smtClean="0"/>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smtClean="0"/>
              <a:t>Clique para editar o texto Mestre</a:t>
            </a:r>
            <a:endParaRPr lang="pt-BR" noProof="0" dirty="0" smtClean="0"/>
          </a:p>
          <a:p>
            <a:pPr lvl="1" rtl="0"/>
            <a:r>
              <a:rPr lang="pt-BR" dirty="0" smtClean="0"/>
              <a:t>Segundo nível</a:t>
            </a:r>
            <a:endParaRPr lang="pt-BR" dirty="0" smtClean="0"/>
          </a:p>
          <a:p>
            <a:pPr lvl="2" rtl="0"/>
            <a:r>
              <a:rPr lang="pt-BR" dirty="0" smtClean="0"/>
              <a:t>Terceiro nível</a:t>
            </a:r>
            <a:endParaRPr lang="pt-BR" dirty="0" smtClean="0"/>
          </a:p>
          <a:p>
            <a:pPr lvl="3" rtl="0"/>
            <a:r>
              <a:rPr lang="pt-BR" dirty="0" smtClean="0"/>
              <a:t>Quarto nível</a:t>
            </a:r>
            <a:endParaRPr lang="pt-BR" dirty="0" smtClean="0"/>
          </a:p>
          <a:p>
            <a:pPr lvl="4" rtl="0"/>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pt-BR" smtClean="0"/>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pt-BR" noProof="0" smtClean="0"/>
              <a:t>Clique para editar o título mestre</a:t>
            </a:r>
            <a:endParaRPr lang="pt-BR" noProof="0" dirty="0"/>
          </a:p>
        </p:txBody>
      </p:sp>
      <p:sp>
        <p:nvSpPr>
          <p:cNvPr id="3" name="Subtítulo 2"/>
          <p:cNvSpPr>
            <a:spLocks noGrp="1"/>
          </p:cNvSpPr>
          <p:nvPr>
            <p:ph type="subTitle" idx="1" hasCustomPrompt="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panose="020B0604020202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p>
            <a:pPr rtl="0"/>
            <a:fld id="{7121B1CF-A309-49E4-BA89-6C94A1244D9C}"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4FD1942E-ED4E-4C9B-82A1-89CE5996B32F}"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rtlCol="0" anchor="b"/>
          <a:lstStyle>
            <a:lvl1pPr>
              <a:defRPr sz="6000"/>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smtClean="0"/>
              <a:t>Clique para editar o texto mestre</a:t>
            </a:r>
            <a:endParaRPr lang="pt-BR" noProof="0" smtClean="0"/>
          </a:p>
        </p:txBody>
      </p:sp>
      <p:sp>
        <p:nvSpPr>
          <p:cNvPr id="4" name="Espaço Reservado para Data 3"/>
          <p:cNvSpPr>
            <a:spLocks noGrp="1"/>
          </p:cNvSpPr>
          <p:nvPr>
            <p:ph type="dt" sz="half" idx="10"/>
          </p:nvPr>
        </p:nvSpPr>
        <p:spPr/>
        <p:txBody>
          <a:bodyPr rtlCol="0"/>
          <a:lstStyle/>
          <a:p>
            <a:pPr rtl="0"/>
            <a:fld id="{7567636B-A754-4E2E-9ADC-B4850F89C749}"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sz="half" idx="1" hasCustomPrompt="1"/>
          </p:nvPr>
        </p:nvSpPr>
        <p:spPr>
          <a:xfrm>
            <a:off x="838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Conteúdo 3"/>
          <p:cNvSpPr>
            <a:spLocks noGrp="1"/>
          </p:cNvSpPr>
          <p:nvPr>
            <p:ph sz="half" idx="2" hasCustomPrompt="1"/>
          </p:nvPr>
        </p:nvSpPr>
        <p:spPr>
          <a:xfrm>
            <a:off x="6172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p>
            <a:pPr rtl="0"/>
            <a:fld id="{54237918-E07F-4A29-84B5-20F32248E746}"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rtlCol="0"/>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4" name="Espaço Reservado para Conteúdo 3"/>
          <p:cNvSpPr>
            <a:spLocks noGrp="1"/>
          </p:cNvSpPr>
          <p:nvPr>
            <p:ph sz="half" idx="2" hasCustomPrompt="1"/>
          </p:nvPr>
        </p:nvSpPr>
        <p:spPr>
          <a:xfrm>
            <a:off x="839788" y="2505075"/>
            <a:ext cx="5157787"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Texto 4"/>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6" name="Espaço Reservado para Conteúdo 5"/>
          <p:cNvSpPr>
            <a:spLocks noGrp="1"/>
          </p:cNvSpPr>
          <p:nvPr>
            <p:ph sz="quarter" idx="4" hasCustomPrompt="1"/>
          </p:nvPr>
        </p:nvSpPr>
        <p:spPr>
          <a:xfrm>
            <a:off x="6172200" y="2505075"/>
            <a:ext cx="5183188"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p>
            <a:pPr rtl="0"/>
            <a:fld id="{11D71D5B-D313-4931-BA88-C335B37EB4D8}" type="datetime1">
              <a:rPr lang="pt-BR" noProof="0" smtClean="0"/>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DA1C7A0E-B42A-456B-AEBA-571F75507D2F}" type="datetime1">
              <a:rPr lang="pt-BR" noProof="0" smtClean="0"/>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60D68F8C-B5DE-427F-B7A8-944F8380312C}" type="datetime1">
              <a:rPr lang="pt-BR" noProof="0" smtClean="0"/>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19E1403E-CEEB-486E-BFFE-F2ABD3EA2B9D}"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Imagem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8720B5BA-228F-4A1E-AABA-D1BC480BDDE5}"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dirty="0" smtClean="0"/>
              <a:t>Clique para editar o estilo de título Mestre</a:t>
            </a:r>
            <a:endParaRPr lang="pt-BR" noProof="0" dirty="0"/>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dirty="0" smtClean="0"/>
              <a:t>Clique para editar o texto Mestre</a:t>
            </a:r>
            <a:endParaRPr lang="pt-BR" noProof="0" dirty="0" smtClean="0"/>
          </a:p>
          <a:p>
            <a:pPr lvl="1" rtl="0"/>
            <a:r>
              <a:rPr lang="pt-BR" noProof="0" dirty="0" smtClean="0"/>
              <a:t>Segundo nível</a:t>
            </a:r>
            <a:endParaRPr lang="pt-BR" noProof="0" dirty="0" smtClean="0"/>
          </a:p>
          <a:p>
            <a:pPr lvl="2" rtl="0"/>
            <a:r>
              <a:rPr lang="pt-BR" noProof="0" dirty="0" smtClean="0"/>
              <a:t>Terceiro nível</a:t>
            </a:r>
            <a:endParaRPr lang="pt-BR" noProof="0" dirty="0" smtClean="0"/>
          </a:p>
          <a:p>
            <a:pPr lvl="3" rtl="0"/>
            <a:r>
              <a:rPr lang="pt-BR" noProof="0" dirty="0" smtClean="0"/>
              <a:t>Quarto nível</a:t>
            </a:r>
            <a:endParaRPr lang="pt-BR" noProof="0" dirty="0" smtClean="0"/>
          </a:p>
          <a:p>
            <a:pPr lvl="4" rtl="0"/>
            <a:r>
              <a:rPr lang="pt-BR" noProof="0" dirty="0" smtClean="0"/>
              <a:t>Quinto nível</a:t>
            </a:r>
            <a:endParaRPr lang="pt-BR" noProof="0" dirty="0"/>
          </a:p>
        </p:txBody>
      </p:sp>
      <p:sp>
        <p:nvSpPr>
          <p:cNvPr id="4" name="Espaço Reservado para Data 3"/>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88DAC1-3464-443E-9DEF-E31CD1B6A9EE}" type="datetime1">
              <a:rPr lang="pt-BR" noProof="0" smtClean="0"/>
            </a:fld>
            <a:endParaRPr lang="pt-BR" noProof="0" dirty="0"/>
          </a:p>
        </p:txBody>
      </p:sp>
      <p:sp>
        <p:nvSpPr>
          <p:cNvPr id="5" name="Espaço Reservado para Rodapé 4"/>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dirty="0"/>
          </a:p>
        </p:txBody>
      </p:sp>
      <p:sp>
        <p:nvSpPr>
          <p:cNvPr id="10" name="Oval 9"/>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6" name="Espaço Reservado para o Número do Slide 5"/>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800" i="1">
                <a:solidFill>
                  <a:schemeClr val="tx2">
                    <a:alpha val="70000"/>
                  </a:schemeClr>
                </a:solidFill>
              </a:defRPr>
            </a:lvl1pPr>
          </a:lstStyle>
          <a:p>
            <a:fld id="{82EE24B5-652C-4DB5-B7C3-B5BBEC1280B1}" type="slidenum">
              <a:rPr lang="pt-BR" noProof="0" smtClean="0"/>
            </a:fld>
            <a:endParaRPr lang="pt-BR"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Profissionais colaborando em uma mesa usando um laptop"/>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89460" cy="6858000"/>
          </a:xfrm>
          <a:prstGeom prst="rect">
            <a:avLst/>
          </a:prstGeom>
        </p:spPr>
      </p:pic>
      <p:sp>
        <p:nvSpPr>
          <p:cNvPr id="4" name="objeto 3" descr="Pessoas com documentos"/>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2" name="Título 1"/>
          <p:cNvSpPr>
            <a:spLocks noGrp="1"/>
          </p:cNvSpPr>
          <p:nvPr>
            <p:ph type="ctrTitle"/>
          </p:nvPr>
        </p:nvSpPr>
        <p:spPr bwMode="ltGray"/>
        <p:txBody>
          <a:bodyPr rtlCol="0">
            <a:normAutofit/>
          </a:bodyPr>
          <a:lstStyle/>
          <a:p>
            <a:r>
              <a:rPr lang="pt-BR" sz="5000" dirty="0" smtClean="0">
                <a:solidFill>
                  <a:schemeClr val="bg1"/>
                </a:solidFill>
              </a:rPr>
              <a:t>APLICANDO</a:t>
            </a:r>
            <a:br>
              <a:rPr lang="pt-BR" sz="5000" dirty="0" smtClean="0">
                <a:solidFill>
                  <a:schemeClr val="bg1"/>
                </a:solidFill>
              </a:rPr>
            </a:br>
            <a:r>
              <a:rPr lang="pt-BR" sz="5000" dirty="0"/>
              <a:t>PESSOAS</a:t>
            </a:r>
            <a:endParaRPr lang="pt-BR" sz="5000" dirty="0">
              <a:solidFill>
                <a:schemeClr val="bg1"/>
              </a:solidFill>
            </a:endParaRPr>
          </a:p>
        </p:txBody>
      </p:sp>
      <p:sp>
        <p:nvSpPr>
          <p:cNvPr id="3" name="Subtítulo 2"/>
          <p:cNvSpPr>
            <a:spLocks noGrp="1"/>
          </p:cNvSpPr>
          <p:nvPr>
            <p:ph type="subTitle" idx="1"/>
          </p:nvPr>
        </p:nvSpPr>
        <p:spPr bwMode="blackGray">
          <a:xfrm>
            <a:off x="4044000" y="4221162"/>
            <a:ext cx="4104000" cy="882001"/>
          </a:xfrm>
          <a:solidFill>
            <a:schemeClr val="accent2">
              <a:alpha val="90000"/>
            </a:schemeClr>
          </a:solidFill>
        </p:spPr>
        <p:txBody>
          <a:bodyPr rtlCol="0" anchor="ctr" anchorCtr="0">
            <a:normAutofit/>
          </a:bodyPr>
          <a:lstStyle/>
          <a:p>
            <a:pPr rtl="0"/>
            <a:r>
              <a:rPr lang="pt-BR" sz="2500" b="1" i="1" spc="65" dirty="0" smtClean="0">
                <a:solidFill>
                  <a:schemeClr val="accent1"/>
                </a:solidFill>
                <a:cs typeface="Arial" panose="020B0604020202020204"/>
              </a:rPr>
              <a:t>Professor: Alexsandro Andrade</a:t>
            </a:r>
            <a:endParaRPr lang="pt-BR" sz="2500" b="1" i="1" spc="65" dirty="0">
              <a:solidFill>
                <a:schemeClr val="accent1"/>
              </a:solidFill>
              <a:cs typeface="Arial" panose="020B0604020202020204"/>
            </a:endParaRPr>
          </a:p>
        </p:txBody>
      </p:sp>
      <p:sp>
        <p:nvSpPr>
          <p:cNvPr id="6" name="objeto 7" descr="Retângulo bege"/>
          <p:cNvSpPr/>
          <p:nvPr/>
        </p:nvSpPr>
        <p:spPr bwMode="white">
          <a:xfrm>
            <a:off x="3377250" y="3201294"/>
            <a:ext cx="5472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COMPONENTES DA CULTURA ORGANIZACIONAL</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700" dirty="0"/>
              <a:t>COMPONENTES DA CULTURA ORGANIZACIONAL Toda cultura se apresenta em três diferentes níveis: artefatos, valores compartilhados e pressuposições </a:t>
            </a:r>
            <a:r>
              <a:rPr lang="pt-BR" sz="1700" dirty="0" smtClean="0"/>
              <a:t>básicas.</a:t>
            </a:r>
            <a:endParaRPr lang="pt-BR" sz="1700" dirty="0"/>
          </a:p>
          <a:p>
            <a:pPr algn="just">
              <a:lnSpc>
                <a:spcPct val="150000"/>
              </a:lnSpc>
            </a:pPr>
            <a:r>
              <a:rPr lang="pt-BR" sz="1700" b="1" dirty="0">
                <a:solidFill>
                  <a:schemeClr val="bg2">
                    <a:lumMod val="50000"/>
                  </a:schemeClr>
                </a:solidFill>
              </a:rPr>
              <a:t>Artefatos</a:t>
            </a:r>
            <a:r>
              <a:rPr lang="pt-BR" sz="1700" dirty="0"/>
              <a:t>: o primeiro nível da cultura, o mais superficial, visível e perceptível. Artefatos são as coisas concretas que cada pessoa vê, ouve e sente quando se depara em uma organização. Incluem os prédios, produtos, serviços e os padrões de comportamento dos membros de uma organização. Quando se percorre os escritórios, pode-se notar como as pessoas se vestem, como falam, sobre o que conversam, como agem e se comportam, quais as coisas que são importantes e relevantes para elas. Os</a:t>
            </a:r>
            <a:r>
              <a:rPr lang="pt-BR" sz="1700" b="1" dirty="0">
                <a:solidFill>
                  <a:srgbClr val="0090A2"/>
                </a:solidFill>
              </a:rPr>
              <a:t> </a:t>
            </a:r>
            <a:r>
              <a:rPr lang="pt-BR" sz="1700" b="1" dirty="0">
                <a:solidFill>
                  <a:schemeClr val="bg2">
                    <a:lumMod val="50000"/>
                  </a:schemeClr>
                </a:solidFill>
              </a:rPr>
              <a:t>artefatos</a:t>
            </a:r>
            <a:r>
              <a:rPr lang="pt-BR" sz="1700" b="1" dirty="0">
                <a:solidFill>
                  <a:srgbClr val="0090A2"/>
                </a:solidFill>
              </a:rPr>
              <a:t> </a:t>
            </a:r>
            <a:r>
              <a:rPr lang="pt-BR" sz="1700" dirty="0"/>
              <a:t>são todas as coisas ou os eventos que indicam visual ou auditivamente como é a cultura da organização. Os símbolos, as histórias, os heróis, os lemas e as cerimônias anuais são exemplos de artefatos. </a:t>
            </a:r>
            <a:endParaRPr lang="pt-BR" sz="17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COMPONENTES DA CULTURA </a:t>
            </a:r>
            <a:r>
              <a:rPr lang="pt-BR" dirty="0" smtClean="0"/>
              <a:t>ORGANIZACIONAL</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700" b="1" dirty="0" smtClean="0">
                <a:solidFill>
                  <a:schemeClr val="bg2">
                    <a:lumMod val="50000"/>
                  </a:schemeClr>
                </a:solidFill>
              </a:rPr>
              <a:t>Valores </a:t>
            </a:r>
            <a:r>
              <a:rPr lang="pt-BR" sz="1700" b="1" dirty="0">
                <a:solidFill>
                  <a:schemeClr val="bg2">
                    <a:lumMod val="50000"/>
                  </a:schemeClr>
                </a:solidFill>
              </a:rPr>
              <a:t>compartilhados</a:t>
            </a:r>
            <a:r>
              <a:rPr lang="pt-BR" sz="1700" dirty="0"/>
              <a:t>: o segundo nível da cultura. São os valores relevantes que se tornam importantes para as pessoas e que definem as razões pelas quais elas fazem o que fazem. Funcionam como justificativas aceitas por todos os membros. Em muitas culturas organizacionais, os valores são criados originalmente pelos fundadores da </a:t>
            </a:r>
            <a:r>
              <a:rPr lang="pt-BR" sz="1700" dirty="0" smtClean="0"/>
              <a:t>organização.</a:t>
            </a:r>
            <a:endParaRPr lang="pt-BR" sz="1700" dirty="0" smtClean="0"/>
          </a:p>
          <a:p>
            <a:pPr algn="just">
              <a:lnSpc>
                <a:spcPct val="150000"/>
              </a:lnSpc>
            </a:pPr>
            <a:r>
              <a:rPr lang="pt-BR" sz="1700" b="1" dirty="0" smtClean="0">
                <a:solidFill>
                  <a:schemeClr val="bg2">
                    <a:lumMod val="50000"/>
                  </a:schemeClr>
                </a:solidFill>
              </a:rPr>
              <a:t>Pressuposições </a:t>
            </a:r>
            <a:r>
              <a:rPr lang="pt-BR" sz="1700" b="1" dirty="0">
                <a:solidFill>
                  <a:schemeClr val="bg2">
                    <a:lumMod val="50000"/>
                  </a:schemeClr>
                </a:solidFill>
              </a:rPr>
              <a:t>básicas</a:t>
            </a:r>
            <a:r>
              <a:rPr lang="pt-BR" sz="1700" dirty="0"/>
              <a:t>: o nível mais íntimo, profundo e oculto da cultura organizacional. São as crenças inconscientes, percepções, sentimentos e pressuposições dominantes nas quais as pessoas creem. A cultura prescreve a maneira de fazer as coisas, muitas vezes por pressuposições não escritas e nem sequer faladas na </a:t>
            </a:r>
            <a:r>
              <a:rPr lang="pt-BR" sz="1700" dirty="0" smtClean="0"/>
              <a:t>organização.</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756073" y="168878"/>
            <a:ext cx="4783015" cy="66639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12542" y="1591138"/>
            <a:ext cx="3934173" cy="2877231"/>
          </a:xfrm>
          <a:prstGeom prst="rect">
            <a:avLst/>
          </a:prstGeom>
        </p:spPr>
      </p:pic>
      <p:pic>
        <p:nvPicPr>
          <p:cNvPr id="4" name="Imagem 3"/>
          <p:cNvPicPr>
            <a:picLocks noChangeAspect="1"/>
          </p:cNvPicPr>
          <p:nvPr/>
        </p:nvPicPr>
        <p:blipFill>
          <a:blip r:embed="rId2"/>
          <a:stretch>
            <a:fillRect/>
          </a:stretch>
        </p:blipFill>
        <p:spPr>
          <a:xfrm>
            <a:off x="4046715" y="345893"/>
            <a:ext cx="4188729" cy="5568399"/>
          </a:xfrm>
          <a:prstGeom prst="rect">
            <a:avLst/>
          </a:prstGeom>
        </p:spPr>
      </p:pic>
      <p:pic>
        <p:nvPicPr>
          <p:cNvPr id="5" name="Imagem 4"/>
          <p:cNvPicPr>
            <a:picLocks noChangeAspect="1"/>
          </p:cNvPicPr>
          <p:nvPr/>
        </p:nvPicPr>
        <p:blipFill>
          <a:blip r:embed="rId3"/>
          <a:stretch>
            <a:fillRect/>
          </a:stretch>
        </p:blipFill>
        <p:spPr>
          <a:xfrm>
            <a:off x="8235444" y="1969476"/>
            <a:ext cx="3965951" cy="22316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CULTURAS CONSERVADORAS E CULTURAS ADAPTATIVAS </a:t>
            </a:r>
            <a:br>
              <a:rPr lang="pt-BR" dirty="0"/>
            </a:b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700" dirty="0" smtClean="0"/>
              <a:t>Existem </a:t>
            </a:r>
            <a:r>
              <a:rPr lang="pt-BR" sz="1700" b="1" dirty="0">
                <a:solidFill>
                  <a:schemeClr val="bg2">
                    <a:lumMod val="50000"/>
                  </a:schemeClr>
                </a:solidFill>
              </a:rPr>
              <a:t>culturas organizacionais adaptativas </a:t>
            </a:r>
            <a:r>
              <a:rPr lang="pt-BR" sz="1700" dirty="0"/>
              <a:t>e </a:t>
            </a:r>
            <a:r>
              <a:rPr lang="pt-BR" sz="1700" dirty="0" smtClean="0"/>
              <a:t>outras </a:t>
            </a:r>
            <a:r>
              <a:rPr lang="pt-BR" sz="1700" b="1" dirty="0">
                <a:solidFill>
                  <a:schemeClr val="bg2">
                    <a:lumMod val="50000"/>
                  </a:schemeClr>
                </a:solidFill>
              </a:rPr>
              <a:t>não adaptativas</a:t>
            </a:r>
            <a:r>
              <a:rPr lang="pt-BR" sz="1700" dirty="0"/>
              <a:t>. As primeiras caracterizam-se </a:t>
            </a:r>
            <a:r>
              <a:rPr lang="pt-BR" sz="1700" dirty="0" smtClean="0"/>
              <a:t>pela </a:t>
            </a:r>
            <a:r>
              <a:rPr lang="pt-BR" sz="1700" dirty="0"/>
              <a:t>maleabilidade e flexibilidade e são voltadas para a </a:t>
            </a:r>
            <a:r>
              <a:rPr lang="pt-BR" sz="1700" dirty="0" smtClean="0"/>
              <a:t>inovação </a:t>
            </a:r>
            <a:r>
              <a:rPr lang="pt-BR" sz="1700" dirty="0"/>
              <a:t>e a mudança. As segundas pela rigidez e são </a:t>
            </a:r>
            <a:r>
              <a:rPr lang="pt-BR" sz="1700" dirty="0" smtClean="0"/>
              <a:t>voltadas </a:t>
            </a:r>
            <a:r>
              <a:rPr lang="pt-BR" sz="1700" dirty="0"/>
              <a:t>para a manutenção do </a:t>
            </a:r>
            <a:r>
              <a:rPr lang="pt-BR" sz="1700" i="1" dirty="0"/>
              <a:t>status quo </a:t>
            </a:r>
            <a:r>
              <a:rPr lang="pt-BR" sz="1700" dirty="0"/>
              <a:t>e do </a:t>
            </a:r>
            <a:r>
              <a:rPr lang="pt-BR" sz="1700" dirty="0" smtClean="0"/>
              <a:t>conservantismo.</a:t>
            </a:r>
            <a:endParaRPr lang="pt-BR" sz="1700" dirty="0"/>
          </a:p>
          <a:p>
            <a:pPr algn="just">
              <a:lnSpc>
                <a:spcPct val="150000"/>
              </a:lnSpc>
            </a:pPr>
            <a:r>
              <a:rPr lang="pt-BR" sz="1700" dirty="0"/>
              <a:t>As organizações que preservam culturas conservadoras se caracterizam pela manutenção de ideias, valores, costumes e tradições que permanecem arraigados e </a:t>
            </a:r>
            <a:r>
              <a:rPr lang="pt-BR" sz="1700" dirty="0" smtClean="0"/>
              <a:t>que não mudam ao longo do tempo</a:t>
            </a:r>
            <a:r>
              <a:rPr lang="pt-BR" sz="1700" dirty="0" smtClean="0"/>
              <a:t>. </a:t>
            </a:r>
            <a:r>
              <a:rPr lang="pt-BR" sz="1700" dirty="0" smtClean="0"/>
              <a:t>Sã</a:t>
            </a:r>
            <a:r>
              <a:rPr lang="pt-BR" sz="1700" dirty="0" smtClean="0"/>
              <a:t>o </a:t>
            </a:r>
            <a:r>
              <a:rPr lang="pt-BR" sz="1700" dirty="0" smtClean="0"/>
              <a:t>conservadoras e se mantem inalteradas, como se nada houvesse mudado no </a:t>
            </a:r>
            <a:r>
              <a:rPr lang="pt-BR" sz="1700" dirty="0"/>
              <a:t>mundo ao seu redor. </a:t>
            </a:r>
            <a:endParaRPr lang="pt-BR" sz="1700" dirty="0" smtClean="0"/>
          </a:p>
          <a:p>
            <a:pPr algn="just">
              <a:lnSpc>
                <a:spcPct val="150000"/>
              </a:lnSpc>
            </a:pPr>
            <a:r>
              <a:rPr lang="pt-BR" sz="1700" dirty="0" smtClean="0"/>
              <a:t>Por </a:t>
            </a:r>
            <a:r>
              <a:rPr lang="pt-BR" sz="1700" dirty="0"/>
              <a:t>outro lado, as organizações que adotam e fazem constantes revisões e atualizações em suas culturas adaptativas se caracterizam pela criatividade, inovação e mudança. São organizações que mudam ideias, valores, costumes e que podem perder as próprias características que as definem como instituições sociais se não houver alguma amarração com seu </a:t>
            </a:r>
            <a:r>
              <a:rPr lang="pt-BR" sz="1700" dirty="0" smtClean="0"/>
              <a:t>passado. </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SOCIALIZAÇÃO ORGANIZACIONAL</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pPr>
            <a:r>
              <a:rPr lang="pt-BR" sz="1800" dirty="0"/>
              <a:t>A </a:t>
            </a:r>
            <a:r>
              <a:rPr lang="pt-BR" sz="1800" b="1" dirty="0">
                <a:solidFill>
                  <a:schemeClr val="bg2">
                    <a:lumMod val="50000"/>
                  </a:schemeClr>
                </a:solidFill>
              </a:rPr>
              <a:t>missão</a:t>
            </a:r>
            <a:r>
              <a:rPr lang="pt-BR" sz="1800" dirty="0"/>
              <a:t>, a </a:t>
            </a:r>
            <a:r>
              <a:rPr lang="pt-BR" sz="1800" b="1" dirty="0">
                <a:solidFill>
                  <a:schemeClr val="bg2">
                    <a:lumMod val="50000"/>
                  </a:schemeClr>
                </a:solidFill>
              </a:rPr>
              <a:t>visão</a:t>
            </a:r>
            <a:r>
              <a:rPr lang="pt-BR" sz="1800" dirty="0"/>
              <a:t>, os </a:t>
            </a:r>
            <a:r>
              <a:rPr lang="pt-BR" sz="1800" b="1" dirty="0">
                <a:solidFill>
                  <a:schemeClr val="bg2">
                    <a:lumMod val="50000"/>
                  </a:schemeClr>
                </a:solidFill>
              </a:rPr>
              <a:t>objetivos organizacionais</a:t>
            </a:r>
            <a:r>
              <a:rPr lang="pt-BR" sz="1800" dirty="0"/>
              <a:t>, os </a:t>
            </a:r>
            <a:r>
              <a:rPr lang="pt-BR" sz="1800" b="1" dirty="0">
                <a:solidFill>
                  <a:schemeClr val="bg2">
                    <a:lumMod val="50000"/>
                  </a:schemeClr>
                </a:solidFill>
              </a:rPr>
              <a:t>valores</a:t>
            </a:r>
            <a:r>
              <a:rPr lang="pt-BR" sz="1800" dirty="0"/>
              <a:t> e a </a:t>
            </a:r>
            <a:r>
              <a:rPr lang="pt-BR" sz="1800" b="1" dirty="0">
                <a:solidFill>
                  <a:schemeClr val="bg2">
                    <a:lumMod val="50000"/>
                  </a:schemeClr>
                </a:solidFill>
              </a:rPr>
              <a:t>cultura </a:t>
            </a:r>
            <a:r>
              <a:rPr lang="pt-BR" sz="1800" dirty="0"/>
              <a:t>constituem o complicado contexto no qual as pessoas trabalham e se relacionam nas </a:t>
            </a:r>
            <a:r>
              <a:rPr lang="pt-BR" sz="1800" dirty="0" smtClean="0"/>
              <a:t>organizações. </a:t>
            </a:r>
            <a:endParaRPr lang="pt-BR" sz="1800" dirty="0" smtClean="0"/>
          </a:p>
          <a:p>
            <a:pPr algn="just">
              <a:lnSpc>
                <a:spcPct val="150000"/>
              </a:lnSpc>
            </a:pPr>
            <a:r>
              <a:rPr lang="pt-BR" sz="1800" dirty="0" smtClean="0"/>
              <a:t>E </a:t>
            </a:r>
            <a:r>
              <a:rPr lang="pt-BR" sz="1800" dirty="0"/>
              <a:t>é óbvio que a organização procura envolver as pessoas com os seus tentáculos para ajustá-las a esse contexto. Principalmente as pessoas que estão </a:t>
            </a:r>
            <a:r>
              <a:rPr lang="pt-BR" sz="1800" dirty="0" smtClean="0"/>
              <a:t>ingressando </a:t>
            </a:r>
            <a:r>
              <a:rPr lang="pt-BR" sz="1800" dirty="0"/>
              <a:t>na organização: os novos funcionários. </a:t>
            </a:r>
            <a:endParaRPr lang="pt-BR" sz="1800" dirty="0" smtClean="0"/>
          </a:p>
          <a:p>
            <a:pPr algn="just">
              <a:lnSpc>
                <a:spcPct val="150000"/>
              </a:lnSpc>
            </a:pPr>
            <a:r>
              <a:rPr lang="pt-BR" sz="1800" dirty="0" smtClean="0"/>
              <a:t>Aqui </a:t>
            </a:r>
            <a:r>
              <a:rPr lang="pt-BR" sz="1800" dirty="0"/>
              <a:t>se entra no campo da socialização organizacional. A socialização é uma das práticas por meio da qual se transfere valores, crenças e princípios aos novos membros de uma organização na ocasião em que nela ingressam. </a:t>
            </a:r>
            <a:endParaRPr lang="pt-BR" sz="1800" dirty="0" smtClean="0"/>
          </a:p>
          <a:p>
            <a:pPr algn="just">
              <a:lnSpc>
                <a:spcPct val="150000"/>
              </a:lnSpc>
            </a:pPr>
            <a:r>
              <a:rPr lang="pt-BR" sz="1800" dirty="0" smtClean="0"/>
              <a:t>Nesse </a:t>
            </a:r>
            <a:r>
              <a:rPr lang="pt-BR" sz="1800" dirty="0"/>
              <a:t>momento, são revelados os elementos da cultura e os padrões de comportamento valorizados pela </a:t>
            </a:r>
            <a:r>
              <a:rPr lang="pt-BR" sz="1800" dirty="0" smtClean="0"/>
              <a:t>organização </a:t>
            </a:r>
            <a:r>
              <a:rPr lang="pt-BR" sz="1800" dirty="0"/>
              <a:t>para que os novos membros se ajustem a eles.</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2208628" y="1337547"/>
            <a:ext cx="7789895" cy="41910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Aprendizagem da cultura organizacional</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800" dirty="0"/>
              <a:t>Os colaboradores aprendem a cultura </a:t>
            </a:r>
            <a:r>
              <a:rPr lang="pt-BR" sz="1800" dirty="0" smtClean="0"/>
              <a:t>organizacional </a:t>
            </a:r>
            <a:r>
              <a:rPr lang="pt-BR" sz="1800" dirty="0"/>
              <a:t>de várias formas, como histórias, rituais, símbolos materiais e </a:t>
            </a:r>
            <a:r>
              <a:rPr lang="pt-BR" sz="1800" dirty="0" smtClean="0"/>
              <a:t>linguagem:</a:t>
            </a:r>
            <a:endParaRPr lang="pt-BR" sz="1800" dirty="0" smtClean="0"/>
          </a:p>
          <a:p>
            <a:pPr algn="just">
              <a:lnSpc>
                <a:spcPct val="150000"/>
              </a:lnSpc>
            </a:pPr>
            <a:r>
              <a:rPr lang="pt-BR" sz="1800" dirty="0" smtClean="0"/>
              <a:t> </a:t>
            </a:r>
            <a:r>
              <a:rPr lang="pt-BR" sz="1800" b="1" dirty="0">
                <a:solidFill>
                  <a:schemeClr val="bg2">
                    <a:lumMod val="50000"/>
                  </a:schemeClr>
                </a:solidFill>
              </a:rPr>
              <a:t>Histórias</a:t>
            </a:r>
            <a:r>
              <a:rPr lang="pt-BR" sz="1800" dirty="0"/>
              <a:t>: contos e passagens sobre o fundador da empresa, lembranças sobre dificuldades ou eventos especiais, regras de conduta, cortes e realocação de funcionários, acertos e erros anteriores geralmente ancoram o presente no passado e explicam a </a:t>
            </a:r>
            <a:r>
              <a:rPr lang="pt-BR" sz="1800" dirty="0" smtClean="0"/>
              <a:t>legitimação </a:t>
            </a:r>
            <a:r>
              <a:rPr lang="pt-BR" sz="1800" dirty="0"/>
              <a:t>das práticas atuais. </a:t>
            </a:r>
            <a:endParaRPr lang="pt-BR" sz="1800" dirty="0" smtClean="0"/>
          </a:p>
          <a:p>
            <a:pPr algn="just">
              <a:lnSpc>
                <a:spcPct val="150000"/>
              </a:lnSpc>
            </a:pPr>
            <a:r>
              <a:rPr lang="pt-BR" sz="1800" b="1" dirty="0" smtClean="0">
                <a:solidFill>
                  <a:schemeClr val="bg2">
                    <a:lumMod val="50000"/>
                  </a:schemeClr>
                </a:solidFill>
              </a:rPr>
              <a:t> </a:t>
            </a:r>
            <a:r>
              <a:rPr lang="pt-BR" sz="1800" b="1" dirty="0">
                <a:solidFill>
                  <a:schemeClr val="bg2">
                    <a:lumMod val="50000"/>
                  </a:schemeClr>
                </a:solidFill>
              </a:rPr>
              <a:t>Rituais e cerimônias</a:t>
            </a:r>
            <a:r>
              <a:rPr lang="pt-BR" sz="1800" dirty="0"/>
              <a:t>: são eventos sociais </a:t>
            </a:r>
            <a:r>
              <a:rPr lang="pt-BR" sz="1800" dirty="0" smtClean="0"/>
              <a:t>repetitivos </a:t>
            </a:r>
            <a:r>
              <a:rPr lang="pt-BR" sz="1800" dirty="0"/>
              <a:t>que expressam e reforçam os valores da </a:t>
            </a:r>
            <a:r>
              <a:rPr lang="pt-BR" sz="1800" dirty="0" smtClean="0"/>
              <a:t>organização</a:t>
            </a:r>
            <a:r>
              <a:rPr lang="pt-BR" sz="1800" dirty="0"/>
              <a:t>. As cerimônias de fim de ano e as </a:t>
            </a:r>
            <a:r>
              <a:rPr lang="pt-BR" sz="1800" dirty="0" smtClean="0"/>
              <a:t>comemorações </a:t>
            </a:r>
            <a:r>
              <a:rPr lang="pt-BR" sz="1800" dirty="0"/>
              <a:t>do aniversário da organização são rituais que reúnem e aproximam a totalidade dos funcionários para motivar e reforçar aspectos da cultura da </a:t>
            </a:r>
            <a:r>
              <a:rPr lang="pt-BR" sz="1800" dirty="0" smtClean="0"/>
              <a:t>organização</a:t>
            </a:r>
            <a:r>
              <a:rPr lang="pt-BR" sz="1800" dirty="0"/>
              <a:t>, seus valores e objetivos, bem como reduzir possíveis conflitos.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Aprendizagem da cultura organizacional</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endParaRPr lang="pt-BR" sz="1800" dirty="0" smtClean="0"/>
          </a:p>
          <a:p>
            <a:pPr algn="just">
              <a:lnSpc>
                <a:spcPct val="150000"/>
              </a:lnSpc>
            </a:pPr>
            <a:r>
              <a:rPr lang="pt-BR" sz="1800" b="1" dirty="0" smtClean="0">
                <a:solidFill>
                  <a:schemeClr val="bg2">
                    <a:lumMod val="50000"/>
                  </a:schemeClr>
                </a:solidFill>
              </a:rPr>
              <a:t>Símbolos </a:t>
            </a:r>
            <a:r>
              <a:rPr lang="pt-BR" sz="1800" b="1" dirty="0">
                <a:solidFill>
                  <a:schemeClr val="bg2">
                    <a:lumMod val="50000"/>
                  </a:schemeClr>
                </a:solidFill>
              </a:rPr>
              <a:t>materiais</a:t>
            </a:r>
            <a:r>
              <a:rPr lang="pt-BR" sz="1800" dirty="0"/>
              <a:t>: a arquitetura do edifício, salas e mesas, o tamanho e o arranjo físico dos escritórios constituem símbolos materiais que definem o grau de igualdade ou diferenciação entre as pessoas e o tipo de comportamento (como assumir riscos ou seguir a rotina, autoritarismo ou espírito democrático, estilo participativo ou individualismo, atitude conservadora ou inovadora) desejado pela organização. Os símbolos materiais – como marca, logotipo, cores, bandeiras – são aspectos importantes da comunicação não verbal</a:t>
            </a:r>
            <a:r>
              <a:rPr lang="pt-BR" sz="1800" dirty="0" smtClean="0"/>
              <a:t>.</a:t>
            </a:r>
            <a:endParaRPr lang="pt-BR" sz="1800" dirty="0" smtClean="0"/>
          </a:p>
          <a:p>
            <a:pPr marL="0" indent="0" algn="just">
              <a:lnSpc>
                <a:spcPct val="150000"/>
              </a:lnSpc>
              <a:buNone/>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Aprendizagem da cultura organizacional</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pPr>
            <a:r>
              <a:rPr lang="pt-BR" sz="1800" b="1" dirty="0">
                <a:solidFill>
                  <a:schemeClr val="bg2">
                    <a:lumMod val="50000"/>
                  </a:schemeClr>
                </a:solidFill>
              </a:rPr>
              <a:t>Linguagem</a:t>
            </a:r>
            <a:r>
              <a:rPr lang="pt-BR" sz="1800" dirty="0"/>
              <a:t>: muitas organizações e mesmo unidades organizacionais utilizam a linguagem como um meio de identificar membros de uma cultura ou subcultura. Ao aprender a linguagem, o membro confirma a aceitação da cultura e ajuda a preservá-la. </a:t>
            </a:r>
            <a:endParaRPr lang="pt-BR" sz="1800" dirty="0" smtClean="0"/>
          </a:p>
          <a:p>
            <a:pPr algn="just">
              <a:lnSpc>
                <a:spcPct val="150000"/>
              </a:lnSpc>
            </a:pPr>
            <a:r>
              <a:rPr lang="pt-BR" sz="1800" dirty="0" smtClean="0"/>
              <a:t>As </a:t>
            </a:r>
            <a:r>
              <a:rPr lang="pt-BR" sz="1800" dirty="0"/>
              <a:t>organizações desenvolvem termos singulares para descrever equipamentos, escritórios, pessoas, </a:t>
            </a:r>
            <a:r>
              <a:rPr lang="pt-BR" sz="1800" dirty="0" smtClean="0"/>
              <a:t>clientes</a:t>
            </a:r>
            <a:r>
              <a:rPr lang="pt-BR" sz="1800" dirty="0"/>
              <a:t>, fornecedores ou produtos</a:t>
            </a:r>
            <a:r>
              <a:rPr lang="pt-BR" sz="1800" dirty="0" smtClean="0"/>
              <a:t>.</a:t>
            </a:r>
            <a:endParaRPr lang="pt-BR" sz="1800" dirty="0" smtClean="0"/>
          </a:p>
          <a:p>
            <a:pPr algn="just">
              <a:lnSpc>
                <a:spcPct val="150000"/>
              </a:lnSpc>
            </a:pPr>
            <a:r>
              <a:rPr lang="pt-BR" sz="1800" dirty="0" smtClean="0"/>
              <a:t> </a:t>
            </a:r>
            <a:r>
              <a:rPr lang="pt-BR" sz="1800" dirty="0"/>
              <a:t>A maneira como as pessoas se vestem e os documentos utilizados </a:t>
            </a:r>
            <a:r>
              <a:rPr lang="pt-BR" sz="1800" dirty="0" smtClean="0"/>
              <a:t>constituem </a:t>
            </a:r>
            <a:r>
              <a:rPr lang="pt-BR" sz="1800" dirty="0"/>
              <a:t>formas de expressar a cultura organizacional. A cultura organizacional se caracteriza pela </a:t>
            </a:r>
            <a:r>
              <a:rPr lang="pt-BR" sz="1800" dirty="0" smtClean="0"/>
              <a:t>aceitação </a:t>
            </a:r>
            <a:r>
              <a:rPr lang="pt-BR" sz="1800" dirty="0"/>
              <a:t>implícita pelos seus membros. Ela também é </a:t>
            </a:r>
            <a:r>
              <a:rPr lang="pt-BR" sz="1800" dirty="0" smtClean="0"/>
              <a:t>reforçada </a:t>
            </a:r>
            <a:r>
              <a:rPr lang="pt-BR" sz="1800" dirty="0"/>
              <a:t>pelo próprio processo de seleção que elimina as pessoas com características discrepantes com os padrões estabelecidos e que ajuda a preservar a </a:t>
            </a:r>
            <a:r>
              <a:rPr lang="pt-BR" sz="1800" dirty="0" smtClean="0"/>
              <a:t>cultura.</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43189" y="906426"/>
            <a:ext cx="10252904" cy="476027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406770" y="181710"/>
            <a:ext cx="4009292" cy="6419712"/>
          </a:xfrm>
          <a:prstGeom prst="rect">
            <a:avLst/>
          </a:prstGeom>
        </p:spPr>
      </p:pic>
      <p:pic>
        <p:nvPicPr>
          <p:cNvPr id="4" name="Imagem 3"/>
          <p:cNvPicPr>
            <a:picLocks noChangeAspect="1"/>
          </p:cNvPicPr>
          <p:nvPr/>
        </p:nvPicPr>
        <p:blipFill>
          <a:blip r:embed="rId2"/>
          <a:stretch>
            <a:fillRect/>
          </a:stretch>
        </p:blipFill>
        <p:spPr>
          <a:xfrm>
            <a:off x="5655213" y="1918843"/>
            <a:ext cx="5628029" cy="229853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772529" y="792902"/>
            <a:ext cx="8679766" cy="556456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2954217" y="98474"/>
            <a:ext cx="5866226" cy="656617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PROGRAMA DE ORIENTAÇÃO</a:t>
            </a:r>
            <a:endParaRPr lang="pt-BR" dirty="0"/>
          </a:p>
        </p:txBody>
      </p:sp>
      <p:sp>
        <p:nvSpPr>
          <p:cNvPr id="3" name="Espaço Reservado para Conteúdo 2"/>
          <p:cNvSpPr>
            <a:spLocks noGrp="1"/>
          </p:cNvSpPr>
          <p:nvPr>
            <p:ph idx="1"/>
          </p:nvPr>
        </p:nvSpPr>
        <p:spPr>
          <a:xfrm>
            <a:off x="838200" y="1590764"/>
            <a:ext cx="10515600" cy="4949263"/>
          </a:xfrm>
        </p:spPr>
        <p:txBody>
          <a:bodyPr>
            <a:normAutofit/>
          </a:bodyPr>
          <a:lstStyle/>
          <a:p>
            <a:pPr algn="just">
              <a:lnSpc>
                <a:spcPct val="160000"/>
              </a:lnSpc>
            </a:pPr>
            <a:endParaRPr lang="pt-BR" sz="2000" dirty="0" smtClean="0"/>
          </a:p>
          <a:p>
            <a:pPr algn="just">
              <a:lnSpc>
                <a:spcPct val="160000"/>
              </a:lnSpc>
            </a:pPr>
            <a:r>
              <a:rPr lang="pt-BR" sz="2000" dirty="0" smtClean="0"/>
              <a:t>Proporcionar </a:t>
            </a:r>
            <a:r>
              <a:rPr lang="pt-BR" sz="2000" dirty="0"/>
              <a:t>orientação às pessoas atende a vários propósitos. </a:t>
            </a:r>
            <a:endParaRPr lang="pt-BR" sz="2000" dirty="0" smtClean="0"/>
          </a:p>
          <a:p>
            <a:pPr algn="just">
              <a:lnSpc>
                <a:spcPct val="160000"/>
              </a:lnSpc>
            </a:pPr>
            <a:r>
              <a:rPr lang="pt-BR" sz="2000" dirty="0" smtClean="0"/>
              <a:t>O </a:t>
            </a:r>
            <a:r>
              <a:rPr lang="pt-BR" sz="2000" dirty="0"/>
              <a:t>processo de orientação procura enviar mensagens claras e proporcionar informação a respeito da cultura da organização, do cargo a ser ocupado e das expectativas a respeito do trabalho. </a:t>
            </a:r>
            <a:endParaRPr lang="pt-BR" sz="2000" dirty="0" smtClean="0"/>
          </a:p>
          <a:p>
            <a:pPr algn="just">
              <a:lnSpc>
                <a:spcPct val="160000"/>
              </a:lnSpc>
            </a:pPr>
            <a:r>
              <a:rPr lang="pt-BR" sz="2000" dirty="0" smtClean="0"/>
              <a:t>O </a:t>
            </a:r>
            <a:r>
              <a:rPr lang="pt-BR" sz="2000" dirty="0"/>
              <a:t>programa de orientação visa a alcançar os seguintes objetivos</a:t>
            </a:r>
            <a:r>
              <a:rPr lang="pt-BR" sz="2000" dirty="0" smtClean="0"/>
              <a:t>:</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PROGRAMA DE ORIENTAÇÃO</a:t>
            </a:r>
            <a:endParaRPr lang="pt-BR" dirty="0"/>
          </a:p>
        </p:txBody>
      </p:sp>
      <p:sp>
        <p:nvSpPr>
          <p:cNvPr id="3" name="Espaço Reservado para Conteúdo 2"/>
          <p:cNvSpPr>
            <a:spLocks noGrp="1"/>
          </p:cNvSpPr>
          <p:nvPr>
            <p:ph idx="1"/>
          </p:nvPr>
        </p:nvSpPr>
        <p:spPr>
          <a:xfrm>
            <a:off x="838200" y="1333255"/>
            <a:ext cx="10515600" cy="4351338"/>
          </a:xfrm>
        </p:spPr>
        <p:txBody>
          <a:bodyPr>
            <a:noAutofit/>
          </a:bodyPr>
          <a:lstStyle/>
          <a:p>
            <a:pPr algn="just">
              <a:lnSpc>
                <a:spcPct val="160000"/>
              </a:lnSpc>
            </a:pPr>
            <a:endParaRPr lang="pt-BR" sz="1800" dirty="0" smtClean="0"/>
          </a:p>
          <a:p>
            <a:pPr algn="just">
              <a:lnSpc>
                <a:spcPct val="160000"/>
              </a:lnSpc>
            </a:pPr>
            <a:r>
              <a:rPr lang="pt-BR" sz="1800" b="1" dirty="0" smtClean="0">
                <a:solidFill>
                  <a:schemeClr val="bg2">
                    <a:lumMod val="50000"/>
                  </a:schemeClr>
                </a:solidFill>
              </a:rPr>
              <a:t>Reduzir </a:t>
            </a:r>
            <a:r>
              <a:rPr lang="pt-BR" sz="1800" b="1" dirty="0">
                <a:solidFill>
                  <a:schemeClr val="bg2">
                    <a:lumMod val="50000"/>
                  </a:schemeClr>
                </a:solidFill>
              </a:rPr>
              <a:t>a ansiedade</a:t>
            </a:r>
            <a:r>
              <a:rPr lang="pt-BR" sz="1800" dirty="0"/>
              <a:t>: a ansiedade é geralmente provocada pelo receio de falhar no trabalho. Trata-se de um sentimento normal decorrente da incerteza a respeito da capacidade de realizar o trabalho. Quando os novos colaboradores recebem a tutoria de funcionários experientes pela orientação e pelo apoio, a ansiedade se reduz. </a:t>
            </a:r>
            <a:endParaRPr lang="pt-BR" sz="1800" dirty="0"/>
          </a:p>
          <a:p>
            <a:pPr algn="just">
              <a:lnSpc>
                <a:spcPct val="160000"/>
              </a:lnSpc>
            </a:pPr>
            <a:r>
              <a:rPr lang="pt-BR" sz="1800" b="1" dirty="0">
                <a:solidFill>
                  <a:schemeClr val="bg2">
                    <a:lumMod val="50000"/>
                  </a:schemeClr>
                </a:solidFill>
              </a:rPr>
              <a:t>Reduzir a rotatividade</a:t>
            </a:r>
            <a:r>
              <a:rPr lang="pt-BR" sz="1800" dirty="0"/>
              <a:t>: a rotatividade é mais elevada durante o período inicial do trabalho, pelo fato de os novos colaboradores se sentirem ineficientes, indesejados ou desnecessários. A orientação eficaz reduz essa reação. </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PROGRAMA DE ORIENTAÇÃO</a:t>
            </a:r>
            <a:endParaRPr lang="pt-BR" dirty="0"/>
          </a:p>
        </p:txBody>
      </p:sp>
      <p:sp>
        <p:nvSpPr>
          <p:cNvPr id="3" name="Espaço Reservado para Conteúdo 2"/>
          <p:cNvSpPr>
            <a:spLocks noGrp="1"/>
          </p:cNvSpPr>
          <p:nvPr>
            <p:ph idx="1"/>
          </p:nvPr>
        </p:nvSpPr>
        <p:spPr/>
        <p:txBody>
          <a:bodyPr/>
          <a:lstStyle/>
          <a:p>
            <a:pPr algn="just">
              <a:lnSpc>
                <a:spcPct val="160000"/>
              </a:lnSpc>
            </a:pPr>
            <a:r>
              <a:rPr lang="pt-BR" sz="1800" b="1" dirty="0">
                <a:solidFill>
                  <a:schemeClr val="bg2">
                    <a:lumMod val="50000"/>
                  </a:schemeClr>
                </a:solidFill>
              </a:rPr>
              <a:t>Economizar tempo</a:t>
            </a:r>
            <a:r>
              <a:rPr lang="pt-BR" sz="1800" dirty="0"/>
              <a:t>: quando os novos colaboradores não recebem orientação, gastam mais tempo para conhecer a organização, seu trabalho e colegas. Perdem eficiência. Quando colegas e supervisor os ajudam de maneira integrada e coesa, se integram melhor e mais </a:t>
            </a:r>
            <a:r>
              <a:rPr lang="pt-BR" sz="1800" dirty="0" smtClean="0"/>
              <a:t>rapidamente.</a:t>
            </a:r>
            <a:endParaRPr lang="pt-BR" sz="1800" dirty="0" smtClean="0"/>
          </a:p>
          <a:p>
            <a:pPr algn="just">
              <a:lnSpc>
                <a:spcPct val="160000"/>
              </a:lnSpc>
            </a:pPr>
            <a:endParaRPr lang="pt-BR" sz="1800" dirty="0"/>
          </a:p>
          <a:p>
            <a:pPr algn="just">
              <a:lnSpc>
                <a:spcPct val="160000"/>
              </a:lnSpc>
            </a:pPr>
            <a:r>
              <a:rPr lang="pt-BR" sz="1800" b="1" dirty="0">
                <a:solidFill>
                  <a:schemeClr val="bg2">
                    <a:lumMod val="50000"/>
                  </a:schemeClr>
                </a:solidFill>
              </a:rPr>
              <a:t>Desenvolver expectativas realísticas</a:t>
            </a:r>
            <a:r>
              <a:rPr lang="pt-BR" sz="1800" dirty="0"/>
              <a:t>: por meio de programas de orientação, os novos colaboradores ficam sabendo o que se espera deles e quais são os valores almejados pela organização.</a:t>
            </a:r>
            <a:endParaRPr lang="pt-BR" sz="1800" dirty="0"/>
          </a:p>
          <a:p>
            <a:endParaRPr lang="pt-BR" dirty="0"/>
          </a:p>
          <a:p>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Empowerment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 palavra está em inglês, mas seu significado é universal. Trata-se de dar poder, autoridade e responsabilidade às pessoas para torná-las mais ativas e proativas dentro da organização. </a:t>
            </a:r>
            <a:endParaRPr lang="pt-BR" sz="1800" dirty="0" smtClean="0"/>
          </a:p>
          <a:p>
            <a:pPr algn="just">
              <a:lnSpc>
                <a:spcPct val="150000"/>
              </a:lnSpc>
            </a:pPr>
            <a:r>
              <a:rPr lang="pt-BR" sz="1800" dirty="0" smtClean="0"/>
              <a:t>Trata-se </a:t>
            </a:r>
            <a:r>
              <a:rPr lang="pt-BR" sz="1800" dirty="0"/>
              <a:t>de uma mudança cultural, uma transformação no comportamento das pessoas, que passam a ter mais autonomia e iniciativa pessoal nas atividades, ao contrário das tradicionais regras e regulamentos que inibem e impedem a plena realização das pessoas. </a:t>
            </a:r>
            <a:endParaRPr lang="pt-BR" sz="1800" dirty="0" smtClean="0"/>
          </a:p>
          <a:p>
            <a:pPr algn="just">
              <a:lnSpc>
                <a:spcPct val="150000"/>
              </a:lnSpc>
            </a:pPr>
            <a:r>
              <a:rPr lang="pt-BR" sz="1800" dirty="0" smtClean="0"/>
              <a:t>O </a:t>
            </a:r>
            <a:r>
              <a:rPr lang="pt-BR" sz="1800" i="1" dirty="0"/>
              <a:t>empowerment</a:t>
            </a:r>
            <a:r>
              <a:rPr lang="pt-BR" sz="1800" dirty="0"/>
              <a:t> faz maravilhas dentro da organização. As pessoas passam a assumir as seguintes </a:t>
            </a:r>
            <a:r>
              <a:rPr lang="pt-BR" sz="1800" dirty="0" smtClean="0"/>
              <a:t>responsabilidades:</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Empowerment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900" b="1" dirty="0" smtClean="0">
                <a:solidFill>
                  <a:schemeClr val="bg2">
                    <a:lumMod val="50000"/>
                  </a:schemeClr>
                </a:solidFill>
              </a:rPr>
              <a:t>Responsabilidade </a:t>
            </a:r>
            <a:r>
              <a:rPr lang="pt-BR" sz="1900" b="1" dirty="0">
                <a:solidFill>
                  <a:schemeClr val="bg2">
                    <a:lumMod val="50000"/>
                  </a:schemeClr>
                </a:solidFill>
              </a:rPr>
              <a:t>pela execução excelente da tarefa</a:t>
            </a:r>
            <a:r>
              <a:rPr lang="pt-BR" sz="1900" dirty="0"/>
              <a:t>: esta é a base da excelência operacional. As pessoas trabalham com prazer e afinco. </a:t>
            </a:r>
            <a:endParaRPr lang="pt-BR" sz="1900" dirty="0" smtClean="0"/>
          </a:p>
          <a:p>
            <a:pPr algn="just">
              <a:lnSpc>
                <a:spcPct val="150000"/>
              </a:lnSpc>
            </a:pPr>
            <a:r>
              <a:rPr lang="pt-BR" sz="1900" b="1" dirty="0" smtClean="0">
                <a:solidFill>
                  <a:schemeClr val="bg2">
                    <a:lumMod val="50000"/>
                  </a:schemeClr>
                </a:solidFill>
              </a:rPr>
              <a:t>Responsabilidade </a:t>
            </a:r>
            <a:r>
              <a:rPr lang="pt-BR" sz="1900" b="1" dirty="0">
                <a:solidFill>
                  <a:schemeClr val="bg2">
                    <a:lumMod val="50000"/>
                  </a:schemeClr>
                </a:solidFill>
              </a:rPr>
              <a:t>pela melhoria contínua do trabalho</a:t>
            </a:r>
            <a:r>
              <a:rPr lang="pt-BR" sz="1900" dirty="0"/>
              <a:t>: não se trata apenas de executar o trabalho, mas melhorá-lo continuamente. </a:t>
            </a:r>
            <a:endParaRPr lang="pt-BR" sz="1900" dirty="0" smtClean="0"/>
          </a:p>
          <a:p>
            <a:pPr algn="just">
              <a:lnSpc>
                <a:spcPct val="150000"/>
              </a:lnSpc>
            </a:pPr>
            <a:r>
              <a:rPr lang="pt-BR" sz="1900" b="1" dirty="0" smtClean="0">
                <a:solidFill>
                  <a:schemeClr val="bg2">
                    <a:lumMod val="50000"/>
                  </a:schemeClr>
                </a:solidFill>
              </a:rPr>
              <a:t>Orientação </a:t>
            </a:r>
            <a:r>
              <a:rPr lang="pt-BR" sz="1900" b="1" dirty="0">
                <a:solidFill>
                  <a:schemeClr val="bg2">
                    <a:lumMod val="50000"/>
                  </a:schemeClr>
                </a:solidFill>
              </a:rPr>
              <a:t>para metas a alcançar</a:t>
            </a:r>
            <a:r>
              <a:rPr lang="pt-BR" sz="1900" dirty="0"/>
              <a:t>: o trabalho passa a ser o meio – e não o fim – para o alcance de metas a serem alcançadas e superadas</a:t>
            </a:r>
            <a:r>
              <a:rPr lang="pt-BR" sz="1900" dirty="0" smtClean="0"/>
              <a:t>.</a:t>
            </a:r>
            <a:endParaRPr lang="pt-BR" sz="19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Empowerment</a:t>
            </a:r>
            <a:endParaRPr lang="pt-BR" dirty="0"/>
          </a:p>
        </p:txBody>
      </p:sp>
      <p:sp>
        <p:nvSpPr>
          <p:cNvPr id="3" name="Espaço Reservado para Conteúdo 2"/>
          <p:cNvSpPr>
            <a:spLocks noGrp="1"/>
          </p:cNvSpPr>
          <p:nvPr>
            <p:ph idx="1"/>
          </p:nvPr>
        </p:nvSpPr>
        <p:spPr>
          <a:xfrm>
            <a:off x="838200" y="1690688"/>
            <a:ext cx="10515600" cy="4849339"/>
          </a:xfrm>
        </p:spPr>
        <p:txBody>
          <a:bodyPr>
            <a:normAutofit fontScale="85000" lnSpcReduction="20000"/>
          </a:bodyPr>
          <a:lstStyle/>
          <a:p>
            <a:pPr algn="just">
              <a:lnSpc>
                <a:spcPct val="160000"/>
              </a:lnSpc>
            </a:pPr>
            <a:r>
              <a:rPr lang="pt-BR" sz="2300" b="1" dirty="0">
                <a:solidFill>
                  <a:schemeClr val="bg2">
                    <a:lumMod val="50000"/>
                  </a:schemeClr>
                </a:solidFill>
              </a:rPr>
              <a:t>Foco no cliente</a:t>
            </a:r>
            <a:r>
              <a:rPr lang="pt-BR" sz="2300" dirty="0"/>
              <a:t>: seja ele interno ou externo: os clientes tornam-se prioritários na atividade. Isso provoca uma rede de conexões, uma cadeia de valor pela qual o maior beneficiado é o cliente externo, que está na ponta final da cadeia. </a:t>
            </a:r>
            <a:endParaRPr lang="pt-BR" sz="2300" dirty="0"/>
          </a:p>
          <a:p>
            <a:pPr algn="just">
              <a:lnSpc>
                <a:spcPct val="160000"/>
              </a:lnSpc>
            </a:pPr>
            <a:r>
              <a:rPr lang="pt-BR" sz="2300" b="1" dirty="0" smtClean="0">
                <a:solidFill>
                  <a:schemeClr val="bg2">
                    <a:lumMod val="50000"/>
                  </a:schemeClr>
                </a:solidFill>
              </a:rPr>
              <a:t>Atividade </a:t>
            </a:r>
            <a:r>
              <a:rPr lang="pt-BR" sz="2300" b="1" dirty="0">
                <a:solidFill>
                  <a:schemeClr val="bg2">
                    <a:lumMod val="50000"/>
                  </a:schemeClr>
                </a:solidFill>
              </a:rPr>
              <a:t>grupal e em equipe</a:t>
            </a:r>
            <a:r>
              <a:rPr lang="pt-BR" sz="2300" dirty="0"/>
              <a:t>: o trabalho é realizado em conjunto e produz maiores resultados em razão da sinergia e do apoio mútuo entre as pessoas. </a:t>
            </a:r>
            <a:endParaRPr lang="pt-BR" sz="2300" dirty="0"/>
          </a:p>
          <a:p>
            <a:pPr algn="just">
              <a:lnSpc>
                <a:spcPct val="160000"/>
              </a:lnSpc>
            </a:pPr>
            <a:r>
              <a:rPr lang="pt-BR" sz="2300" b="1" dirty="0" smtClean="0">
                <a:solidFill>
                  <a:schemeClr val="bg2">
                    <a:lumMod val="50000"/>
                  </a:schemeClr>
                </a:solidFill>
              </a:rPr>
              <a:t>Foco </a:t>
            </a:r>
            <a:r>
              <a:rPr lang="pt-BR" sz="2300" b="1" dirty="0">
                <a:solidFill>
                  <a:schemeClr val="bg2">
                    <a:lumMod val="50000"/>
                  </a:schemeClr>
                </a:solidFill>
              </a:rPr>
              <a:t>na missão organizacional e na visão do negócio</a:t>
            </a:r>
            <a:r>
              <a:rPr lang="pt-BR" sz="2300" dirty="0"/>
              <a:t>: toda atividade é dirigida para a contribuição à missão da organização e para que a visão do negócio se torne uma realidade concreta</a:t>
            </a:r>
            <a:r>
              <a:rPr lang="pt-BR" sz="2300" dirty="0" smtClean="0"/>
              <a:t>.</a:t>
            </a:r>
            <a:endParaRPr lang="pt-BR" sz="2300" dirty="0"/>
          </a:p>
          <a:p>
            <a:pPr algn="just">
              <a:lnSpc>
                <a:spcPct val="160000"/>
              </a:lnSpc>
            </a:pPr>
            <a:r>
              <a:rPr lang="pt-BR" sz="2300" dirty="0"/>
              <a:t> </a:t>
            </a:r>
            <a:r>
              <a:rPr lang="pt-BR" sz="2300" b="1" dirty="0" smtClean="0">
                <a:solidFill>
                  <a:schemeClr val="bg2">
                    <a:lumMod val="50000"/>
                  </a:schemeClr>
                </a:solidFill>
              </a:rPr>
              <a:t>Ação </a:t>
            </a:r>
            <a:r>
              <a:rPr lang="pt-BR" sz="2300" b="1" dirty="0">
                <a:solidFill>
                  <a:schemeClr val="bg2">
                    <a:lumMod val="50000"/>
                  </a:schemeClr>
                </a:solidFill>
              </a:rPr>
              <a:t>traduzida em agregar valor</a:t>
            </a:r>
            <a:r>
              <a:rPr lang="pt-BR" sz="2300" dirty="0"/>
              <a:t>: o importante não é apenas trabalhar, mas agregar valor à organização, ao cliente e ao próprio colaborador. </a:t>
            </a:r>
            <a:endParaRPr lang="pt-BR" sz="2300" dirty="0"/>
          </a:p>
          <a:p>
            <a:pPr algn="just"/>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47318" y="349539"/>
            <a:ext cx="5557531" cy="58253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09093" y="1046666"/>
            <a:ext cx="11191211" cy="46071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738648" y="107746"/>
            <a:ext cx="7984901" cy="64322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ORIENTAÇÃO </a:t>
            </a:r>
            <a:r>
              <a:rPr lang="pt-BR" dirty="0"/>
              <a:t>DAS </a:t>
            </a:r>
            <a:r>
              <a:rPr lang="pt-BR" dirty="0" smtClean="0"/>
              <a:t>PESSOAS</a:t>
            </a:r>
            <a:endParaRPr lang="pt-BR" dirty="0"/>
          </a:p>
        </p:txBody>
      </p:sp>
      <p:sp>
        <p:nvSpPr>
          <p:cNvPr id="3" name="Espaço Reservado para Conteúdo 2"/>
          <p:cNvSpPr>
            <a:spLocks noGrp="1"/>
          </p:cNvSpPr>
          <p:nvPr>
            <p:ph idx="1"/>
          </p:nvPr>
        </p:nvSpPr>
        <p:spPr>
          <a:xfrm>
            <a:off x="838200" y="1690688"/>
            <a:ext cx="10515600" cy="4351338"/>
          </a:xfrm>
        </p:spPr>
        <p:txBody>
          <a:bodyPr>
            <a:noAutofit/>
          </a:bodyPr>
          <a:lstStyle/>
          <a:p>
            <a:pPr algn="just">
              <a:lnSpc>
                <a:spcPct val="150000"/>
              </a:lnSpc>
            </a:pPr>
            <a:r>
              <a:rPr lang="pt-BR" sz="1700" dirty="0"/>
              <a:t>A orientação das pessoas é o primeiro passo para a adequada aplicação nas diversas atividades da organização. Trata-se de posicionar as pessoas em suas atividades na organização e esclarecer o seu papel e objetivos. </a:t>
            </a:r>
            <a:endParaRPr lang="pt-BR" sz="1700" dirty="0" smtClean="0"/>
          </a:p>
          <a:p>
            <a:pPr algn="just">
              <a:lnSpc>
                <a:spcPct val="150000"/>
              </a:lnSpc>
            </a:pPr>
            <a:r>
              <a:rPr lang="pt-BR" sz="1700" dirty="0" smtClean="0"/>
              <a:t>Orientar </a:t>
            </a:r>
            <a:r>
              <a:rPr lang="pt-BR" sz="1700" dirty="0"/>
              <a:t>significa determinar a posição de alguém diante dos pontos cardeais, mas também significa encaminhar, guiar, indicar o rumo a alguém, reconhecer a situação do lugar em que se acha para se guiar no caminho. Isso vale tanto para os novos quanto para os antigos funcionários. </a:t>
            </a:r>
            <a:endParaRPr lang="pt-BR" sz="1700" dirty="0" smtClean="0"/>
          </a:p>
          <a:p>
            <a:pPr algn="just">
              <a:lnSpc>
                <a:spcPct val="150000"/>
              </a:lnSpc>
            </a:pPr>
            <a:r>
              <a:rPr lang="pt-BR" sz="1700" dirty="0" smtClean="0"/>
              <a:t>Quando </a:t>
            </a:r>
            <a:r>
              <a:rPr lang="pt-BR" sz="1700" dirty="0"/>
              <a:t>ingressam na organização ou quando a organização faz mudanças, as pessoas precisam sentir em que situação estão e para onde devem conduzir suas atividades e esforços. Imprimir rumos e direções, definir comportamentos e ações, definir metas e objetivos, estabelecer resultados a cumprir são providências orientadoras que a organização deve oferecer aos seus funcionários. </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ORIENTAÇÃO DAS PESSOAS</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Todavia, de nada vale tentar orientar as pessoas na organização, se ela própria não sabe para onde pretende ir. É o mesmo que tentar arrumar cuidadosamente as coisas em um barco sem saber para onde ele deverá se dirigir. </a:t>
            </a:r>
            <a:endParaRPr lang="pt-BR" sz="1800" dirty="0" smtClean="0"/>
          </a:p>
          <a:p>
            <a:pPr algn="just">
              <a:lnSpc>
                <a:spcPct val="150000"/>
              </a:lnSpc>
            </a:pPr>
            <a:r>
              <a:rPr lang="pt-BR" sz="1800" dirty="0" smtClean="0"/>
              <a:t>O </a:t>
            </a:r>
            <a:r>
              <a:rPr lang="pt-BR" sz="1800" dirty="0"/>
              <a:t>importante é saber para onde a organização está indo para tentar fazer com que as pessoas a ajudem na sua trajetória. </a:t>
            </a:r>
            <a:endParaRPr lang="pt-BR" sz="1800" dirty="0" smtClean="0"/>
          </a:p>
          <a:p>
            <a:pPr algn="just">
              <a:lnSpc>
                <a:spcPct val="150000"/>
              </a:lnSpc>
            </a:pPr>
            <a:r>
              <a:rPr lang="pt-BR" sz="1800" dirty="0" smtClean="0"/>
              <a:t>Conhecer </a:t>
            </a:r>
            <a:r>
              <a:rPr lang="pt-BR" sz="1800" dirty="0"/>
              <a:t>a missão e a visão da organização é fundamental. </a:t>
            </a:r>
            <a:endParaRPr lang="pt-BR" sz="1800" dirty="0" smtClean="0"/>
          </a:p>
          <a:p>
            <a:pPr algn="just">
              <a:lnSpc>
                <a:spcPct val="150000"/>
              </a:lnSpc>
            </a:pPr>
            <a:r>
              <a:rPr lang="pt-BR" sz="1800" dirty="0" smtClean="0"/>
              <a:t>E </a:t>
            </a:r>
            <a:r>
              <a:rPr lang="pt-BR" sz="1800" dirty="0"/>
              <a:t>ajustar-se à sua cultura organizacional</a:t>
            </a:r>
            <a:endParaRPr lang="pt-BR" sz="1800" dirty="0"/>
          </a:p>
          <a:p>
            <a:pPr algn="just">
              <a:lnSpc>
                <a:spcPct val="150000"/>
              </a:lnSpc>
            </a:pP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CULTURA ORGANIZACIONAL</a:t>
            </a:r>
            <a:endParaRPr lang="pt-BR" dirty="0"/>
          </a:p>
        </p:txBody>
      </p:sp>
      <p:sp>
        <p:nvSpPr>
          <p:cNvPr id="3" name="Espaço Reservado para Conteúdo 2"/>
          <p:cNvSpPr>
            <a:spLocks noGrp="1"/>
          </p:cNvSpPr>
          <p:nvPr>
            <p:ph idx="1"/>
          </p:nvPr>
        </p:nvSpPr>
        <p:spPr>
          <a:xfrm>
            <a:off x="599837" y="1596981"/>
            <a:ext cx="10992326" cy="3833008"/>
          </a:xfrm>
        </p:spPr>
        <p:txBody>
          <a:bodyPr/>
          <a:lstStyle/>
          <a:p>
            <a:pPr algn="just">
              <a:lnSpc>
                <a:spcPct val="150000"/>
              </a:lnSpc>
            </a:pPr>
            <a:r>
              <a:rPr lang="pt-BR" dirty="0" smtClean="0"/>
              <a:t>Cultura </a:t>
            </a:r>
            <a:r>
              <a:rPr lang="pt-BR" dirty="0"/>
              <a:t>é um termo genérico utilizado para significar duas acepções diferentes. De um lado, o conjunto de costumes, civilização e realizações de uma época ou povo; de outro lado, artes, erudição e demais manifestações mais sofisticadas do intelecto e da sensibilidade humanas. De outro, a cultura organizacional equivale ao modo de vida da organização em todos os seus aspectos, como ideias, crenças, costumes, regras, técnicas, etc. Nesse sentido, todas as pessoas fazem parte de algum sistema cultural. E todas elas tendem a ver e julgar as outras culturas a partir do ponto de vista de suas próprias culturas. Daí o relativismo: as crenças e atitudes só podem ser compreendidas em relação ao seu contexto cultural.</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5" name="Imagem 4"/>
          <p:cNvPicPr>
            <a:picLocks noChangeAspect="1"/>
          </p:cNvPicPr>
          <p:nvPr/>
        </p:nvPicPr>
        <p:blipFill>
          <a:blip r:embed="rId1"/>
          <a:stretch>
            <a:fillRect/>
          </a:stretch>
        </p:blipFill>
        <p:spPr>
          <a:xfrm>
            <a:off x="4471374" y="4457019"/>
            <a:ext cx="3474892" cy="1945940"/>
          </a:xfrm>
          <a:prstGeom prst="rect">
            <a:avLst/>
          </a:prstGeom>
          <a:effectLst>
            <a:softEdge rad="3175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CULTURA ORGANIZACIONAL OU CULTURA CORPORATIVA</a:t>
            </a:r>
            <a:endParaRPr lang="pt-BR" dirty="0"/>
          </a:p>
        </p:txBody>
      </p:sp>
      <p:sp>
        <p:nvSpPr>
          <p:cNvPr id="3" name="Espaço Reservado para Conteúdo 2"/>
          <p:cNvSpPr>
            <a:spLocks noGrp="1"/>
          </p:cNvSpPr>
          <p:nvPr>
            <p:ph idx="1"/>
          </p:nvPr>
        </p:nvSpPr>
        <p:spPr>
          <a:xfrm>
            <a:off x="838200" y="1825625"/>
            <a:ext cx="10515600" cy="4714402"/>
          </a:xfrm>
        </p:spPr>
        <p:txBody>
          <a:bodyPr>
            <a:normAutofit/>
          </a:bodyPr>
          <a:lstStyle/>
          <a:p>
            <a:pPr algn="just">
              <a:lnSpc>
                <a:spcPct val="150000"/>
              </a:lnSpc>
            </a:pPr>
            <a:r>
              <a:rPr lang="pt-BR" sz="1700" dirty="0" smtClean="0"/>
              <a:t>É </a:t>
            </a:r>
            <a:r>
              <a:rPr lang="pt-BR" sz="1700" dirty="0" smtClean="0"/>
              <a:t>o </a:t>
            </a:r>
            <a:r>
              <a:rPr lang="pt-BR" sz="1700" dirty="0"/>
              <a:t>conjunto de hábitos e crenças estabelecidos por normas, valores, atitudes e expectativas que é compartilhado por todos os membros de uma organização. Refere-se ao sistema de significados compartilhados por todos os membros e que distingue uma organização das </a:t>
            </a:r>
            <a:r>
              <a:rPr lang="pt-BR" sz="1700" dirty="0" smtClean="0"/>
              <a:t>demais</a:t>
            </a:r>
            <a:r>
              <a:rPr lang="pt-BR" sz="1700" dirty="0" smtClean="0"/>
              <a:t>.</a:t>
            </a:r>
            <a:endParaRPr lang="pt-BR" sz="1700" dirty="0" smtClean="0"/>
          </a:p>
          <a:p>
            <a:pPr algn="just">
              <a:lnSpc>
                <a:spcPct val="150000"/>
              </a:lnSpc>
            </a:pPr>
            <a:r>
              <a:rPr lang="pt-BR" sz="1700" dirty="0" smtClean="0"/>
              <a:t> </a:t>
            </a:r>
            <a:r>
              <a:rPr lang="pt-BR" sz="1700" dirty="0"/>
              <a:t>Constitui o modo institucionalizado de pensar e agir que existe em uma organização. A essência da cultura de uma empresa é expressa pela maneira com que faz seus negócios, a maneira com que trata seus clientes e funcionários, o grau de autonomia ou liberdade que existe em suas unidades ou escritórios e o grau de lealdade expresso por seus funcionários. </a:t>
            </a:r>
            <a:endParaRPr lang="pt-BR" sz="1700" dirty="0" smtClean="0"/>
          </a:p>
          <a:p>
            <a:pPr algn="just">
              <a:lnSpc>
                <a:spcPct val="150000"/>
              </a:lnSpc>
            </a:pPr>
            <a:r>
              <a:rPr lang="pt-BR" sz="1700" dirty="0" smtClean="0"/>
              <a:t>A </a:t>
            </a:r>
            <a:r>
              <a:rPr lang="pt-BR" sz="1700" dirty="0"/>
              <a:t>cultura organizacional representa as percepções dos dirigentes e colaboradores da organização e reflete a mentalidade que predomina na organização. Mais do que isso, a cultura organizacional é uma forma de interpretação da realidade organizacional e constitui uma modelagem para lidar com questões organizacionais. Por essa razão, ela condiciona fortemente a gestão das pessoas.</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IMPORTANTE!</a:t>
            </a:r>
            <a:endParaRPr lang="pt-BR" dirty="0"/>
          </a:p>
        </p:txBody>
      </p:sp>
      <p:sp>
        <p:nvSpPr>
          <p:cNvPr id="3" name="Espaço Reservado para Conteúdo 2"/>
          <p:cNvSpPr>
            <a:spLocks noGrp="1"/>
          </p:cNvSpPr>
          <p:nvPr>
            <p:ph idx="1"/>
          </p:nvPr>
        </p:nvSpPr>
        <p:spPr>
          <a:xfrm>
            <a:off x="953244" y="1690688"/>
            <a:ext cx="10515600" cy="4351338"/>
          </a:xfrm>
        </p:spPr>
        <p:txBody>
          <a:bodyPr>
            <a:normAutofit/>
          </a:bodyPr>
          <a:lstStyle/>
          <a:p>
            <a:pPr algn="just">
              <a:lnSpc>
                <a:spcPct val="150000"/>
              </a:lnSpc>
            </a:pPr>
            <a:r>
              <a:rPr lang="pt-BR" sz="1700" dirty="0"/>
              <a:t>Alguns aspectos da cultura organizacional são percebidos mais facilmente, enquanto outros são menos visíveis e de difícil percepção. A cultura reflete um </a:t>
            </a:r>
            <a:r>
              <a:rPr lang="pt-BR" sz="1700" i="1" dirty="0"/>
              <a:t>iceberg</a:t>
            </a:r>
            <a:r>
              <a:rPr lang="pt-BR" sz="1700" dirty="0"/>
              <a:t>. Apenas uma pequena porção do</a:t>
            </a:r>
            <a:r>
              <a:rPr lang="pt-BR" sz="1700" i="1" dirty="0"/>
              <a:t> iceberg </a:t>
            </a:r>
            <a:r>
              <a:rPr lang="pt-BR" sz="1700" dirty="0"/>
              <a:t>fica acima do nível da água e constitui a parte visível</a:t>
            </a:r>
            <a:r>
              <a:rPr lang="pt-BR" sz="1700" dirty="0" smtClean="0"/>
              <a:t>.</a:t>
            </a:r>
            <a:endParaRPr lang="pt-BR" sz="1700" dirty="0" smtClean="0"/>
          </a:p>
          <a:p>
            <a:pPr algn="just">
              <a:lnSpc>
                <a:spcPct val="150000"/>
              </a:lnSpc>
            </a:pPr>
            <a:r>
              <a:rPr lang="pt-BR" sz="1700" dirty="0" smtClean="0"/>
              <a:t> </a:t>
            </a:r>
            <a:r>
              <a:rPr lang="pt-BR" sz="1700" dirty="0"/>
              <a:t>A parte maior permanece oculta sob as águas e fora da visão das pessoas. Da mesma maneira, a cultura organizacional mostra aspectos formais e facilmente perceptíveis, como suas políticas e diretrizes, métodos e procedimentos, objetivos, estrutura organizacional e a tecnologia adotada</a:t>
            </a:r>
            <a:r>
              <a:rPr lang="pt-BR" sz="1700" dirty="0" smtClean="0"/>
              <a:t>.</a:t>
            </a:r>
            <a:endParaRPr lang="pt-BR" sz="1700" dirty="0" smtClean="0"/>
          </a:p>
          <a:p>
            <a:pPr algn="just">
              <a:lnSpc>
                <a:spcPct val="150000"/>
              </a:lnSpc>
            </a:pPr>
            <a:r>
              <a:rPr lang="pt-BR" sz="1700" dirty="0" smtClean="0"/>
              <a:t> </a:t>
            </a:r>
            <a:r>
              <a:rPr lang="pt-BR" sz="1700" dirty="0"/>
              <a:t>Contudo, ela oculta alguns aspectos informais, como percepções, sentimentos, atitudes, valores, interações informais, normas grupais, etc. Os aspectos ocultos da cultura organizacional são os mais difíceis de compreender e interpretar, como também de mudar ou sofrer </a:t>
            </a:r>
            <a:r>
              <a:rPr lang="pt-BR" sz="1700" dirty="0" smtClean="0"/>
              <a:t>transformações.</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153552" y="517478"/>
            <a:ext cx="9820056" cy="57848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 de serviços profissionais</Template>
  <TotalTime>0</TotalTime>
  <Words>12643</Words>
  <Application>WPS Presentation</Application>
  <PresentationFormat>Widescreen</PresentationFormat>
  <Paragraphs>171</Paragraphs>
  <Slides>30</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SimSun</vt:lpstr>
      <vt:lpstr>Wingdings</vt:lpstr>
      <vt:lpstr>Arial</vt:lpstr>
      <vt:lpstr>Gill Sans MT</vt:lpstr>
      <vt:lpstr>Microsoft YaHei</vt:lpstr>
      <vt:lpstr>Arial Unicode MS</vt:lpstr>
      <vt:lpstr>Calibri</vt:lpstr>
      <vt:lpstr>Tema do Office</vt:lpstr>
      <vt:lpstr>APLICANDO PESSOAS</vt:lpstr>
      <vt:lpstr>PowerPoint 演示文稿</vt:lpstr>
      <vt:lpstr>PowerPoint 演示文稿</vt:lpstr>
      <vt:lpstr>ORIENTAÇÃO DAS PESSOAS</vt:lpstr>
      <vt:lpstr>ORIENTAÇÃO DAS PESSOAS</vt:lpstr>
      <vt:lpstr>CULTURA ORGANIZACIONAL</vt:lpstr>
      <vt:lpstr>A CULTURA ORGANIZACIONAL OU CULTURA CORPORATIVA</vt:lpstr>
      <vt:lpstr>IMPORTANTE!</vt:lpstr>
      <vt:lpstr>PowerPoint 演示文稿</vt:lpstr>
      <vt:lpstr>COMPONENTES DA CULTURA ORGANIZACIONAL</vt:lpstr>
      <vt:lpstr>COMPONENTES DA CULTURA ORGANIZACIONAL</vt:lpstr>
      <vt:lpstr>PowerPoint 演示文稿</vt:lpstr>
      <vt:lpstr>PowerPoint 演示文稿</vt:lpstr>
      <vt:lpstr>CULTURAS CONSERVADORAS E CULTURAS ADAPTATIVAS  </vt:lpstr>
      <vt:lpstr>SOCIALIZAÇÃO ORGANIZACIONAL</vt:lpstr>
      <vt:lpstr>PowerPoint 演示文稿</vt:lpstr>
      <vt:lpstr>Aprendizagem da cultura organizacional</vt:lpstr>
      <vt:lpstr>Aprendizagem da cultura organizacional</vt:lpstr>
      <vt:lpstr>Aprendizagem da cultura organizacional</vt:lpstr>
      <vt:lpstr>PowerPoint 演示文稿</vt:lpstr>
      <vt:lpstr>PowerPoint 演示文稿</vt:lpstr>
      <vt:lpstr>PowerPoint 演示文稿</vt:lpstr>
      <vt:lpstr>PROGRAMA DE ORIENTAÇÃO</vt:lpstr>
      <vt:lpstr>PROGRAMA DE ORIENTAÇÃO</vt:lpstr>
      <vt:lpstr>PROGRAMA DE ORIENTAÇÃO</vt:lpstr>
      <vt:lpstr>Empowerment </vt:lpstr>
      <vt:lpstr>Empowerment </vt:lpstr>
      <vt:lpstr>Empowerment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usuario</cp:lastModifiedBy>
  <cp:revision>2</cp:revision>
  <dcterms:created xsi:type="dcterms:W3CDTF">2021-04-24T19:24:00Z</dcterms:created>
  <dcterms:modified xsi:type="dcterms:W3CDTF">2021-05-06T17:07:53Z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1046-11.2.0.10114</vt:lpwstr>
  </property>
</Properties>
</file>