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x="9144000" cy="6858000"/>
  <p:notesSz cx="6934200" cy="9220200"/>
  <p:embeddedFontLst>
    <p:embeddedFont>
      <p:font typeface="Tahoma" panose="020B0604030504040204"/>
      <p:regular r:id="rId58"/>
    </p:embeddedFont>
    <p:embeddedFont>
      <p:font typeface="Trebuchet MS" panose="020B0603020202020204"/>
      <p:regular r:id="rId59"/>
    </p:embeddedFont>
    <p:embeddedFont>
      <p:font typeface="Corbel" panose="020B0503020204020204"/>
      <p:regular r:id="rId60"/>
      <p:bold r:id="rId61"/>
      <p:italic r:id="rId62"/>
      <p:boldItalic r:id="rId63"/>
    </p:embeddedFont>
    <p:embeddedFont>
      <p:font typeface="Calibri" panose="020F0502020204030204"/>
      <p:regular r:id="rId64"/>
    </p:embeddedFont>
    <p:embeddedFont>
      <p:font typeface="Georgia" panose="02040502050405020303"/>
      <p:regular r:id="rId65"/>
    </p:embeddedFont>
    <p:embeddedFont>
      <p:font typeface="Verdana" panose="020B0604030504040204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3484915-4D1E-473D-BF29-C0AC91B3F0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6" Type="http://schemas.openxmlformats.org/officeDocument/2006/relationships/font" Target="fonts/font9.fntdata"/><Relationship Id="rId65" Type="http://schemas.openxmlformats.org/officeDocument/2006/relationships/font" Target="fonts/font8.fntdata"/><Relationship Id="rId64" Type="http://schemas.openxmlformats.org/officeDocument/2006/relationships/font" Target="fonts/font7.fntdata"/><Relationship Id="rId63" Type="http://schemas.openxmlformats.org/officeDocument/2006/relationships/font" Target="fonts/font6.fntdata"/><Relationship Id="rId62" Type="http://schemas.openxmlformats.org/officeDocument/2006/relationships/font" Target="fonts/font5.fntdata"/><Relationship Id="rId61" Type="http://schemas.openxmlformats.org/officeDocument/2006/relationships/font" Target="fonts/font4.fntdata"/><Relationship Id="rId60" Type="http://schemas.openxmlformats.org/officeDocument/2006/relationships/font" Target="fonts/font3.fntdata"/><Relationship Id="rId6" Type="http://schemas.openxmlformats.org/officeDocument/2006/relationships/slide" Target="slides/slide2.xml"/><Relationship Id="rId59" Type="http://schemas.openxmlformats.org/officeDocument/2006/relationships/font" Target="fonts/font2.fntdata"/><Relationship Id="rId58" Type="http://schemas.openxmlformats.org/officeDocument/2006/relationships/font" Target="fonts/font1.fntdata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1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10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1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2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13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14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6" name="Google Shape;216;p15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16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17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0" name="Google Shape;240;p18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9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19;p2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20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21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22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23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24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25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26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27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28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29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25;p3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30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31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32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5" name="Google Shape;335;p33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34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" name="Google Shape;348;p35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5" name="Google Shape;355;p36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37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38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9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39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4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40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41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2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3" name="Google Shape;393;p42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3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43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4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9" name="Google Shape;409;p44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5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45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6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46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7" name="Google Shape;427;p47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8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48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9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49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5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0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50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6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7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8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type="body" idx="1"/>
          </p:nvPr>
        </p:nvSpPr>
        <p:spPr>
          <a:xfrm>
            <a:off x="693400" y="4379575"/>
            <a:ext cx="5547350" cy="4149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9:notes"/>
          <p:cNvSpPr/>
          <p:nvPr>
            <p:ph type="sldImg" idx="2"/>
          </p:nvPr>
        </p:nvSpPr>
        <p:spPr>
          <a:xfrm>
            <a:off x="1155925" y="691500"/>
            <a:ext cx="462302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m branco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uas Partes de Conteúdo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type="body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12420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8" name="Google Shape;78;p11"/>
          <p:cNvSpPr txBox="1"/>
          <p:nvPr>
            <p:ph type="body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12420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2pPr>
            <a:lvl3pPr marL="1371600" lvl="2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3pPr>
            <a:lvl4pPr marL="1828800" lvl="3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9pPr>
          </a:lstStyle>
          <a:p/>
        </p:txBody>
      </p:sp>
      <p:sp>
        <p:nvSpPr>
          <p:cNvPr id="79" name="Google Shape;79;p11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Cabeçalho da Seção">
  <p:cSld name="SECTION_HEAD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77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700"/>
              <a:buNone/>
              <a:defRPr sz="1400"/>
            </a:lvl9pPr>
          </a:lstStyle>
          <a:p/>
        </p:txBody>
      </p:sp>
      <p:sp>
        <p:nvSpPr>
          <p:cNvPr id="85" name="Google Shape;85;p12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de título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type="dt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4"/>
          <p:cNvSpPr txBox="1"/>
          <p:nvPr>
            <p:ph type="sldNum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matchingName="Título, texto e gráfico">
  <p:cSld name="TEXT_AND_CHAR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type="body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25" name="Google Shape;25;p3"/>
          <p:cNvSpPr/>
          <p:nvPr>
            <p:ph type="chart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ítulo e conteúdo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ítulo e texto verticais">
  <p:cSld name="VERTICAL_TITLE_AND_VERTICAL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 rot="5400000">
            <a:off x="5222082" y="2399507"/>
            <a:ext cx="5514975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type="body" idx="1"/>
          </p:nvPr>
        </p:nvSpPr>
        <p:spPr>
          <a:xfrm rot="5400000">
            <a:off x="1243806" y="524670"/>
            <a:ext cx="5514975" cy="570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ítulo e texto vertical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type="body" idx="1"/>
          </p:nvPr>
        </p:nvSpPr>
        <p:spPr>
          <a:xfrm rot="5400000">
            <a:off x="3011487" y="188912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91465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marL="2286000" lvl="4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5pPr>
            <a:lvl6pPr marL="2743200" lvl="5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7pPr>
            <a:lvl8pPr marL="3657600" lvl="7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8pPr>
            <a:lvl9pPr marL="4114800" lvl="8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agem com Legenda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/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  <a:defRPr sz="3200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51" name="Google Shape;51;p7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údo com Legenda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26390" algn="l">
              <a:spcBef>
                <a:spcPts val="560"/>
              </a:spcBef>
              <a:spcAft>
                <a:spcPts val="0"/>
              </a:spcAft>
              <a:buSzPts val="1540"/>
              <a:buChar char="■"/>
              <a:defRPr sz="2800"/>
            </a:lvl2pPr>
            <a:lvl3pPr marL="1371600" lvl="2" indent="-304800" algn="l">
              <a:spcBef>
                <a:spcPts val="48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1828800" lvl="3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4pPr>
            <a:lvl5pPr marL="2286000" lvl="4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5pPr>
            <a:lvl6pPr marL="2743200" lvl="5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6pPr>
            <a:lvl7pPr marL="3200400" lvl="6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7pPr>
            <a:lvl8pPr marL="3657600" lvl="7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8pPr>
            <a:lvl9pPr marL="4114800" lvl="8" indent="-292100" algn="l">
              <a:spcBef>
                <a:spcPts val="400"/>
              </a:spcBef>
              <a:spcAft>
                <a:spcPts val="0"/>
              </a:spcAft>
              <a:buSzPts val="1000"/>
              <a:buChar char="■"/>
              <a:defRPr sz="2000"/>
            </a:lvl9pPr>
          </a:lstStyle>
          <a:p/>
        </p:txBody>
      </p:sp>
      <p:sp>
        <p:nvSpPr>
          <p:cNvPr id="57" name="Google Shape;57;p8"/>
          <p:cNvSpPr txBox="1"/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6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49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450"/>
              <a:buNone/>
              <a:defRPr sz="900"/>
            </a:lvl9pPr>
          </a:lstStyle>
          <a:p/>
        </p:txBody>
      </p:sp>
      <p:sp>
        <p:nvSpPr>
          <p:cNvPr id="58" name="Google Shape;58;p8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omente título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ação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/>
        </p:txBody>
      </p:sp>
      <p:sp>
        <p:nvSpPr>
          <p:cNvPr id="69" name="Google Shape;69;p10"/>
          <p:cNvSpPr txBox="1"/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8448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marL="2286000" lvl="4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/>
        </p:txBody>
      </p:sp>
      <p:sp>
        <p:nvSpPr>
          <p:cNvPr id="70" name="Google Shape;70;p10"/>
          <p:cNvSpPr txBox="1"/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800"/>
              <a:buNone/>
              <a:defRPr sz="1600" b="1"/>
            </a:lvl9pPr>
          </a:lstStyle>
          <a:p/>
        </p:txBody>
      </p:sp>
      <p:sp>
        <p:nvSpPr>
          <p:cNvPr id="71" name="Google Shape;71;p10"/>
          <p:cNvSpPr txBox="1"/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2pPr>
            <a:lvl3pPr marL="1371600" lvl="2" indent="-285750" algn="l">
              <a:spcBef>
                <a:spcPts val="360"/>
              </a:spcBef>
              <a:spcAft>
                <a:spcPts val="0"/>
              </a:spcAft>
              <a:buSzPts val="900"/>
              <a:buChar char="■"/>
              <a:defRPr sz="1800"/>
            </a:lvl3pPr>
            <a:lvl4pPr marL="1828800" lvl="3" indent="-284480" algn="l">
              <a:spcBef>
                <a:spcPts val="320"/>
              </a:spcBef>
              <a:spcAft>
                <a:spcPts val="0"/>
              </a:spcAft>
              <a:buSzPts val="880"/>
              <a:buChar char="■"/>
              <a:defRPr sz="1600"/>
            </a:lvl4pPr>
            <a:lvl5pPr marL="2286000" lvl="4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5pPr>
            <a:lvl6pPr marL="2743200" lvl="5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6pPr>
            <a:lvl7pPr marL="3200400" lvl="6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7pPr>
            <a:lvl8pPr marL="3657600" lvl="7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8pPr>
            <a:lvl9pPr marL="4114800" lvl="8" indent="-279400" algn="l">
              <a:spcBef>
                <a:spcPts val="320"/>
              </a:spcBef>
              <a:spcAft>
                <a:spcPts val="0"/>
              </a:spcAft>
              <a:buSzPts val="800"/>
              <a:buChar char="■"/>
              <a:defRPr sz="1600"/>
            </a:lvl9pPr>
          </a:lstStyle>
          <a:p/>
        </p:txBody>
      </p:sp>
      <p:sp>
        <p:nvSpPr>
          <p:cNvPr id="72" name="Google Shape;72;p10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417512" y="1098550"/>
            <a:ext cx="438150" cy="474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800100" y="1098550"/>
            <a:ext cx="328612" cy="47466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541337" y="1520825"/>
            <a:ext cx="422275" cy="47466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911225" y="1520825"/>
            <a:ext cx="368300" cy="474662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127000" y="1447800"/>
            <a:ext cx="560387" cy="42227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chemeClr val="hlink"/>
              </a:gs>
            </a:gsLst>
            <a:lin ang="189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762000" y="990600"/>
            <a:ext cx="31750" cy="105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442912" y="1781175"/>
            <a:ext cx="8226425" cy="3175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914400" marR="0" lvl="1" indent="-32639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1371600" marR="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1828800" marR="0" lvl="3" indent="-298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type="dt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type="ft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3"/>
          <p:cNvGrpSpPr/>
          <p:nvPr/>
        </p:nvGrpSpPr>
        <p:grpSpPr>
          <a:xfrm>
            <a:off x="0" y="2438400"/>
            <a:ext cx="9009062" cy="1052512"/>
            <a:chOff x="0" y="1536"/>
            <a:chExt cx="5675" cy="663"/>
          </a:xfrm>
        </p:grpSpPr>
        <p:grpSp>
          <p:nvGrpSpPr>
            <p:cNvPr id="90" name="Google Shape;90;p1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1" name="Google Shape;91;p13"/>
              <p:cNvSpPr txBox="1"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 panose="020B0604030504040204"/>
                  <a:ea typeface="Tahoma" panose="020B0604030504040204"/>
                  <a:cs typeface="Tahoma" panose="020B0604030504040204"/>
                  <a:sym typeface="Tahoma" panose="020B0604030504040204"/>
                </a:endParaRPr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>
                <a:gsLst>
                  <a:gs pos="0">
                    <a:schemeClr val="folHlink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 panose="020B0604030504040204"/>
                  <a:ea typeface="Tahoma" panose="020B0604030504040204"/>
                  <a:cs typeface="Tahoma" panose="020B0604030504040204"/>
                  <a:sym typeface="Tahoma" panose="020B0604030504040204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4" name="Google Shape;94;p13"/>
              <p:cNvSpPr txBox="1"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 panose="020B0604030504040204"/>
                  <a:ea typeface="Tahoma" panose="020B0604030504040204"/>
                  <a:cs typeface="Tahoma" panose="020B0604030504040204"/>
                  <a:sym typeface="Tahoma" panose="020B0604030504040204"/>
                </a:endParaRPr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Tahoma" panose="020B0604030504040204"/>
                  <a:ea typeface="Tahoma" panose="020B0604030504040204"/>
                  <a:cs typeface="Tahoma" panose="020B0604030504040204"/>
                  <a:sym typeface="Tahoma" panose="020B0604030504040204"/>
                </a:endParaRPr>
              </a:p>
            </p:txBody>
          </p:sp>
        </p:grpSp>
        <p:sp>
          <p:nvSpPr>
            <p:cNvPr id="96" name="Google Shape;96;p13"/>
            <p:cNvSpPr txBox="1"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hlink"/>
                </a:gs>
              </a:gsLst>
              <a:lin ang="189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 rot="10800000" flipH="1">
              <a:off x="199" y="2054"/>
              <a:ext cx="5476" cy="3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</p:grpSp>
      <p:sp>
        <p:nvSpPr>
          <p:cNvPr id="99" name="Google Shape;99;p13"/>
          <p:cNvSpPr txBox="1"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type="body" idx="1"/>
          </p:nvPr>
        </p:nvSpPr>
        <p:spPr>
          <a:xfrm>
            <a:off x="1182687" y="2017712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914400" marR="0" lvl="1" indent="-32639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1371600" marR="0" lvl="2" indent="-304800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1828800" marR="0" lvl="3" indent="-2984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type="dt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/>
        </p:txBody>
      </p:sp>
      <p:sp>
        <p:nvSpPr>
          <p:cNvPr id="103" name="Google Shape;103;p13"/>
          <p:cNvSpPr txBox="1"/>
          <p:nvPr>
            <p:ph type="sldNum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homa" panose="020B0604030504040204"/>
              <a:buNone/>
              <a:defRPr sz="14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C:\Users\rleao\Pictures\capa ABED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2133600"/>
            <a:ext cx="9144000" cy="3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304800" y="457200"/>
            <a:ext cx="88392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mes New Roman" panose="02020603050405020304"/>
              <a:buNone/>
            </a:pPr>
            <a:r>
              <a:rPr lang="en-US" sz="3500" b="1" i="0" u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Escassez de Talentos e Futuro das Profissões – Papel da Aprendizagem Flexível</a:t>
            </a:r>
            <a:r>
              <a:rPr lang="en-US" sz="3200" b="1" i="0" u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endParaRPr lang="en-US" sz="3200" b="1" i="0" u="none">
              <a:solidFill>
                <a:schemeClr val="dk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324600" y="5853112"/>
            <a:ext cx="2438400" cy="100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 panose="02020603050405020304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Marcos Formiga </a:t>
            </a:r>
            <a:endParaRPr lang="en-US" sz="2400" b="1" i="0" u="none">
              <a:solidFill>
                <a:srgbClr val="000066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 panose="02020603050405020304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CNPq/UnB </a:t>
            </a:r>
            <a:endParaRPr lang="en-US" sz="2400" b="1" i="0" u="none">
              <a:solidFill>
                <a:srgbClr val="000066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type="title" idx="4294967295"/>
          </p:nvPr>
        </p:nvSpPr>
        <p:spPr>
          <a:xfrm>
            <a:off x="1150937" y="744537"/>
            <a:ext cx="7793037" cy="63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Mercado Software Educação</a:t>
            </a:r>
            <a:endParaRPr lang="en-US" sz="4000" b="1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9" name="Google Shape;179;p24"/>
          <p:cNvSpPr txBox="1"/>
          <p:nvPr>
            <p:ph type="body" idx="4294967295"/>
          </p:nvPr>
        </p:nvSpPr>
        <p:spPr>
          <a:xfrm>
            <a:off x="546100" y="2209800"/>
            <a:ext cx="8507412" cy="45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0825" marR="0" lvl="0" indent="-250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Brasil 52 milhões alunos educação básica;</a:t>
            </a:r>
            <a:endParaRPr lang="en-US"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50825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53</a:t>
            </a:r>
            <a:r>
              <a:rPr lang="en-US" sz="2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°</a:t>
            </a: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lugar em uso computador por aluno (PISA-2010);</a:t>
            </a:r>
            <a:endParaRPr lang="en-US"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50825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Desenvolvimento arquitetura referência para interoperabilidade aplicativos educacionais a qualquer sistema operacional;</a:t>
            </a:r>
            <a:endParaRPr lang="en-US"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50825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Integração conteúdos digitais diversos  portais  domínio  público  (banco  internacional  objetos  educacionais, coleção educadores, portal professor etc.), com e-books portáveis em qualquer sistema operacional;</a:t>
            </a:r>
            <a:endParaRPr lang="en-US"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50825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Desenvolvimento aplicativos (apps) e plataformas educacionais foco em redes sociais “gamificadas” (</a:t>
            </a:r>
            <a:r>
              <a:rPr lang="en-US" sz="2000" b="0" i="1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edutainment</a:t>
            </a: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);</a:t>
            </a:r>
            <a:endParaRPr lang="en-US"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50825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Desenvolvimento de plataformas para EAD e gestão educacional;</a:t>
            </a:r>
            <a:endParaRPr lang="en-US"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50825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</a:pPr>
            <a:r>
              <a:rPr lang="en-US" sz="20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Construção jogos digitais interativos e lúdicos para despertar vocacional alunos de exatas/computação.</a:t>
            </a:r>
            <a:endParaRPr lang="en-US"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66700" algn="l" rtl="0">
              <a:spcBef>
                <a:spcPts val="10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1" name="Google Shape;181;p24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 idx="4294967295"/>
          </p:nvPr>
        </p:nvSpPr>
        <p:spPr>
          <a:xfrm>
            <a:off x="1295400" y="685800"/>
            <a:ext cx="7467600" cy="98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 panose="020F0502020204030204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Mobilidade, Internet e Jogos Digitais (Games)</a:t>
            </a:r>
            <a:endParaRPr lang="en-US" sz="3800" b="1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7" name="Google Shape;187;p25"/>
          <p:cNvSpPr txBox="1"/>
          <p:nvPr>
            <p:ph type="body" idx="4294967295"/>
          </p:nvPr>
        </p:nvSpPr>
        <p:spPr>
          <a:xfrm>
            <a:off x="558800" y="2286000"/>
            <a:ext cx="8405812" cy="45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Brasil: N° smartphones  (acesso  internet) cresceu  84%  em 2011. Banda larga móvel (3G) + 50 mi, estimativa  124  milhões até 2014;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Domicílios conectados 38% (2011); 46,5%  (77,7mi +10 anos) acesso Internet;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Primeiros lugares internacionais usuários redes sociais, sites relacionamento e microblogs;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Indústria mundial jogos digitais (games) receita global US$ 65 bilhões (2010). Estimativa US$ 80 bilhões (2014);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Indústria cinema receita US$ 31,8 bi (2010). Investimento 3a4 vezes maiores que indústria de games;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Brasil: Mercado games R$ 478 mi (2010) potencial R$ 799 mi (2014). Apenas 0,15% mercado mundial jogos eletrônicos.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59080" algn="l" rtl="0">
              <a:spcBef>
                <a:spcPts val="104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 idx="4294967295"/>
          </p:nvPr>
        </p:nvSpPr>
        <p:spPr>
          <a:xfrm>
            <a:off x="1371600" y="1066800"/>
            <a:ext cx="7543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Redes Universitárias</a:t>
            </a:r>
            <a:endParaRPr lang="en-US" sz="40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593725" y="2333625"/>
            <a:ext cx="8431212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39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Arial" panose="020B0604020202020204"/>
              <a:buChar char="•"/>
            </a:pPr>
            <a:r>
              <a:rPr lang="en-US" sz="22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8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Auto-organização caráter espontâneo e descentralizado</a:t>
            </a:r>
            <a:r>
              <a:rPr lang="en-US" sz="1800" b="1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em torno de colóquios internacionais/redes de pesquisa colaborativa. Sociedades Científicas perdem caráter nacional diluindo-se em inter-regionais e internacionais</a:t>
            </a:r>
            <a:endParaRPr lang="en-US" sz="18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 panose="020B0604020202020204"/>
              <a:buChar char="•"/>
            </a:pPr>
            <a:r>
              <a:rPr lang="en-US" sz="18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Desterritorialização</a:t>
            </a:r>
            <a:r>
              <a:rPr lang="en-US"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de atividades com eventos em rede e congressos itinerantes. Financiamento, cada vez mais, de entidades não acadêmicas</a:t>
            </a:r>
            <a:endParaRPr lang="en-US" sz="18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Mudanças no campo </a:t>
            </a:r>
            <a:r>
              <a:rPr lang="en-US" sz="18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da pesquisa e produção do conhecimento</a:t>
            </a:r>
            <a:r>
              <a:rPr lang="en-US"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chegarão ao setor mais </a:t>
            </a:r>
            <a:r>
              <a:rPr lang="en-US" sz="18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conservador</a:t>
            </a:r>
            <a:r>
              <a:rPr lang="en-US" sz="1800" b="0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da </a:t>
            </a:r>
            <a:r>
              <a:rPr lang="en-US" sz="1800" b="0" i="1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sala de aula</a:t>
            </a:r>
            <a:endParaRPr sz="18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-1143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Estudantes </a:t>
            </a:r>
            <a:r>
              <a:rPr lang="en-US" sz="18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mais jovens </a:t>
            </a:r>
            <a:r>
              <a:rPr lang="en-US"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(não no Brasil) com grande </a:t>
            </a:r>
            <a:r>
              <a:rPr lang="en-US" sz="18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mobilidade:</a:t>
            </a:r>
            <a:endParaRPr lang="en-US" sz="1800" b="1" i="0" u="none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1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Ex.1: Programa </a:t>
            </a:r>
            <a:r>
              <a:rPr lang="en-US" sz="1800" b="1" i="1" u="none" strike="noStrike" cap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Europa expande para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Mundo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1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Ex.2: </a:t>
            </a:r>
            <a:r>
              <a:rPr lang="en-US" sz="1800" b="1" i="0" u="none" strike="noStrike" cap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3,1 milhões estudantes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universitários fora do país de origem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1" indent="-114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Ex.3: </a:t>
            </a:r>
            <a:r>
              <a:rPr lang="en-US" sz="1800" b="1" i="0" u="none" strike="noStrike" cap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Programa Ciência sem Fronteiras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: 101mil brasileiros no exterior</a:t>
            </a:r>
            <a:endParaRPr lang="en-US"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97" name="Google Shape;197;p26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 idx="4294967295"/>
          </p:nvPr>
        </p:nvSpPr>
        <p:spPr>
          <a:xfrm>
            <a:off x="1360487" y="730250"/>
            <a:ext cx="7402512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Redes de Pesquisa: Países em Desenvolvimento</a:t>
            </a:r>
            <a:endParaRPr lang="en-US" sz="40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3" name="Google Shape;203;p27"/>
          <p:cNvSpPr txBox="1"/>
          <p:nvPr>
            <p:ph type="body" idx="4294967295"/>
          </p:nvPr>
        </p:nvSpPr>
        <p:spPr>
          <a:xfrm>
            <a:off x="469900" y="2260600"/>
            <a:ext cx="8713787" cy="4506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3850" marR="0" lvl="0" indent="-2508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1320"/>
              <a:buFont typeface="Georgia" panose="02040502050405020303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Apoio UNESCO organização para transmissão, difusão e valorização do </a:t>
            </a:r>
            <a:r>
              <a:rPr lang="en-US" sz="2200" b="1" i="1" u="none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Conhecimento</a:t>
            </a:r>
            <a:endParaRPr lang="en-US" sz="2200" b="1" i="1" u="none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23850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ts val="1320"/>
              <a:buFont typeface="Georgia" panose="02040502050405020303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Alternativa para transmissão, difusão e valorização do </a:t>
            </a:r>
            <a:r>
              <a:rPr lang="en-US" sz="2200" b="1" i="1" u="none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Conhecimento</a:t>
            </a:r>
            <a:endParaRPr lang="en-US" sz="2200" b="1" i="1" u="none">
              <a:solidFill>
                <a:srgbClr val="00B05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23850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ts val="1320"/>
              <a:buFont typeface="Georgia" panose="02040502050405020303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Podem contribuir para </a:t>
            </a:r>
            <a:r>
              <a:rPr lang="en-US" sz="2200" b="0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“</a:t>
            </a:r>
            <a:r>
              <a:rPr lang="en-US" sz="22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fuga de cérebros</a:t>
            </a:r>
            <a:r>
              <a:rPr lang="en-US" sz="2200" b="0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” - </a:t>
            </a:r>
            <a:r>
              <a:rPr lang="en-US" sz="2200" b="0" i="1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brain drain. </a:t>
            </a: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Opção por professores visitantes (menor custo) intensifica circulação de cérebros </a:t>
            </a:r>
            <a:r>
              <a:rPr lang="en-US" sz="2200" b="0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</a:t>
            </a:r>
            <a:r>
              <a:rPr lang="en-US" sz="2200" b="0" i="1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brain circulation</a:t>
            </a:r>
            <a:r>
              <a:rPr lang="en-US" sz="2200" b="0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)</a:t>
            </a: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beneficiando todos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23850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ts val="1320"/>
              <a:buFont typeface="Georgia" panose="02040502050405020303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Fundamental ter </a:t>
            </a:r>
            <a:r>
              <a:rPr lang="en-US" sz="2200" b="1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acesso à Informação e Conhecimento </a:t>
            </a: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 saber usá-los e compartilhá-los de forma criativa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23850" marR="0" lvl="0" indent="-2508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BB59"/>
              </a:buClr>
              <a:buSzPts val="1320"/>
              <a:buFont typeface="Georgia" panose="02040502050405020303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 Brasil não significa copiar universidades países desenvolvidos. Problemas diferentes e mais profundos.</a:t>
            </a:r>
            <a:endParaRPr lang="en-US"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59080" algn="l" rtl="0">
              <a:spcBef>
                <a:spcPts val="104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8532812" y="6356350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11" name="Google Shape;211;p28"/>
          <p:cNvSpPr txBox="1"/>
          <p:nvPr>
            <p:ph type="body" idx="4294967295"/>
          </p:nvPr>
        </p:nvSpPr>
        <p:spPr>
          <a:xfrm>
            <a:off x="609600" y="2133600"/>
            <a:ext cx="822960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20"/>
              <a:buFont typeface="Noto Sans Symbols"/>
              <a:buNone/>
            </a:pPr>
            <a:r>
              <a:rPr lang="en-US" sz="2700" b="1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Algumas Tendências no Exterior  que  chegam ao Brasil</a:t>
            </a:r>
            <a:endParaRPr lang="en-US" sz="2700" b="1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folHlink"/>
              </a:buClr>
              <a:buSzPts val="1620"/>
              <a:buFont typeface="Noto Sans Symbols"/>
              <a:buChar char="■"/>
            </a:pPr>
            <a:r>
              <a:rPr lang="en-US" sz="27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Crescente escassez de recursos financeiros para Educação Superior;</a:t>
            </a:r>
            <a:endParaRPr lang="en-US" sz="27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620"/>
              <a:buFont typeface="Noto Sans Symbols"/>
              <a:buChar char="■"/>
            </a:pPr>
            <a:r>
              <a:rPr lang="en-US" sz="27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Aumento contínuo de benefícios aos professores e servidores;</a:t>
            </a:r>
            <a:endParaRPr lang="en-US" sz="27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620"/>
              <a:buFont typeface="Noto Sans Symbols"/>
              <a:buChar char="■"/>
            </a:pPr>
            <a:r>
              <a:rPr lang="en-US" sz="27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Redução no financiamento público da pesquisa;</a:t>
            </a:r>
            <a:endParaRPr lang="en-US" sz="27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620"/>
              <a:buFont typeface="Noto Sans Symbols"/>
              <a:buChar char="■"/>
            </a:pPr>
            <a:r>
              <a:rPr lang="en-US" sz="27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Endividamento do estudante (autofinanciamento);</a:t>
            </a:r>
            <a:endParaRPr lang="en-US" sz="27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620"/>
              <a:buFont typeface="Noto Sans Symbols"/>
              <a:buChar char="■"/>
            </a:pPr>
            <a:r>
              <a:rPr lang="en-US" sz="27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Internacionalização da Universidade e importância  da Cooperação Internacional.</a:t>
            </a:r>
            <a:endParaRPr lang="en-US" sz="27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40030" algn="l" rtl="0">
              <a:spcBef>
                <a:spcPts val="1140"/>
              </a:spcBef>
              <a:spcAft>
                <a:spcPts val="0"/>
              </a:spcAft>
              <a:buClr>
                <a:schemeClr val="folHlink"/>
              </a:buClr>
              <a:buSzPts val="1620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2" name="Google Shape;212;p28"/>
          <p:cNvSpPr txBox="1"/>
          <p:nvPr>
            <p:ph type="title" idx="4294967295"/>
          </p:nvPr>
        </p:nvSpPr>
        <p:spPr>
          <a:xfrm>
            <a:off x="914400" y="838200"/>
            <a:ext cx="8229600" cy="96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Futuro da Educação Superior  (I)</a:t>
            </a:r>
            <a:endParaRPr lang="en-US" sz="4000" b="1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0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19" name="Google Shape;219;p29"/>
          <p:cNvSpPr txBox="1"/>
          <p:nvPr>
            <p:ph type="body" idx="4294967295"/>
          </p:nvPr>
        </p:nvSpPr>
        <p:spPr>
          <a:xfrm>
            <a:off x="614362" y="2165350"/>
            <a:ext cx="8413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</a:pPr>
            <a:r>
              <a:rPr lang="en-US" sz="2200" b="1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a) Internacionalização da Universidade</a:t>
            </a:r>
            <a:endParaRPr lang="en-US" sz="2200" b="1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980"/>
              </a:spcBef>
              <a:spcAft>
                <a:spcPts val="0"/>
              </a:spcAft>
              <a:buClr>
                <a:schemeClr val="folHlink"/>
              </a:buClr>
              <a:buSzPts val="1140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Influência Globalização-Regionalização: Integração econômica-política-cultural</a:t>
            </a:r>
            <a:endParaRPr lang="en-US" sz="19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folHlink"/>
              </a:buClr>
              <a:buSzPts val="1140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União Europeia                CPLP</a:t>
            </a:r>
            <a:endParaRPr lang="en-US" sz="19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folHlink"/>
              </a:buClr>
              <a:buSzPts val="1140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Bacia do Pacifico              União Andina </a:t>
            </a:r>
            <a:endParaRPr lang="en-US" sz="19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folHlink"/>
              </a:buClr>
              <a:buSzPts val="1140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MERCOSUL                        BRICS</a:t>
            </a:r>
            <a:endParaRPr lang="en-US" sz="19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80"/>
              </a:spcBef>
              <a:spcAft>
                <a:spcPts val="0"/>
              </a:spcAft>
              <a:buClr>
                <a:schemeClr val="folHlink"/>
              </a:buClr>
              <a:buSzPts val="1140"/>
              <a:buFont typeface="Noto Sans Symbols"/>
              <a:buNone/>
            </a:pPr>
            <a:r>
              <a:rPr lang="en-US" sz="19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NAFTA                                G20</a:t>
            </a:r>
            <a:endParaRPr lang="en-US" sz="19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</a:pPr>
            <a:r>
              <a:rPr lang="en-US" sz="2200" b="1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b) Cooperação Internacional torna Universidade menos provinciana, menos auto centrada, menos deslumbrada com sucesso local. </a:t>
            </a:r>
            <a:endParaRPr lang="en-US" sz="2200" b="1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140"/>
              <a:buFont typeface="Noto Sans Symbols"/>
              <a:buNone/>
            </a:pPr>
            <a:r>
              <a:rPr lang="en-US" sz="1900" b="1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Oportunidades:</a:t>
            </a:r>
            <a:endParaRPr lang="en-US" sz="1900" b="1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289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1045"/>
              <a:buFont typeface="Noto Sans Symbols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- 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Mobilidade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;</a:t>
            </a:r>
            <a:endParaRPr lang="en-US" sz="19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289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1045"/>
              <a:buFont typeface="Noto Sans Symbols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- 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Diversificação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;</a:t>
            </a:r>
            <a:endParaRPr lang="en-US" sz="19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2895" marR="0" lvl="1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1045"/>
              <a:buFont typeface="Noto Sans Symbols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- 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Intercâmbio e comparabilidade</a:t>
            </a:r>
            <a:r>
              <a:rPr lang="en-US" sz="19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lang="en-US" sz="19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02895" marR="0" lvl="1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hlink"/>
              </a:buClr>
              <a:buSzPts val="770"/>
              <a:buFont typeface="Noto Sans Symbols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Fonte: F. Seabra, Internacionalização da Universidade</a:t>
            </a:r>
            <a:endParaRPr lang="en-US" sz="14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0" name="Google Shape;220;p29"/>
          <p:cNvSpPr txBox="1"/>
          <p:nvPr>
            <p:ph type="title" idx="4294967295"/>
          </p:nvPr>
        </p:nvSpPr>
        <p:spPr>
          <a:xfrm>
            <a:off x="1295400" y="914400"/>
            <a:ext cx="7378700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Futuro da Educação Superior  (II)</a:t>
            </a:r>
            <a:endParaRPr lang="en-US" sz="4000" b="1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1" name="Google Shape;221;p29"/>
          <p:cNvSpPr txBox="1"/>
          <p:nvPr/>
        </p:nvSpPr>
        <p:spPr>
          <a:xfrm>
            <a:off x="4427537" y="6488112"/>
            <a:ext cx="389572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 idx="4294967295"/>
          </p:nvPr>
        </p:nvSpPr>
        <p:spPr>
          <a:xfrm>
            <a:off x="1231900" y="744537"/>
            <a:ext cx="7485062" cy="763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Universidade do Futuro</a:t>
            </a:r>
            <a:endParaRPr lang="en-US" sz="40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7" name="Google Shape;227;p30"/>
          <p:cNvSpPr txBox="1"/>
          <p:nvPr>
            <p:ph type="body" idx="4294967295"/>
          </p:nvPr>
        </p:nvSpPr>
        <p:spPr>
          <a:xfrm>
            <a:off x="355600" y="2341562"/>
            <a:ext cx="8659812" cy="418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020" marR="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0"/>
              <a:buFont typeface="Georgia" panose="02040502050405020303"/>
              <a:buChar char="•"/>
            </a:pPr>
            <a:r>
              <a:rPr lang="en-US" sz="2300" b="1" i="1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Universidade da Singularidade/EUA.</a:t>
            </a:r>
            <a:r>
              <a:rPr lang="en-US" sz="2300" b="0" i="0" u="none">
                <a:solidFill>
                  <a:srgbClr val="0070C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US" sz="23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Mudança acelerada pelas “Redes de Conhecimento”, complexas e de hierarquização difusa</a:t>
            </a:r>
            <a:endParaRPr lang="en-US" sz="23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0" indent="-25527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380"/>
              <a:buFont typeface="Georgia" panose="02040502050405020303"/>
              <a:buChar char="•"/>
            </a:pPr>
            <a:r>
              <a:rPr lang="en-US" sz="23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Desaparecem departamentos unidisciplinares. Aumentam setores </a:t>
            </a:r>
            <a:r>
              <a:rPr lang="en-US" sz="2300" b="1" i="1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inter, trans e pluridisciplinares </a:t>
            </a:r>
            <a:r>
              <a:rPr lang="en-US" sz="23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(Neurociência, Complexidade, Estudos do Futuro, Convergência Tecnológica, etc)</a:t>
            </a:r>
            <a:endParaRPr lang="en-US" sz="23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0" indent="-25527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380"/>
              <a:buFont typeface="Georgia" panose="02040502050405020303"/>
              <a:buChar char="•"/>
            </a:pPr>
            <a:r>
              <a:rPr lang="en-US" sz="23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Conserva nome Universidade (melhor seria </a:t>
            </a:r>
            <a:r>
              <a:rPr lang="en-US" sz="2300" b="1" i="1" u="none">
                <a:solidFill>
                  <a:srgbClr val="00B05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Diversidade</a:t>
            </a:r>
            <a:r>
              <a:rPr lang="en-US" sz="23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). Missão, organização e funcionamento se diversificam</a:t>
            </a:r>
            <a:endParaRPr lang="en-US" sz="23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0" indent="-25527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380"/>
              <a:buFont typeface="Georgia" panose="02040502050405020303"/>
              <a:buChar char="•"/>
            </a:pPr>
            <a:r>
              <a:rPr lang="en-US" sz="23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Multiplicação e diferenciação das instituições. Hoje, no Brasil, são cinco categorias, nos EUA, desde 1994, dez , e novos tipos propostos</a:t>
            </a:r>
            <a:endParaRPr lang="en-US" sz="23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 idx="4294967295"/>
          </p:nvPr>
        </p:nvSpPr>
        <p:spPr>
          <a:xfrm>
            <a:off x="1150937" y="833437"/>
            <a:ext cx="76215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Universidade do Futuro (ii)</a:t>
            </a:r>
            <a:endParaRPr lang="en-US" sz="4000" b="1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5" name="Google Shape;235;p31"/>
          <p:cNvSpPr txBox="1"/>
          <p:nvPr>
            <p:ph type="body" idx="4294967295"/>
          </p:nvPr>
        </p:nvSpPr>
        <p:spPr>
          <a:xfrm>
            <a:off x="501650" y="2247900"/>
            <a:ext cx="8704262" cy="439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702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1500"/>
              <a:buFont typeface="Georgia" panose="02040502050405020303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Ciências Humanas e Sociais ainda majoritárias países em desenvolvimento cederão pela </a:t>
            </a:r>
            <a:r>
              <a:rPr lang="en-US" sz="2500" b="1" i="1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dificuldade avaliação comparada e intercâmbio mundial de competências</a:t>
            </a:r>
            <a:endParaRPr lang="en-US" sz="2500" b="1" i="1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0" indent="-215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BBB59"/>
              </a:buClr>
              <a:buSzPts val="1500"/>
              <a:buFont typeface="Georgia" panose="02040502050405020303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Revolução pensamento </a:t>
            </a:r>
            <a:r>
              <a:rPr lang="en-US" sz="2500" b="1" i="1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encerrará separação rígida </a:t>
            </a:r>
            <a:r>
              <a:rPr lang="en-US" sz="25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entre Ciências Humanas e Sociais e Ciências Exatas e da Natureza,  favorecendo </a:t>
            </a:r>
            <a:r>
              <a:rPr lang="en-US" sz="2500" b="1" i="1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autêntica transdisciplinaridade</a:t>
            </a:r>
            <a:endParaRPr lang="en-US" sz="2500" b="1" i="1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7020" marR="0" lvl="0" indent="-215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BBB59"/>
              </a:buClr>
              <a:buSzPts val="1500"/>
              <a:buFont typeface="Georgia" panose="02040502050405020303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Desaparece modelo clássico de Universidade, apesar da inércia ou reação à mudança das organizações, diversificação dos modelos e </a:t>
            </a:r>
            <a:r>
              <a:rPr lang="en-US" sz="2500" b="1" i="1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surgimento de Redes Universitárias</a:t>
            </a:r>
            <a:endParaRPr lang="en-US" sz="2500" b="1" i="1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type="title" idx="4294967295"/>
          </p:nvPr>
        </p:nvSpPr>
        <p:spPr>
          <a:xfrm>
            <a:off x="457200" y="609600"/>
            <a:ext cx="86868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 panose="020B0604030504040204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Quatro singularidades da tecnologia contemporânea:</a:t>
            </a:r>
            <a:endParaRPr lang="en-US" sz="36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43" name="Google Shape;243;p32"/>
          <p:cNvSpPr txBox="1"/>
          <p:nvPr>
            <p:ph type="body" idx="4294967295"/>
          </p:nvPr>
        </p:nvSpPr>
        <p:spPr>
          <a:xfrm>
            <a:off x="228600" y="2227262"/>
            <a:ext cx="8686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1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ª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: Momento em que os computadores se tornam tão inteligentes quanto as pessoas;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2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ª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: Humanos tornam-se desnecess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rios 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–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exterm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nio;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3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ª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: Ligada 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à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f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sica-quântica: lugar no espa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o-tempo onde a f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sica comum, newtoniana, não mais possui aplicabilidade: viagens no espa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o-tempo;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folHlink"/>
              </a:buClr>
              <a:buSzPts val="480"/>
              <a:buFont typeface="Noto Sans Symbols"/>
              <a:buNone/>
            </a:pPr>
            <a:endParaRPr sz="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4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ª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: Ocorre quando robôs tiram seu emprego. Esta seria a mais iminente.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44" name="Google Shape;244;p32"/>
          <p:cNvSpPr txBox="1"/>
          <p:nvPr/>
        </p:nvSpPr>
        <p:spPr>
          <a:xfrm>
            <a:off x="4343400" y="1752600"/>
            <a:ext cx="4572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Verdana" panose="020B0604030504040204"/>
              <a:buNone/>
            </a:pPr>
            <a:r>
              <a:rPr lang="en-US" sz="2000" b="0" i="1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James Higgins, Cornell University</a:t>
            </a:r>
            <a:endParaRPr lang="en-US" sz="2000" b="0" i="1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>
            <p:ph type="title" idx="4294967295"/>
          </p:nvPr>
        </p:nvSpPr>
        <p:spPr>
          <a:xfrm>
            <a:off x="457200" y="1981200"/>
            <a:ext cx="8077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 panose="020B0604030504040204"/>
              <a:buNone/>
            </a:pPr>
            <a:r>
              <a:rPr lang="en-US" sz="32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Habilidades e tarefas em processo de automa</a:t>
            </a:r>
            <a:r>
              <a:rPr lang="en-US" sz="32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ão:</a:t>
            </a:r>
            <a:endParaRPr lang="en-US" sz="32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50" name="Google Shape;250;p33"/>
          <p:cNvSpPr txBox="1"/>
          <p:nvPr>
            <p:ph type="body" idx="4294967295"/>
          </p:nvPr>
        </p:nvSpPr>
        <p:spPr>
          <a:xfrm>
            <a:off x="304800" y="3124200"/>
            <a:ext cx="83058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Of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cios manuais e impressoras 3D;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Robôs especialistas em cuidados com a sa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ú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de;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Servi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os de manuten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Servi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os dom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sticos;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Motoristas;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Bibliotec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rios;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Professores.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457200" y="457200"/>
            <a:ext cx="8686800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 panose="020B0604030504040204"/>
              <a:buNone/>
            </a:pPr>
            <a:r>
              <a:rPr lang="en-US" sz="36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Quatro singularidades da tecnologia contemporânea:</a:t>
            </a:r>
            <a:endParaRPr lang="en-US" sz="36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ctrTitle"/>
          </p:nvPr>
        </p:nvSpPr>
        <p:spPr>
          <a:xfrm>
            <a:off x="685800" y="304800"/>
            <a:ext cx="8458200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 panose="020B0603020202020204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Educação Brasileira: um rápido histórico</a:t>
            </a:r>
            <a:endParaRPr lang="en-US" sz="4000" b="0" i="0" u="none">
              <a:solidFill>
                <a:schemeClr val="dk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122" name="Google Shape;122;p16"/>
          <p:cNvSpPr txBox="1"/>
          <p:nvPr>
            <p:ph type="subTitle" idx="1"/>
          </p:nvPr>
        </p:nvSpPr>
        <p:spPr>
          <a:xfrm>
            <a:off x="609600" y="15240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0" lvl="0" indent="-9144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Pós-Segunda Guerra: industrialização e mobilidade social</a:t>
            </a:r>
            <a:endParaRPr lang="en-US"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-9144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Governo militar: desenvolvimentismo e qualificação</a:t>
            </a:r>
            <a:endParaRPr lang="en-US"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endParaRPr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-9144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Redemocratização: cidadania e redução da dependência externa</a:t>
            </a:r>
            <a:endParaRPr lang="en-US"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-9144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Estabilidade econômica</a:t>
            </a:r>
            <a:endParaRPr lang="en-US"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-9144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Século XXI: inclusão social e imperativo da qualidade</a:t>
            </a:r>
            <a:endParaRPr lang="en-US"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292725" y="2211387"/>
            <a:ext cx="3671887" cy="39417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7" name="Google Shape;257;p34"/>
          <p:cNvGraphicFramePr/>
          <p:nvPr/>
        </p:nvGraphicFramePr>
        <p:xfrm>
          <a:off x="679450" y="2081212"/>
          <a:ext cx="4532275" cy="5008525"/>
        </p:xfrm>
        <a:graphic>
          <a:graphicData uri="http://schemas.openxmlformats.org/drawingml/2006/table">
            <a:tbl>
              <a:tblPr>
                <a:noFill/>
                <a:tableStyleId>{13484915-4D1E-473D-BF29-C0AC91B3F0ED}</a:tableStyleId>
              </a:tblPr>
              <a:tblGrid>
                <a:gridCol w="1008050"/>
                <a:gridCol w="1223950"/>
                <a:gridCol w="1352550"/>
                <a:gridCol w="947725"/>
              </a:tblGrid>
              <a:tr h="63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Posi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ç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ão</a:t>
                      </a:r>
                      <a:endParaRPr lang="en-US" sz="1800" b="1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177800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L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í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ngua</a:t>
                      </a:r>
                      <a:endParaRPr lang="en-US" sz="1800" b="1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177800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Usu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á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rios Internet</a:t>
                      </a:r>
                      <a:endParaRPr lang="en-US" sz="1800" b="1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177800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 panose="02020603050405020304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% total</a:t>
                      </a:r>
                      <a:endParaRPr lang="en-US" sz="1800" b="1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177800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Inglês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536.564.837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27,5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Chinês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 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  <a:sym typeface="Times New Roman" panose="02020603050405020304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(Mandar.)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444.948.013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22,6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630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Espanhol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153.309.074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7,8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Japonês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99.143.700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5,3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Português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82.548.200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4,3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Alemão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75.158.584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4,0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7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 panose="020206030504050203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Times New Roman" panose="02020603050405020304"/>
                        </a:rPr>
                        <a:t>Á</a:t>
                      </a: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rabe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65.365.400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3,3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8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Francês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59.779.525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3,2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9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Russo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59.700.000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2,5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10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Coreno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39.440.000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 panose="020B0604030504040204"/>
                        <a:buNone/>
                      </a:pPr>
                      <a:r>
                        <a:rPr lang="en-US" sz="1800" b="0" i="0" u="none" strike="noStrike" cap="none">
                          <a:solidFill>
                            <a:schemeClr val="dk1"/>
                          </a:solidFill>
                          <a:latin typeface="Tahoma" panose="020B0604030504040204"/>
                          <a:ea typeface="Tahoma" panose="020B0604030504040204"/>
                          <a:cs typeface="Tahoma" panose="020B0604030504040204"/>
                          <a:sym typeface="Tahoma" panose="020B0604030504040204"/>
                        </a:rPr>
                        <a:t>2,1</a:t>
                      </a:r>
                      <a:endParaRPr lang="en-US" sz="1800" b="0" i="0" u="none" strike="noStrike" cap="none">
                        <a:solidFill>
                          <a:schemeClr val="dk1"/>
                        </a:solidFill>
                        <a:latin typeface="Tahoma" panose="020B0604030504040204"/>
                        <a:ea typeface="Tahoma" panose="020B0604030504040204"/>
                        <a:cs typeface="Tahoma" panose="020B0604030504040204"/>
                        <a:sym typeface="Tahoma" panose="020B0604030504040204"/>
                      </a:endParaRPr>
                    </a:p>
                  </a:txBody>
                  <a:tcPr marL="81275" marR="81275" marT="40650" marB="40650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258" name="Google Shape;258;p34"/>
          <p:cNvSpPr txBox="1"/>
          <p:nvPr>
            <p:ph type="title" idx="4294967295"/>
          </p:nvPr>
        </p:nvSpPr>
        <p:spPr>
          <a:xfrm>
            <a:off x="533400" y="914400"/>
            <a:ext cx="8229600" cy="912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Uso da Internet no mundo</a:t>
            </a:r>
            <a:endParaRPr lang="en-US" sz="4000" b="1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9" name="Google Shape;259;p34"/>
          <p:cNvSpPr txBox="1"/>
          <p:nvPr/>
        </p:nvSpPr>
        <p:spPr>
          <a:xfrm>
            <a:off x="4635500" y="6592887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60" name="Google Shape;260;p34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title" idx="4294967295"/>
          </p:nvPr>
        </p:nvSpPr>
        <p:spPr>
          <a:xfrm>
            <a:off x="381000" y="1905000"/>
            <a:ext cx="8763000" cy="1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 panose="020B0604030504040204"/>
              <a:buNone/>
            </a:pPr>
            <a:br>
              <a:rPr lang="en-US" sz="36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br>
            <a:r>
              <a:rPr lang="en-US" sz="36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Popula</a:t>
            </a:r>
            <a:r>
              <a:rPr lang="en-US" sz="36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6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</a:t>
            </a:r>
            <a:r>
              <a:rPr lang="en-US" sz="3600" b="1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desocupada</a:t>
            </a:r>
            <a:r>
              <a:rPr lang="en-US" sz="36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com n</a:t>
            </a:r>
            <a:r>
              <a:rPr lang="en-US" sz="36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6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superior completo mais que dobrou no intervalo analisado:</a:t>
            </a:r>
            <a:endParaRPr lang="en-US" sz="36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2514600" y="4191000"/>
            <a:ext cx="4648200" cy="178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 panose="020B0604030504040204"/>
              <a:buNone/>
            </a:pPr>
            <a:r>
              <a:rPr lang="en-US" sz="4400" b="0" i="0" u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2003 – </a:t>
            </a:r>
            <a:r>
              <a:rPr lang="en-US" sz="4400" b="1" i="0" u="none">
                <a:solidFill>
                  <a:srgbClr val="FF00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4,3%</a:t>
            </a:r>
            <a:endParaRPr lang="en-US" sz="4400" b="1" i="0" u="none">
              <a:solidFill>
                <a:srgbClr val="FF00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 panose="020B0604030504040204"/>
              <a:buNone/>
            </a:pPr>
            <a:r>
              <a:rPr lang="en-US" sz="4400" b="0" i="0" u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2012 – </a:t>
            </a:r>
            <a:r>
              <a:rPr lang="en-US" sz="4400" b="1" i="0" u="none">
                <a:solidFill>
                  <a:srgbClr val="FF0000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9,2%</a:t>
            </a:r>
            <a:endParaRPr lang="en-US" sz="4400" b="1" i="0" u="none">
              <a:solidFill>
                <a:srgbClr val="FF0000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914400" y="1143000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Verdana" panose="020B0604030504040204"/>
              <a:buNone/>
            </a:pPr>
            <a:r>
              <a:rPr lang="en-US" sz="36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PME - IBGE</a:t>
            </a:r>
            <a:endParaRPr lang="en-US" sz="36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ctrTitle" idx="4294967295"/>
          </p:nvPr>
        </p:nvSpPr>
        <p:spPr>
          <a:xfrm>
            <a:off x="609600" y="2133600"/>
            <a:ext cx="7848600" cy="42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ahoma" panose="020B0604030504040204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Desenvolvimento Tecnol</a:t>
            </a:r>
            <a:r>
              <a:rPr lang="en-US" sz="5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ó</a:t>
            </a:r>
            <a: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gico</a:t>
            </a:r>
            <a:b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X</a:t>
            </a:r>
            <a:b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br>
            <a: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For</a:t>
            </a:r>
            <a:r>
              <a:rPr lang="en-US" sz="54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 de Trabalho Humano</a:t>
            </a:r>
            <a:endParaRPr lang="en-US" sz="54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 idx="4294967295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ahoma" panose="020B0604030504040204"/>
              <a:buNone/>
            </a:pPr>
            <a:r>
              <a:rPr lang="en-US" sz="5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Escassez de talentos</a:t>
            </a:r>
            <a:endParaRPr lang="en-US" sz="54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78" name="Google Shape;278;p37"/>
          <p:cNvSpPr txBox="1"/>
          <p:nvPr>
            <p:ph type="body" idx="4294967295"/>
          </p:nvPr>
        </p:nvSpPr>
        <p:spPr>
          <a:xfrm>
            <a:off x="685800" y="2057400"/>
            <a:ext cx="7772400" cy="454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1.	</a:t>
            </a: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T</a:t>
            </a:r>
            <a:r>
              <a:rPr lang="en-US" sz="24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cnicos;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2.	Trabalhadores de of</a:t>
            </a:r>
            <a:r>
              <a:rPr lang="en-US" sz="24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 manual;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3.	Engenheiros;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4.	Motoristas;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5.	Operadores de produ</a:t>
            </a:r>
            <a:r>
              <a:rPr lang="en-US" sz="24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6.	Profissionais de finan</a:t>
            </a:r>
            <a:r>
              <a:rPr lang="en-US" sz="24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as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7.	Representantes de vendas;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8.	Profissionais de TI;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9.	Oper</a:t>
            </a:r>
            <a:r>
              <a:rPr lang="en-US" sz="24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rios;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609600" marR="0" lvl="0" indent="-609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</a:pPr>
            <a:r>
              <a:rPr lang="en-US" sz="24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10.	Mecânicos.</a:t>
            </a:r>
            <a:endParaRPr lang="en-US"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79" name="Google Shape;279;p37"/>
          <p:cNvSpPr txBox="1"/>
          <p:nvPr/>
        </p:nvSpPr>
        <p:spPr>
          <a:xfrm>
            <a:off x="3059112" y="1219200"/>
            <a:ext cx="562768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 panose="02020603050405020304"/>
              <a:buNone/>
            </a:pPr>
            <a:r>
              <a:rPr lang="en-US" sz="3200" b="0" i="1" u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Manpower Group – Brasil, 2012</a:t>
            </a:r>
            <a:endParaRPr lang="en-US" sz="3200" b="0" i="1" u="none">
              <a:solidFill>
                <a:schemeClr val="dk2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ctrTitle" idx="4294967295"/>
          </p:nvPr>
        </p:nvSpPr>
        <p:spPr>
          <a:xfrm>
            <a:off x="838200" y="2590800"/>
            <a:ext cx="7678737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ahoma" panose="020B0604030504040204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Alternativas para a escassez de talentos.</a:t>
            </a:r>
            <a:endParaRPr lang="en-US" sz="44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type="title" idx="4294967295"/>
          </p:nvPr>
        </p:nvSpPr>
        <p:spPr>
          <a:xfrm>
            <a:off x="250825" y="762000"/>
            <a:ext cx="889317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Alternativas para a escassez de talentos (i)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90" name="Google Shape;290;p39"/>
          <p:cNvSpPr txBox="1"/>
          <p:nvPr>
            <p:ph type="body" idx="4294967295"/>
          </p:nvPr>
        </p:nvSpPr>
        <p:spPr>
          <a:xfrm>
            <a:off x="0" y="2209800"/>
            <a:ext cx="9144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4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Boa parte dos especialistas assinalaram a importância do </a:t>
            </a:r>
            <a:r>
              <a:rPr lang="en-US" sz="4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conhecimento</a:t>
            </a:r>
            <a:r>
              <a:rPr lang="en-US" sz="4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 </a:t>
            </a:r>
            <a:r>
              <a:rPr lang="en-US" sz="4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aprendizagem</a:t>
            </a:r>
            <a:r>
              <a:rPr lang="en-US" sz="4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para a capacita</a:t>
            </a:r>
            <a:r>
              <a:rPr lang="en-US" sz="4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das pessoas, sobretudo, jovens, como prepara</a:t>
            </a:r>
            <a:r>
              <a:rPr lang="en-US" sz="4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e inser</a:t>
            </a:r>
            <a:r>
              <a:rPr lang="en-US" sz="4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na economia de mercado.</a:t>
            </a:r>
            <a:endParaRPr lang="en-US" sz="4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/>
          <p:nvPr>
            <p:ph type="title" idx="4294967295"/>
          </p:nvPr>
        </p:nvSpPr>
        <p:spPr>
          <a:xfrm>
            <a:off x="179387" y="609600"/>
            <a:ext cx="8964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Alternativas para a escassez de talentos (ii)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296" name="Google Shape;296;p40"/>
          <p:cNvSpPr txBox="1"/>
          <p:nvPr>
            <p:ph type="body" idx="4294967295"/>
          </p:nvPr>
        </p:nvSpPr>
        <p:spPr>
          <a:xfrm>
            <a:off x="411162" y="2292350"/>
            <a:ext cx="8489950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36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Duas importantes ferramentas para instrumentalizar tais mudan</a:t>
            </a:r>
            <a:r>
              <a:rPr lang="en-US" sz="36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6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as no Brasil são:</a:t>
            </a:r>
            <a:endParaRPr lang="en-US" sz="36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36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36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6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aberta</a:t>
            </a:r>
            <a:endParaRPr lang="en-US" sz="36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endParaRPr sz="36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36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Educa</a:t>
            </a:r>
            <a:r>
              <a:rPr lang="en-US" sz="36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6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 distância (EAD).</a:t>
            </a:r>
            <a:endParaRPr lang="en-US" sz="36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/>
          <p:nvPr>
            <p:ph type="title" idx="4294967295"/>
          </p:nvPr>
        </p:nvSpPr>
        <p:spPr>
          <a:xfrm>
            <a:off x="1295400" y="762000"/>
            <a:ext cx="736123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Aberta/Aprendizagem Flex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 (i)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02" name="Google Shape;302;p41"/>
          <p:cNvSpPr txBox="1"/>
          <p:nvPr>
            <p:ph type="body" idx="4294967295"/>
          </p:nvPr>
        </p:nvSpPr>
        <p:spPr>
          <a:xfrm>
            <a:off x="0" y="2057400"/>
            <a:ext cx="899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Significa estimular as pessoas que desejam aprender sem necessidade de matr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cula em um curso formal. São 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motiva</a:t>
            </a:r>
            <a:r>
              <a:rPr lang="en-US" sz="32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ões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 curiosidades, descoberta do conhecimento, carência dom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stica e profissional. 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Jovens e adultos sem oportunidade de se educar na idade recomendada e pessoas que, devido ao trabalho, não podem se 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dedicar exclusivamente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a determinado curso ou escola.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>
            <p:ph type="title" idx="4294967295"/>
          </p:nvPr>
        </p:nvSpPr>
        <p:spPr>
          <a:xfrm>
            <a:off x="1219200" y="685800"/>
            <a:ext cx="73596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Aberta/Aprendizagem Flex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(ii)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08" name="Google Shape;308;p42"/>
          <p:cNvSpPr txBox="1"/>
          <p:nvPr>
            <p:ph type="body" idx="4294967295"/>
          </p:nvPr>
        </p:nvSpPr>
        <p:spPr>
          <a:xfrm>
            <a:off x="0" y="24384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Outra facilidade 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a maior 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flexibilidade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de exigências frente 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à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educa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formal, quanto ao 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hor</a:t>
            </a:r>
            <a:r>
              <a:rPr lang="en-US" sz="32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rio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 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espa</a:t>
            </a:r>
            <a:r>
              <a:rPr lang="en-US" sz="32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para estudar. Se o estudante desejar obter determinado certificado ou diploma poder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se submeter aos exames; caso apenas agregar conhecimento ou habilidade profissional, tamb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m, poder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fazê-lo.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3"/>
          <p:cNvSpPr txBox="1"/>
          <p:nvPr>
            <p:ph type="title" idx="4294967295"/>
          </p:nvPr>
        </p:nvSpPr>
        <p:spPr>
          <a:xfrm>
            <a:off x="1219200" y="685800"/>
            <a:ext cx="73596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Aberta/Aprendizagem Flex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(iii)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14" name="Google Shape;314;p43"/>
          <p:cNvSpPr txBox="1"/>
          <p:nvPr>
            <p:ph type="body" idx="4294967295"/>
          </p:nvPr>
        </p:nvSpPr>
        <p:spPr>
          <a:xfrm>
            <a:off x="1398587" y="2363787"/>
            <a:ext cx="7340600" cy="374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Alguns temas permeiam o debate da educa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aberta no Pa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s, como: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Compartilhamento e difusão do conhecimento;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Comunica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e tecnologia para aprendizagem;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Quarta missão da universidade: internacionaliza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do conhecimento.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body" idx="4294967295"/>
          </p:nvPr>
        </p:nvSpPr>
        <p:spPr>
          <a:xfrm>
            <a:off x="250825" y="2133600"/>
            <a:ext cx="8893175" cy="398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Igreja</a:t>
            </a:r>
            <a:r>
              <a:rPr lang="en-US" sz="36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– Séc. XI (Bolonha, Paris e Oxford);</a:t>
            </a:r>
            <a:endParaRPr lang="en-US" sz="36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endParaRPr sz="36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Estado</a:t>
            </a:r>
            <a:r>
              <a:rPr lang="en-US" sz="36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– Séc. XIX (Grandes Écoles, Reforma       Canabis, França);</a:t>
            </a:r>
            <a:endParaRPr lang="en-US" sz="36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endParaRPr sz="36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216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Empresa</a:t>
            </a:r>
            <a:r>
              <a:rPr lang="en-US" sz="36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– Séc. XX (Educação Corporativa GE-EUA).</a:t>
            </a:r>
            <a:endParaRPr lang="en-US" sz="36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</p:txBody>
      </p:sp>
      <p:sp>
        <p:nvSpPr>
          <p:cNvPr id="128" name="Google Shape;128;p17"/>
          <p:cNvSpPr txBox="1"/>
          <p:nvPr>
            <p:ph type="title" idx="4294967295"/>
          </p:nvPr>
        </p:nvSpPr>
        <p:spPr>
          <a:xfrm>
            <a:off x="1295400" y="685800"/>
            <a:ext cx="72390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orbel" panose="020B0503020204020204"/>
              <a:buNone/>
            </a:pPr>
            <a:r>
              <a:rPr lang="en-US" sz="4200" b="1" i="0" u="none" strike="noStrike" cap="none">
                <a:solidFill>
                  <a:schemeClr val="dk2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Provedores Universitários</a:t>
            </a:r>
            <a:endParaRPr lang="en-US" sz="4200" b="1" i="0" u="none" strike="noStrike" cap="none">
              <a:solidFill>
                <a:schemeClr val="dk2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4"/>
          <p:cNvSpPr txBox="1"/>
          <p:nvPr>
            <p:ph type="title" idx="4294967295"/>
          </p:nvPr>
        </p:nvSpPr>
        <p:spPr>
          <a:xfrm>
            <a:off x="1414462" y="685800"/>
            <a:ext cx="772953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 Distância (EAD)/ Aprendizagem Flex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(i)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20" name="Google Shape;320;p44"/>
          <p:cNvSpPr txBox="1"/>
          <p:nvPr>
            <p:ph type="body" idx="4294967295"/>
          </p:nvPr>
        </p:nvSpPr>
        <p:spPr>
          <a:xfrm>
            <a:off x="152400" y="2133600"/>
            <a:ext cx="8991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Est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entrela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ada ao conceito de Educa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Aberta. No mundo atual, existe uma demanda gigantesca em aprendizagem.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N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ú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meros apontam mais de 3 bilhões de pessoas pelo mundo com esta necessidade. Não h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recursos humanos ou materiais capazes de atender toda esta demanda (pr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dios, professores, etc.)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5"/>
          <p:cNvSpPr txBox="1"/>
          <p:nvPr>
            <p:ph type="title" idx="4294967295"/>
          </p:nvPr>
        </p:nvSpPr>
        <p:spPr>
          <a:xfrm>
            <a:off x="1193800" y="533400"/>
            <a:ext cx="7950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 Distância (EAD)/ Aprendizagem Flex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(ii)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26" name="Google Shape;326;p45"/>
          <p:cNvSpPr txBox="1"/>
          <p:nvPr>
            <p:ph type="body" idx="4294967295"/>
          </p:nvPr>
        </p:nvSpPr>
        <p:spPr>
          <a:xfrm>
            <a:off x="152400" y="2057400"/>
            <a:ext cx="89916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Assim, a aprendizagem flex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rediscute toda a metodologia ao redor da 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constru</a:t>
            </a:r>
            <a:r>
              <a:rPr lang="en-US" sz="32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do conhecimento: refaz o papel do aluno, do professor e do pr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ó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prio conhecimento em si.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Este passa a ser divulgado e constru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do de forma mais </a:t>
            </a:r>
            <a:r>
              <a:rPr lang="en-US" sz="32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dinâmica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. A tecnologia 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meio essencial neste contexto.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type="title" idx="4294967295"/>
          </p:nvPr>
        </p:nvSpPr>
        <p:spPr>
          <a:xfrm>
            <a:off x="1143000" y="457200"/>
            <a:ext cx="7800975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a Distância (EAD)/ Aprendizagem Flex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(iii)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32" name="Google Shape;332;p46"/>
          <p:cNvSpPr txBox="1"/>
          <p:nvPr>
            <p:ph type="body" idx="4294967295"/>
          </p:nvPr>
        </p:nvSpPr>
        <p:spPr>
          <a:xfrm>
            <a:off x="457200" y="2362200"/>
            <a:ext cx="8110537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Assim, contribuem para a discussão da EAD conceitos como: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▪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Educa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continuada (LLL);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▪"/>
            </a:pPr>
            <a:r>
              <a:rPr lang="en-US" sz="3200" b="0" i="1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Blended learning 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(Aprendizagem mista ou h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brida).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7"/>
          <p:cNvSpPr txBox="1"/>
          <p:nvPr>
            <p:ph type="ctrTitle" idx="4294967295"/>
          </p:nvPr>
        </p:nvSpPr>
        <p:spPr>
          <a:xfrm>
            <a:off x="838200" y="609600"/>
            <a:ext cx="8494712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 panose="020B0604030504040204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Regulamenta</a:t>
            </a:r>
            <a:r>
              <a:rPr lang="en-US" sz="4400" b="0" i="0" u="none" strike="noStrike" cap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400" b="0" i="0" u="none" strike="noStrike" cap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de profissões (i)</a:t>
            </a:r>
            <a:endParaRPr lang="en-US" sz="4400" b="0" i="0" u="none" strike="noStrike" cap="none">
              <a:solidFill>
                <a:schemeClr val="lt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38" name="Google Shape;338;p47"/>
          <p:cNvSpPr txBox="1"/>
          <p:nvPr>
            <p:ph type="subTitle" idx="4294967295"/>
          </p:nvPr>
        </p:nvSpPr>
        <p:spPr>
          <a:xfrm>
            <a:off x="304800" y="2590800"/>
            <a:ext cx="8588375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40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 Minist</a:t>
            </a:r>
            <a:r>
              <a:rPr lang="en-US" sz="4000" b="0" i="0" u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40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rio do Trabalho e Emprego (MTE), existe hoje 68 profissões regulamentadas no Brasil. </a:t>
            </a:r>
            <a:endParaRPr lang="en-US" sz="4000" b="0" i="0" u="none">
              <a:solidFill>
                <a:schemeClr val="lt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4000" b="0" i="0" u="none">
              <a:solidFill>
                <a:schemeClr val="lt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r>
              <a:rPr lang="en-US" sz="40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As </a:t>
            </a:r>
            <a:r>
              <a:rPr lang="en-US" sz="4000" b="0" i="0" u="none">
                <a:solidFill>
                  <a:schemeClr val="l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ú</a:t>
            </a:r>
            <a:r>
              <a:rPr lang="en-US" sz="4000" b="0" i="0" u="none">
                <a:solidFill>
                  <a:schemeClr val="lt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ltimas a ser regulamentadas datam de 2012.</a:t>
            </a:r>
            <a:endParaRPr lang="en-US" sz="4000" b="0" i="0" u="none">
              <a:solidFill>
                <a:schemeClr val="lt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190500" algn="l" rtl="0">
              <a:spcBef>
                <a:spcPts val="800"/>
              </a:spcBef>
              <a:spcAft>
                <a:spcPts val="0"/>
              </a:spcAft>
              <a:buClr>
                <a:schemeClr val="folHlink"/>
              </a:buClr>
              <a:buSzPts val="2400"/>
              <a:buFont typeface="Noto Sans Symbols"/>
              <a:buNone/>
            </a:pPr>
            <a:endParaRPr sz="4000" b="0" i="0" u="none">
              <a:solidFill>
                <a:schemeClr val="lt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>
            <p:ph type="title" idx="4294967295"/>
          </p:nvPr>
        </p:nvSpPr>
        <p:spPr>
          <a:xfrm>
            <a:off x="304800" y="2057400"/>
            <a:ext cx="86106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 panose="020B0604030504040204"/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Algumas profissões j</a:t>
            </a:r>
            <a:r>
              <a:rPr lang="en-US" sz="3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regulamentadas por lei:</a:t>
            </a:r>
            <a:endParaRPr lang="en-US" sz="3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44" name="Google Shape;344;p48"/>
          <p:cNvSpPr txBox="1"/>
          <p:nvPr>
            <p:ph type="body" idx="4294967295"/>
          </p:nvPr>
        </p:nvSpPr>
        <p:spPr>
          <a:xfrm>
            <a:off x="493712" y="2819400"/>
            <a:ext cx="8110537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Atleta de futebol;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En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ó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logo;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Garimpeiro;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Guardador e lavador de ve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culos;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Peão de rodeio;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Repentista;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1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Sommelier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45" name="Google Shape;345;p48"/>
          <p:cNvSpPr txBox="1"/>
          <p:nvPr/>
        </p:nvSpPr>
        <p:spPr>
          <a:xfrm>
            <a:off x="533400" y="844550"/>
            <a:ext cx="876300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 panose="020B0604030504040204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Regulamentação de profissões (ii)</a:t>
            </a:r>
            <a:endParaRPr lang="en-US" sz="38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/>
          <p:nvPr>
            <p:ph type="title" idx="4294967295"/>
          </p:nvPr>
        </p:nvSpPr>
        <p:spPr>
          <a:xfrm>
            <a:off x="304800" y="2133600"/>
            <a:ext cx="8458200" cy="137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 panose="020B0604030504040204"/>
              <a:buNone/>
            </a:pPr>
            <a:r>
              <a:rPr lang="en-US" sz="3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Algumas profissões com projetos de regulamenta</a:t>
            </a:r>
            <a:r>
              <a:rPr lang="en-US" sz="3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</a:t>
            </a:r>
            <a:r>
              <a:rPr lang="en-US" sz="3000" b="1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em tramita</a:t>
            </a:r>
            <a:r>
              <a:rPr lang="en-US" sz="3000" b="1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000" b="1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</a:t>
            </a:r>
            <a:r>
              <a:rPr lang="en-US" sz="3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no Congresso Nacional:</a:t>
            </a:r>
            <a:endParaRPr lang="en-US" sz="3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51" name="Google Shape;351;p49"/>
          <p:cNvSpPr txBox="1"/>
          <p:nvPr>
            <p:ph type="body" idx="4294967295"/>
          </p:nvPr>
        </p:nvSpPr>
        <p:spPr>
          <a:xfrm>
            <a:off x="457200" y="3581400"/>
            <a:ext cx="5792787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Bugreiro;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Compositor;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Detetive particular;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Gar</a:t>
            </a:r>
            <a:r>
              <a:rPr lang="en-US" sz="32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om;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Lutador de vale-tudo.</a:t>
            </a:r>
            <a:endParaRPr lang="en-US" sz="32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52" name="Google Shape;352;p49"/>
          <p:cNvSpPr txBox="1"/>
          <p:nvPr/>
        </p:nvSpPr>
        <p:spPr>
          <a:xfrm>
            <a:off x="609600" y="533400"/>
            <a:ext cx="8763000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 panose="020B0604030504040204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Regulamentação de profissões (iii)</a:t>
            </a:r>
            <a:endParaRPr lang="en-US" sz="38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"/>
          <p:cNvSpPr txBox="1"/>
          <p:nvPr>
            <p:ph type="body" idx="4294967295"/>
          </p:nvPr>
        </p:nvSpPr>
        <p:spPr>
          <a:xfrm>
            <a:off x="0" y="2133600"/>
            <a:ext cx="9144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Não existe necessariamente uma </a:t>
            </a:r>
            <a:r>
              <a:rPr lang="en-US" sz="3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correla</a:t>
            </a:r>
            <a:r>
              <a:rPr lang="en-US" sz="30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entre profissão regulamentada e rigor educacional. </a:t>
            </a:r>
            <a:endParaRPr lang="en-US"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rias profissões reconhecidas por algum tipo de diploma legal não estão submetidas a regras, exames ou certificados acadêmicos, mas, pura e simplesmente ao </a:t>
            </a:r>
            <a:r>
              <a:rPr lang="en-US" sz="3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conhecimento emp</a:t>
            </a:r>
            <a:r>
              <a:rPr lang="en-US" sz="30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rico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do meio onde se insere.</a:t>
            </a:r>
            <a:endParaRPr lang="en-US"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58" name="Google Shape;358;p50"/>
          <p:cNvSpPr txBox="1"/>
          <p:nvPr/>
        </p:nvSpPr>
        <p:spPr>
          <a:xfrm>
            <a:off x="179387" y="304800"/>
            <a:ext cx="8785225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 panose="020B0604030504040204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Regulamentação de profissões (iv)</a:t>
            </a:r>
            <a:endParaRPr lang="en-US" sz="38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>
            <p:ph type="title" idx="4294967295"/>
          </p:nvPr>
        </p:nvSpPr>
        <p:spPr>
          <a:xfrm>
            <a:off x="0" y="2743200"/>
            <a:ext cx="86868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Em um contexto maior, existem os </a:t>
            </a:r>
            <a:r>
              <a:rPr lang="en-US" sz="4000" b="1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entusiastas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e, no outro polo, os que </a:t>
            </a:r>
            <a:r>
              <a:rPr lang="en-US" sz="4000" b="1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criticam tamanha legisla</a:t>
            </a:r>
            <a:r>
              <a:rPr lang="en-US" sz="4000" b="1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1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em torno do exerc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 das profissões.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64" name="Google Shape;364;p51"/>
          <p:cNvSpPr txBox="1"/>
          <p:nvPr/>
        </p:nvSpPr>
        <p:spPr>
          <a:xfrm>
            <a:off x="407987" y="457200"/>
            <a:ext cx="8736012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 panose="020B0604030504040204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Regulamentação de profissões (v)</a:t>
            </a:r>
            <a:endParaRPr lang="en-US" sz="38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"/>
          <p:cNvSpPr txBox="1"/>
          <p:nvPr>
            <p:ph type="title" idx="4294967295"/>
          </p:nvPr>
        </p:nvSpPr>
        <p:spPr>
          <a:xfrm>
            <a:off x="990600" y="1066800"/>
            <a:ext cx="8153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Regulamenta</a:t>
            </a:r>
            <a:r>
              <a:rPr lang="en-US" sz="4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de profissões (vi)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70" name="Google Shape;370;p52"/>
          <p:cNvSpPr txBox="1"/>
          <p:nvPr>
            <p:ph type="body" idx="4294967295"/>
          </p:nvPr>
        </p:nvSpPr>
        <p:spPr>
          <a:xfrm>
            <a:off x="533400" y="3810000"/>
            <a:ext cx="8078787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Piso salarial;</a:t>
            </a:r>
            <a:endParaRPr lang="en-US"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Carga hor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ria m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xima;</a:t>
            </a:r>
            <a:endParaRPr lang="en-US"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Controle e fiscaliza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da atividade;</a:t>
            </a:r>
            <a:endParaRPr lang="en-US"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■"/>
            </a:pP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Status atribu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do 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à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carreira.</a:t>
            </a:r>
            <a:endParaRPr lang="en-US"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71" name="Google Shape;371;p52"/>
          <p:cNvSpPr txBox="1"/>
          <p:nvPr/>
        </p:nvSpPr>
        <p:spPr>
          <a:xfrm>
            <a:off x="304800" y="1905000"/>
            <a:ext cx="8382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 panose="020B0604030504040204"/>
              <a:buNone/>
            </a:pPr>
            <a:r>
              <a:rPr lang="en-US" sz="2800" b="0" i="0" u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Entre os que defendem, os argumentos concentram-se em uma provável facilitação da conquista de direitos, tais como:</a:t>
            </a:r>
            <a:endParaRPr lang="en-US" sz="2800" b="0" i="0" u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/>
          <p:nvPr>
            <p:ph type="title" idx="4294967295"/>
          </p:nvPr>
        </p:nvSpPr>
        <p:spPr>
          <a:xfrm>
            <a:off x="0" y="2286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ahoma" panose="020B0604030504040204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Na dire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6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oposta, alguns entendem que quando se regula determinado of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6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 seu acesso pode se tornar muito engessado e burocr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6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tico; assinalam que a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Constitui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600" b="1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Federal de 1988</a:t>
            </a:r>
            <a:r>
              <a:rPr lang="en-US" sz="36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, em regra, j</a:t>
            </a:r>
            <a:r>
              <a:rPr lang="en-US" sz="3600" b="0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6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assegura o </a:t>
            </a:r>
            <a:r>
              <a:rPr lang="en-US" sz="3600" b="1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livre exerc</a:t>
            </a:r>
            <a:r>
              <a:rPr lang="en-US" sz="3600" b="1" i="0" u="none" strike="noStrike" cap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600" b="1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 de qualquer trabalho</a:t>
            </a:r>
            <a:r>
              <a:rPr lang="en-US" sz="3600" b="0" i="0" u="none" strike="noStrike" cap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.</a:t>
            </a:r>
            <a:endParaRPr lang="en-US" sz="3600" b="0" i="0" u="none" strike="noStrike" cap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77" name="Google Shape;377;p53"/>
          <p:cNvSpPr txBox="1"/>
          <p:nvPr/>
        </p:nvSpPr>
        <p:spPr>
          <a:xfrm>
            <a:off x="250825" y="461962"/>
            <a:ext cx="8893175" cy="67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 panose="020B0604030504040204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Regulamentação de profissões (vii)</a:t>
            </a:r>
            <a:endParaRPr lang="en-US" sz="38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body" idx="4294967295"/>
          </p:nvPr>
        </p:nvSpPr>
        <p:spPr>
          <a:xfrm>
            <a:off x="0" y="2133600"/>
            <a:ext cx="9144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Noto Sans Symbols"/>
              <a:buChar char="■"/>
            </a:pP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Primeira:</a:t>
            </a:r>
            <a:r>
              <a:rPr lang="en-US" sz="2900" b="1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Universidades de Ensino </a:t>
            </a: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– Século XI, fundada             por ordens religiosas;</a:t>
            </a:r>
            <a:endParaRPr lang="en-US" sz="29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Noto Sans Symbols"/>
              <a:buChar char="■"/>
            </a:pP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Segunda: </a:t>
            </a:r>
            <a:r>
              <a:rPr lang="en-US" sz="2900" b="1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Universidade de Pesquisa </a:t>
            </a: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– Humboldt – 	            Século XIX;</a:t>
            </a:r>
            <a:endParaRPr lang="en-US" sz="29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Noto Sans Symbols"/>
              <a:buChar char="■"/>
            </a:pP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Terceira: </a:t>
            </a:r>
            <a:r>
              <a:rPr lang="en-US" sz="2900" b="1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Universidade de Serviços</a:t>
            </a: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, Século XX (extensão            indutora do desenvolvimento socioeconômico e inovação tecnológica). Pós Comissão Flexner;</a:t>
            </a:r>
            <a:endParaRPr lang="en-US" sz="29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740"/>
              <a:buFont typeface="Noto Sans Symbols"/>
              <a:buChar char="■"/>
            </a:pP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Quarta:</a:t>
            </a:r>
            <a:r>
              <a:rPr lang="en-US" sz="2900" b="1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Internacionalização</a:t>
            </a:r>
            <a:r>
              <a:rPr lang="en-US" sz="29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, Séc. XXI – Pós Processo de         Bolonha.</a:t>
            </a:r>
            <a:endParaRPr lang="en-US" sz="29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</p:txBody>
      </p:sp>
      <p:sp>
        <p:nvSpPr>
          <p:cNvPr id="134" name="Google Shape;134;p18"/>
          <p:cNvSpPr txBox="1"/>
          <p:nvPr>
            <p:ph type="title" idx="4294967295"/>
          </p:nvPr>
        </p:nvSpPr>
        <p:spPr>
          <a:xfrm>
            <a:off x="1219200" y="9144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 panose="020B050302020402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Missões Acadêmicas Primordiais</a:t>
            </a:r>
            <a:r>
              <a:rPr lang="en-US" sz="3200" b="1" i="0" u="none" strike="noStrike" cap="none">
                <a:solidFill>
                  <a:schemeClr val="dk2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</a:t>
            </a:r>
            <a:endParaRPr lang="en-US" sz="3200" b="1" i="0" u="none" strike="noStrike" cap="none">
              <a:solidFill>
                <a:schemeClr val="dk2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/>
          <p:nvPr>
            <p:ph type="title" idx="4294967295"/>
          </p:nvPr>
        </p:nvSpPr>
        <p:spPr>
          <a:xfrm>
            <a:off x="0" y="1219200"/>
            <a:ext cx="91440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ahoma" panose="020B0604030504040204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Argumentos contra a excessiva regulamenta</a:t>
            </a:r>
            <a:r>
              <a:rPr lang="en-US" sz="2000" b="0" i="0" u="none" strike="noStrike" cap="none">
                <a:solidFill>
                  <a:schemeClr val="dk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ão:</a:t>
            </a:r>
            <a:endParaRPr lang="en-US" sz="2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83" name="Google Shape;383;p54"/>
          <p:cNvSpPr txBox="1"/>
          <p:nvPr>
            <p:ph type="body" idx="4294967295"/>
          </p:nvPr>
        </p:nvSpPr>
        <p:spPr>
          <a:xfrm>
            <a:off x="228600" y="2362200"/>
            <a:ext cx="87360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 restri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do exerc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cio, segundo a Constitui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Federal, se d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em casos excepcionais, não como a regra;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 regulamenta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não favorece a livre-iniciativa, desenvolvimento e a inova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no mercado de trabalho;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limita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da atua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de profissionais, resultando em menor concorrência e maior corporativismo de classe.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384" name="Google Shape;384;p54"/>
          <p:cNvSpPr txBox="1"/>
          <p:nvPr/>
        </p:nvSpPr>
        <p:spPr>
          <a:xfrm>
            <a:off x="96837" y="320675"/>
            <a:ext cx="8964612" cy="67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 panose="020B0604030504040204"/>
              <a:buNone/>
            </a:pPr>
            <a:r>
              <a:rPr lang="en-US" sz="3800" b="0" i="0" u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Regulamentação de profissões (viii)</a:t>
            </a:r>
            <a:endParaRPr lang="en-US" sz="3800" b="0" i="0" u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 idx="4294967295"/>
          </p:nvPr>
        </p:nvSpPr>
        <p:spPr>
          <a:xfrm>
            <a:off x="228600" y="152400"/>
            <a:ext cx="8915400" cy="90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Verdana" panose="020B0604030504040204"/>
              <a:buNone/>
            </a:pPr>
            <a:r>
              <a:rPr lang="en-US" sz="3800" b="0" i="0" u="none" strike="noStrike" cap="none">
                <a:solidFill>
                  <a:schemeClr val="dk2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Regulamentação de profissões (iX)</a:t>
            </a:r>
            <a:endParaRPr lang="en-US" sz="3800" b="0" i="0" u="none" strike="noStrike" cap="none">
              <a:solidFill>
                <a:schemeClr val="dk2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390" name="Google Shape;390;p55"/>
          <p:cNvSpPr txBox="1"/>
          <p:nvPr>
            <p:ph type="body" idx="4294967295"/>
          </p:nvPr>
        </p:nvSpPr>
        <p:spPr>
          <a:xfrm>
            <a:off x="228600" y="1981200"/>
            <a:ext cx="8458200" cy="46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Obviamente, direitos e responsabilidades têm que ser observados, mas, a inclusão de atividades al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m das 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reas de sa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ú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de e seguran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 p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ú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blica parece ir na contramão da gera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e </a:t>
            </a: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absor</a:t>
            </a: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de talentos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em todo o mundo. 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Enquanto os pa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ses desenvolvidos procuram simplificar o acesso 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à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capacita</a:t>
            </a: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e certifica</a:t>
            </a: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e exerc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 dos mais variados of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cios, o Brasil insiste em seguir padroniza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ões e formatos com excesso de legisla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reguladora.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 txBox="1"/>
          <p:nvPr>
            <p:ph type="subTitle" idx="1"/>
          </p:nvPr>
        </p:nvSpPr>
        <p:spPr>
          <a:xfrm>
            <a:off x="457200" y="3505200"/>
            <a:ext cx="8077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Realizada mensalmente em seis regiões metropolitanas brasileiras: 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Rio de Janeiro, São Paulo, Salvador, Recife, Belo Horizonte e Porto Alegre.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80"/>
              <a:buNone/>
            </a:pPr>
            <a:endParaRPr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40"/>
              <a:buNone/>
            </a:pPr>
            <a:r>
              <a:rPr lang="en-US" sz="24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Série histórica: 2003-2012.</a:t>
            </a:r>
            <a:endParaRPr lang="en-US" sz="24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396" name="Google Shape;396;p56"/>
          <p:cNvSpPr txBox="1"/>
          <p:nvPr>
            <p:ph type="ctrTitle"/>
          </p:nvPr>
        </p:nvSpPr>
        <p:spPr>
          <a:xfrm>
            <a:off x="1066800" y="914400"/>
            <a:ext cx="7678737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rebuchet MS" panose="020B0603020202020204"/>
              <a:buNone/>
            </a:pPr>
            <a:r>
              <a:rPr lang="en-US" sz="44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Pesquisa Mensal de Emprego (PME – IBGE).</a:t>
            </a:r>
            <a:endParaRPr lang="en-US" sz="4400" b="0" i="0" u="none">
              <a:solidFill>
                <a:schemeClr val="dk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>
            <p:ph type="title"/>
          </p:nvPr>
        </p:nvSpPr>
        <p:spPr>
          <a:xfrm>
            <a:off x="685800" y="19812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 panose="020B06030202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Distribuição da população desocupada por grupos de anos de estudo:</a:t>
            </a:r>
            <a:endParaRPr lang="en-US" sz="32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pic>
        <p:nvPicPr>
          <p:cNvPr id="402" name="Google Shape;402;p57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8600" y="3200400"/>
            <a:ext cx="4343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724400" y="3124200"/>
            <a:ext cx="426720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7"/>
          <p:cNvSpPr txBox="1"/>
          <p:nvPr/>
        </p:nvSpPr>
        <p:spPr>
          <a:xfrm>
            <a:off x="381000" y="3124200"/>
            <a:ext cx="2133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 panose="020B0604030504040204"/>
              <a:buNone/>
            </a:pPr>
            <a:r>
              <a:rPr lang="en-US" sz="3600" b="0" i="0" u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2003</a:t>
            </a:r>
            <a:endParaRPr lang="en-US" sz="3600" b="0" i="0" u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405" name="Google Shape;405;p57"/>
          <p:cNvSpPr txBox="1"/>
          <p:nvPr/>
        </p:nvSpPr>
        <p:spPr>
          <a:xfrm>
            <a:off x="5029200" y="3048000"/>
            <a:ext cx="21336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 panose="020B0604030504040204"/>
              <a:buNone/>
            </a:pPr>
            <a:r>
              <a:rPr lang="en-US" sz="3600" b="0" i="0" u="none">
                <a:solidFill>
                  <a:schemeClr val="dk1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2012</a:t>
            </a:r>
            <a:endParaRPr lang="en-US" sz="3600" b="0" i="0" u="none">
              <a:solidFill>
                <a:schemeClr val="dk1"/>
              </a:solidFill>
              <a:latin typeface="Verdana" panose="020B0604030504040204"/>
              <a:ea typeface="Verdana" panose="020B0604030504040204"/>
              <a:cs typeface="Verdana" panose="020B0604030504040204"/>
              <a:sym typeface="Verdana" panose="020B0604030504040204"/>
            </a:endParaRPr>
          </a:p>
        </p:txBody>
      </p:sp>
      <p:sp>
        <p:nvSpPr>
          <p:cNvPr id="406" name="Google Shape;406;p57"/>
          <p:cNvSpPr txBox="1"/>
          <p:nvPr/>
        </p:nvSpPr>
        <p:spPr>
          <a:xfrm>
            <a:off x="1066800" y="533400"/>
            <a:ext cx="381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rebuchet MS" panose="020B0603020202020204"/>
              <a:buNone/>
            </a:pPr>
            <a:r>
              <a:rPr lang="en-US" sz="44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PME - IBGE</a:t>
            </a:r>
            <a:endParaRPr lang="en-US" sz="4400" b="0" i="0" u="none">
              <a:solidFill>
                <a:schemeClr val="dk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8"/>
          <p:cNvSpPr txBox="1"/>
          <p:nvPr>
            <p:ph type="title"/>
          </p:nvPr>
        </p:nvSpPr>
        <p:spPr>
          <a:xfrm>
            <a:off x="990600" y="304800"/>
            <a:ext cx="839152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rebuchet MS" panose="020B0603020202020204"/>
              <a:buNone/>
            </a:pPr>
            <a:r>
              <a:rPr lang="en-US" sz="44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Juventude e Trabalho no Brasil: </a:t>
            </a:r>
            <a:r>
              <a:rPr lang="en-US" sz="40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Análise de prioridades</a:t>
            </a:r>
            <a:endParaRPr lang="en-US" sz="4000" b="0" i="0" u="none">
              <a:solidFill>
                <a:schemeClr val="dk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412" name="Google Shape;412;p58"/>
          <p:cNvSpPr txBox="1"/>
          <p:nvPr/>
        </p:nvSpPr>
        <p:spPr>
          <a:xfrm>
            <a:off x="228600" y="2057400"/>
            <a:ext cx="8763000" cy="509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 panose="020B0603020202020204"/>
              <a:buNone/>
            </a:pPr>
            <a:r>
              <a:rPr lang="en-US" sz="23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Um estudo da </a:t>
            </a:r>
            <a:r>
              <a:rPr lang="en-US" sz="23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OIT - Brasil</a:t>
            </a:r>
            <a:r>
              <a:rPr lang="en-US" sz="23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em relatório para a faixa etária dos 15-24 anos e sua relação com estudos e o mercado de trabalho. </a:t>
            </a:r>
            <a:endParaRPr lang="en-US" sz="23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 panose="020B0604030504040204"/>
              <a:buNone/>
            </a:pPr>
            <a:endParaRPr sz="23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 panose="020B0603020202020204"/>
              <a:buNone/>
            </a:pPr>
            <a:r>
              <a:rPr lang="en-US" sz="23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Com dados da Pesquisa Mensal de Emprego (IBGE), a especialista </a:t>
            </a:r>
            <a:r>
              <a:rPr lang="en-US" sz="23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Anne C. Posthuma</a:t>
            </a:r>
            <a:r>
              <a:rPr lang="en-US" sz="23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apresenta o seguinte panorama:</a:t>
            </a:r>
            <a:endParaRPr lang="en-US" sz="23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 panose="020B0604030504040204"/>
              <a:buNone/>
            </a:pPr>
            <a:endParaRPr sz="23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-133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Jovens que somente estudam: </a:t>
            </a:r>
            <a:r>
              <a:rPr lang="en-US" sz="2800" b="0" i="0" u="none">
                <a:solidFill>
                  <a:srgbClr val="FF000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35,5%</a:t>
            </a:r>
            <a:endParaRPr lang="en-US" sz="2800" b="0" i="0" u="none">
              <a:solidFill>
                <a:srgbClr val="FF0000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-133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Jovens que somente trabalham: </a:t>
            </a:r>
            <a:r>
              <a:rPr lang="en-US" sz="2800" b="0" i="0" u="none">
                <a:solidFill>
                  <a:srgbClr val="FF000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32,7%</a:t>
            </a:r>
            <a:endParaRPr lang="en-US" sz="2800" b="0" i="0" u="none">
              <a:solidFill>
                <a:srgbClr val="FF0000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-133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Jovens que estudam e trabalham: </a:t>
            </a:r>
            <a:r>
              <a:rPr lang="en-US" sz="2800" b="0" i="0" u="none">
                <a:solidFill>
                  <a:srgbClr val="FF000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13,9%</a:t>
            </a:r>
            <a:endParaRPr lang="en-US" sz="2800" b="0" i="0" u="none">
              <a:solidFill>
                <a:srgbClr val="FF0000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-133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10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Jovens que </a:t>
            </a:r>
            <a:r>
              <a:rPr lang="en-US" sz="28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nem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estudam e </a:t>
            </a:r>
            <a:r>
              <a:rPr lang="en-US" sz="28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nem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trabalham: </a:t>
            </a:r>
            <a:r>
              <a:rPr lang="en-US" sz="2800" b="0" i="0" u="none">
                <a:solidFill>
                  <a:srgbClr val="FF0000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17,9% </a:t>
            </a:r>
            <a:endParaRPr lang="en-US" sz="2800" b="0" i="0" u="none">
              <a:solidFill>
                <a:srgbClr val="FF0000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rgbClr val="FF0000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"/>
          <p:cNvSpPr txBox="1"/>
          <p:nvPr>
            <p:ph type="title"/>
          </p:nvPr>
        </p:nvSpPr>
        <p:spPr>
          <a:xfrm>
            <a:off x="1066800" y="304800"/>
            <a:ext cx="839152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rebuchet MS" panose="020B0603020202020204"/>
              <a:buNone/>
            </a:pPr>
            <a:r>
              <a:rPr lang="en-US" sz="44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Juventude e Trabalho no Brasil: </a:t>
            </a:r>
            <a:r>
              <a:rPr lang="en-US" sz="40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Análise de prioridades</a:t>
            </a:r>
            <a:endParaRPr lang="en-US" sz="4000" b="0" i="0" u="none">
              <a:solidFill>
                <a:schemeClr val="dk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418" name="Google Shape;418;p59"/>
          <p:cNvSpPr txBox="1"/>
          <p:nvPr/>
        </p:nvSpPr>
        <p:spPr>
          <a:xfrm>
            <a:off x="457200" y="1981200"/>
            <a:ext cx="8686800" cy="459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 panose="020B0603020202020204"/>
              <a:buNone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Para superar esse problema no Brasil, a especialista da OIT, Anne C. Posthuma, sugere </a:t>
            </a:r>
            <a:r>
              <a:rPr lang="en-US" sz="28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quatro prioridades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 panose="020B0604030504040204"/>
              <a:buNone/>
            </a:pPr>
            <a:endParaRPr sz="10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 panose="020B0603020202020204"/>
              <a:buNone/>
            </a:pPr>
            <a:r>
              <a:rPr lang="en-US" sz="28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 –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Mais e melhor educação;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 panose="020B0603020202020204"/>
              <a:buNone/>
            </a:pPr>
            <a:r>
              <a:rPr lang="en-US" sz="28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 –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Conciliação entre Estudos, Trabalho e Vida Familiar;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 panose="020B0603020202020204"/>
              <a:buNone/>
            </a:pPr>
            <a:r>
              <a:rPr lang="en-US" sz="28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3 –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Inserção Digna e Ativa no Mundo do Trabalho;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ebuchet MS" panose="020B0603020202020204"/>
              <a:buNone/>
            </a:pPr>
            <a:r>
              <a:rPr lang="en-US" sz="28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4 – 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Diálogo Social.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0"/>
          <p:cNvSpPr txBox="1"/>
          <p:nvPr/>
        </p:nvSpPr>
        <p:spPr>
          <a:xfrm>
            <a:off x="228600" y="2133600"/>
            <a:ext cx="8534400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ebuchet MS" panose="020B0603020202020204"/>
              <a:buNone/>
            </a:pP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Pontos </a:t>
            </a:r>
            <a:r>
              <a:rPr lang="en-US" sz="32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centrais</a:t>
            </a: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</a:t>
            </a:r>
            <a:endParaRPr lang="en-US" sz="32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Noto Sans Symbols"/>
              <a:buChar char="▪"/>
            </a:pP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Número maior de atores envolvidos; </a:t>
            </a:r>
            <a:endParaRPr lang="en-US" sz="32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Noto Sans Symbols"/>
              <a:buChar char="▪"/>
            </a:pP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A aprendizagem de caráter técnico objetiva </a:t>
            </a:r>
            <a:r>
              <a:rPr lang="en-US" sz="32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conhecimento direcionado</a:t>
            </a: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;</a:t>
            </a:r>
            <a:endParaRPr lang="en-US" sz="32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Noto Sans Symbols"/>
              <a:buChar char="▪"/>
            </a:pP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Saber-fazer, sobretudo no que diz respeito à </a:t>
            </a:r>
            <a:r>
              <a:rPr lang="en-US" sz="32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profissionalização</a:t>
            </a:r>
            <a:r>
              <a:rPr lang="en-US" sz="32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.</a:t>
            </a:r>
            <a:r>
              <a:rPr lang="en-US" sz="28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</a:t>
            </a:r>
            <a:endParaRPr lang="en-US" sz="28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424" name="Google Shape;424;p60"/>
          <p:cNvSpPr txBox="1"/>
          <p:nvPr>
            <p:ph type="title"/>
          </p:nvPr>
        </p:nvSpPr>
        <p:spPr>
          <a:xfrm>
            <a:off x="1350962" y="762000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 panose="020B0603020202020204"/>
              <a:buNone/>
            </a:pPr>
            <a:r>
              <a:rPr lang="en-US" sz="36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Educação para o desenvolvimento e competitividade</a:t>
            </a:r>
            <a:endParaRPr lang="en-US" sz="3600" b="0" i="0" u="none">
              <a:solidFill>
                <a:schemeClr val="dk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/>
          <p:cNvSpPr txBox="1"/>
          <p:nvPr/>
        </p:nvSpPr>
        <p:spPr>
          <a:xfrm>
            <a:off x="609600" y="1843087"/>
            <a:ext cx="8763000" cy="501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rebuchet MS" panose="020B0603020202020204"/>
              <a:buNone/>
            </a:pPr>
            <a:r>
              <a:rPr lang="en-US" sz="2600" b="1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Situação brasileira atual</a:t>
            </a:r>
            <a:r>
              <a:rPr lang="en-US" sz="26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: </a:t>
            </a:r>
            <a:endParaRPr lang="en-US" sz="26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folHlink"/>
              </a:buClr>
              <a:buSzPts val="2700"/>
              <a:buFont typeface="Trebuchet MS" panose="020B0603020202020204"/>
              <a:buNone/>
            </a:pPr>
            <a:r>
              <a:rPr lang="en-US" sz="2700" b="0" i="0" u="none">
                <a:solidFill>
                  <a:schemeClr val="folHlink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1)</a:t>
            </a:r>
            <a:r>
              <a:rPr lang="en-US" sz="27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Grande quantitativo de jovens ociosos, sem capacitação e sem buscar qualificação;</a:t>
            </a:r>
            <a:endParaRPr lang="en-US" sz="27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folHlink"/>
              </a:buClr>
              <a:buSzPts val="2700"/>
              <a:buFont typeface="Trebuchet MS" panose="020B0603020202020204"/>
              <a:buNone/>
            </a:pPr>
            <a:r>
              <a:rPr lang="en-US" sz="2700" b="0" i="0" u="none">
                <a:solidFill>
                  <a:schemeClr val="folHlink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2)</a:t>
            </a:r>
            <a:r>
              <a:rPr lang="en-US" sz="27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Excesso de oferta de profissionais em determinadas áreas; </a:t>
            </a:r>
            <a:endParaRPr lang="en-US" sz="27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folHlink"/>
              </a:buClr>
              <a:buSzPts val="2700"/>
              <a:buFont typeface="Trebuchet MS" panose="020B0603020202020204"/>
              <a:buNone/>
            </a:pPr>
            <a:r>
              <a:rPr lang="en-US" sz="2700" b="0" i="0" u="none">
                <a:solidFill>
                  <a:schemeClr val="folHlink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3)</a:t>
            </a:r>
            <a:r>
              <a:rPr lang="en-US" sz="27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Carência de talentos em setores estratégicos da economia; </a:t>
            </a:r>
            <a:endParaRPr lang="en-US" sz="27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chemeClr val="folHlink"/>
              </a:buClr>
              <a:buSzPts val="2700"/>
              <a:buFont typeface="Trebuchet MS" panose="020B0603020202020204"/>
              <a:buNone/>
            </a:pPr>
            <a:r>
              <a:rPr lang="en-US" sz="2700" b="0" i="0" u="none">
                <a:solidFill>
                  <a:schemeClr val="folHlink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4)</a:t>
            </a:r>
            <a:r>
              <a:rPr lang="en-US" sz="27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 Desarticulação entre as políticas de desenvolvimento e educação junto ao setor privado (sobretudo a indústria).</a:t>
            </a:r>
            <a:endParaRPr lang="en-US" sz="27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1219200" y="1235075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431" name="Google Shape;431;p61"/>
          <p:cNvSpPr txBox="1"/>
          <p:nvPr/>
        </p:nvSpPr>
        <p:spPr>
          <a:xfrm>
            <a:off x="1066800" y="990600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432" name="Google Shape;432;p61"/>
          <p:cNvSpPr txBox="1"/>
          <p:nvPr/>
        </p:nvSpPr>
        <p:spPr>
          <a:xfrm>
            <a:off x="1371600" y="1066800"/>
            <a:ext cx="777240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433" name="Google Shape;433;p61"/>
          <p:cNvSpPr txBox="1"/>
          <p:nvPr>
            <p:ph type="title"/>
          </p:nvPr>
        </p:nvSpPr>
        <p:spPr>
          <a:xfrm>
            <a:off x="1150937" y="617537"/>
            <a:ext cx="77930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 panose="020B0603020202020204"/>
              <a:buNone/>
            </a:pPr>
            <a:r>
              <a:rPr lang="en-US" sz="3600" b="0" i="0" u="none">
                <a:solidFill>
                  <a:schemeClr val="dk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Educação para o desenvolvimento e competitividade</a:t>
            </a:r>
            <a:endParaRPr lang="en-US" sz="3600" b="0" i="0" u="none">
              <a:solidFill>
                <a:schemeClr val="dk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2"/>
          <p:cNvSpPr txBox="1"/>
          <p:nvPr>
            <p:ph type="title" idx="4294967295"/>
          </p:nvPr>
        </p:nvSpPr>
        <p:spPr>
          <a:xfrm>
            <a:off x="1647825" y="722312"/>
            <a:ext cx="6637337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 panose="020B0604030504040204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Futuro das Profissões</a:t>
            </a:r>
            <a:endParaRPr lang="en-US" sz="40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439" name="Google Shape;439;p62"/>
          <p:cNvSpPr txBox="1"/>
          <p:nvPr>
            <p:ph type="body" idx="4294967295"/>
          </p:nvPr>
        </p:nvSpPr>
        <p:spPr>
          <a:xfrm>
            <a:off x="457200" y="2105025"/>
            <a:ext cx="8382000" cy="475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r>
              <a:rPr lang="en-US" sz="32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 cen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rio nacional necessita mudan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as. O Brasil possui grande carência em intensificar o intercâmbio internacional, </a:t>
            </a:r>
            <a:r>
              <a:rPr lang="en-US" sz="3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comunica</a:t>
            </a:r>
            <a:r>
              <a:rPr lang="en-US" sz="30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0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e parcerias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com centros de excelência de outros pa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ses. Tal di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á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logo 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primordial para aumentar a rela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entre a aprendizagem de n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t</a:t>
            </a:r>
            <a:r>
              <a:rPr lang="en-US" sz="30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30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cnico e superior e o mercado de trabalho</a:t>
            </a:r>
            <a:endParaRPr lang="en-US" sz="30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	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/>
          <p:nvPr>
            <p:ph type="title" idx="4294967295"/>
          </p:nvPr>
        </p:nvSpPr>
        <p:spPr>
          <a:xfrm>
            <a:off x="609600" y="914400"/>
            <a:ext cx="8686800" cy="79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 panose="020B0604030504040204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Futuro das profissões e as profissões do futuro</a:t>
            </a:r>
            <a:endParaRPr lang="en-US" sz="3600" b="0" i="0" u="none" strike="noStrike" cap="none">
              <a:solidFill>
                <a:schemeClr val="dk2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445" name="Google Shape;445;p63"/>
          <p:cNvSpPr txBox="1"/>
          <p:nvPr>
            <p:ph type="body" idx="4294967295"/>
          </p:nvPr>
        </p:nvSpPr>
        <p:spPr>
          <a:xfrm>
            <a:off x="457200" y="1981200"/>
            <a:ext cx="8359775" cy="45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A </a:t>
            </a: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universaliza</a:t>
            </a:r>
            <a:r>
              <a:rPr lang="en-US" sz="2800" b="1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1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da aprendizagem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é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 agente decisivo neste panorama, e o direcionamento possibilitado pelas novas tecnologias de informa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proporcionam um n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í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vel de acesso capaz, em um curto espa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o de tempo, de atingir padrões de qualidade satisfat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ó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rios para os profissionais e as empresas: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	MOOCs;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	Computa</a:t>
            </a:r>
            <a:r>
              <a:rPr lang="en-US" sz="2800" b="0" i="0" u="none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ç</a:t>
            </a: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ão em Tablets;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	Big data e Learning Analytics;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  <a:t>		Aprendizagem baseada em jogos.</a:t>
            </a:r>
            <a:endParaRPr lang="en-US"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8564562" y="6356350"/>
            <a:ext cx="369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0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40" name="Google Shape;140;p19"/>
          <p:cNvSpPr txBox="1"/>
          <p:nvPr>
            <p:ph type="body" idx="4294967295"/>
          </p:nvPr>
        </p:nvSpPr>
        <p:spPr>
          <a:xfrm>
            <a:off x="514350" y="2132012"/>
            <a:ext cx="862965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1" i="1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Tradição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segue importante (adolescente/jovem-adulto experiência universitária);</a:t>
            </a:r>
            <a:endParaRPr lang="en-US" sz="22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Mais </a:t>
            </a:r>
            <a:r>
              <a:rPr lang="en-US" sz="2200" b="1" i="1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adultos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trabalhando mas, sem grau universitário. Clientela buscará cursos </a:t>
            </a:r>
            <a:r>
              <a:rPr lang="en-US" sz="2200" b="0" i="1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online para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"casar“ com experiência profissional;</a:t>
            </a:r>
            <a:endParaRPr lang="en-US" sz="22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1" i="1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Estudante internacional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 – cresce últimas décadas para agregar valor</a:t>
            </a:r>
            <a:b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à formação universitária. </a:t>
            </a:r>
            <a:r>
              <a:rPr lang="en-US" sz="21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Coreia, China, Índia (exigência), Brasil CsF; </a:t>
            </a:r>
            <a:endParaRPr lang="en-US" sz="21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 </a:t>
            </a:r>
            <a:r>
              <a:rPr lang="en-US" sz="2200" b="1" i="1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Desprofissionalização e novas especializações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. Avanço do conhecimento e revolução tecnológica impactarão formação;</a:t>
            </a:r>
            <a:endParaRPr lang="en-US" sz="22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Char char="■"/>
            </a:pPr>
            <a:r>
              <a:rPr lang="en-US" sz="2200" b="1" i="1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Empregabilidade mais importante que formação profissional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Corbel" panose="020B0503020204020204"/>
                <a:ea typeface="Corbel" panose="020B0503020204020204"/>
                <a:cs typeface="Corbel" panose="020B0503020204020204"/>
                <a:sym typeface="Corbel" panose="020B0503020204020204"/>
              </a:rPr>
              <a:t>. Crescer por campos de saber, invés de disciplinas. Exs.: Especialista informação saúde, energia, sustentabilidade, humanidade, etc. </a:t>
            </a:r>
            <a:endParaRPr lang="en-US" sz="2200" b="0" i="0" u="none" strike="noStrike" cap="none">
              <a:solidFill>
                <a:schemeClr val="dk1"/>
              </a:solidFill>
              <a:latin typeface="Corbel" panose="020B0503020204020204"/>
              <a:ea typeface="Corbel" panose="020B0503020204020204"/>
              <a:cs typeface="Corbel" panose="020B0503020204020204"/>
              <a:sym typeface="Corbel" panose="020B0503020204020204"/>
            </a:endParaRPr>
          </a:p>
        </p:txBody>
      </p:sp>
      <p:sp>
        <p:nvSpPr>
          <p:cNvPr id="141" name="Google Shape;141;p19"/>
          <p:cNvSpPr txBox="1"/>
          <p:nvPr>
            <p:ph type="title" idx="4294967295"/>
          </p:nvPr>
        </p:nvSpPr>
        <p:spPr>
          <a:xfrm>
            <a:off x="1150937" y="736600"/>
            <a:ext cx="7726362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Tendências População Discente</a:t>
            </a:r>
            <a:endParaRPr lang="en-US" sz="4000" b="1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6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581400" y="914400"/>
            <a:ext cx="4876800" cy="2951162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4"/>
          <p:cNvSpPr txBox="1"/>
          <p:nvPr/>
        </p:nvSpPr>
        <p:spPr>
          <a:xfrm>
            <a:off x="609600" y="4572000"/>
            <a:ext cx="60198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rebuchet MS" panose="020B0603020202020204"/>
              <a:buNone/>
            </a:pPr>
            <a:r>
              <a:rPr lang="en-US" sz="4000" b="1" i="0" u="none">
                <a:solidFill>
                  <a:schemeClr val="lt2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OBRIGADO PELA ATENÇÃO!</a:t>
            </a:r>
            <a:endParaRPr sz="4000" b="1" i="0" u="sng">
              <a:solidFill>
                <a:schemeClr val="lt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sng">
              <a:solidFill>
                <a:schemeClr val="lt2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452" name="Google Shape;452;p64"/>
          <p:cNvSpPr txBox="1"/>
          <p:nvPr/>
        </p:nvSpPr>
        <p:spPr>
          <a:xfrm>
            <a:off x="6096000" y="5715000"/>
            <a:ext cx="2514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 panose="020B0603020202020204"/>
              <a:buNone/>
            </a:pPr>
            <a:r>
              <a:rPr lang="en-US" sz="20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Marcos Formiga</a:t>
            </a:r>
            <a:endParaRPr lang="en-US" sz="20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rebuchet MS" panose="020B0603020202020204"/>
              <a:buNone/>
            </a:pPr>
            <a:r>
              <a:rPr lang="en-US" sz="2000" b="0" i="0" u="none">
                <a:solidFill>
                  <a:schemeClr val="dk1"/>
                </a:solidFill>
                <a:latin typeface="Trebuchet MS" panose="020B0603020202020204"/>
                <a:ea typeface="Trebuchet MS" panose="020B0603020202020204"/>
                <a:cs typeface="Trebuchet MS" panose="020B0603020202020204"/>
                <a:sym typeface="Trebuchet MS" panose="020B0603020202020204"/>
              </a:rPr>
              <a:t>CNPq/UnB</a:t>
            </a:r>
            <a:endParaRPr lang="en-US" sz="2000" b="0" i="0" u="none">
              <a:solidFill>
                <a:schemeClr val="dk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0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48" name="Google Shape;148;p20"/>
          <p:cNvSpPr txBox="1"/>
          <p:nvPr>
            <p:ph type="body" idx="4294967295"/>
          </p:nvPr>
        </p:nvSpPr>
        <p:spPr>
          <a:xfrm>
            <a:off x="646112" y="2276475"/>
            <a:ext cx="8229600" cy="41052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Aumento 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oferta cursos online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majoritariamente, em 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instituições superiores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que visam lucros, facilitada pela Internet. Irão atrair tanto jovem universitário quanto profissional de mais idade;</a:t>
            </a:r>
            <a:endParaRPr lang="en-US" sz="2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Adesão crescente 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Universidades conhecido prestígio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cursos que utilizam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softs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abertos e livres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Cenário internacional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mais disruptiva tendência "status quo“ médio e longo prazos. Vide fenômeno </a:t>
            </a:r>
            <a:r>
              <a:rPr lang="en-US" sz="2800" b="1" i="1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MOOCs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</a:t>
            </a:r>
            <a:endParaRPr lang="en-US" sz="2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9" name="Google Shape;149;p20"/>
          <p:cNvSpPr txBox="1"/>
          <p:nvPr>
            <p:ph type="title" idx="4294967295"/>
          </p:nvPr>
        </p:nvSpPr>
        <p:spPr>
          <a:xfrm>
            <a:off x="1150937" y="693737"/>
            <a:ext cx="7726362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 panose="020F0502020204030204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Tendências em Tecnologias da Aprendizagem </a:t>
            </a:r>
            <a:r>
              <a:rPr lang="en-US" sz="38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(I)</a:t>
            </a:r>
            <a:endParaRPr lang="en-US" sz="38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4530725" y="6513512"/>
            <a:ext cx="38973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 descr="E:\FORMIGA-2013\APRESENTAÇÕES\MOOCs.jpg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85800" y="74612"/>
            <a:ext cx="8458200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4975225" y="6645275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8610600" y="6416675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8632825" y="6421437"/>
            <a:ext cx="371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63" name="Google Shape;163;p22"/>
          <p:cNvSpPr txBox="1"/>
          <p:nvPr>
            <p:ph type="body" idx="4294967295"/>
          </p:nvPr>
        </p:nvSpPr>
        <p:spPr>
          <a:xfrm>
            <a:off x="304800" y="2057400"/>
            <a:ext cx="8424862" cy="3910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Novas tecnologias impressão/publicação irão redefinir livros textos na Universidade e modificar papel professor (de ator em cena para mentor sábio). Investimentos na área serão abundantes;</a:t>
            </a:r>
            <a:endParaRPr lang="en-US" sz="2800" b="0" i="0" u="none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Evolução crescente TIC’s na gestão acadêmica/universitária com aumento "staff" ocupado em plataformas web;</a:t>
            </a:r>
            <a:endParaRPr lang="en-US" sz="2800" b="0" i="0" u="none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Pressão dos estudantes por acesso à banda larga pelo uso contínuo de ferramentas digitais. </a:t>
            </a:r>
            <a:endParaRPr lang="en-US" sz="2800" b="0" i="0" u="none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680"/>
              <a:buFont typeface="Noto Sans Symbols"/>
              <a:buNone/>
            </a:pPr>
            <a:endParaRPr sz="2800" b="0" i="0" u="none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73050" marR="0" lvl="0" indent="-27305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r>
              <a:rPr lang="en-US" sz="18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Fonte : John R. Dew in WIR 2012</a:t>
            </a:r>
            <a:endParaRPr lang="en-US" sz="18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74320" algn="l" rtl="0">
              <a:spcBef>
                <a:spcPts val="15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None/>
            </a:pPr>
            <a:endParaRPr sz="18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4" name="Google Shape;164;p22"/>
          <p:cNvSpPr txBox="1"/>
          <p:nvPr>
            <p:ph type="title" idx="4294967295"/>
          </p:nvPr>
        </p:nvSpPr>
        <p:spPr>
          <a:xfrm>
            <a:off x="1150937" y="812800"/>
            <a:ext cx="779303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Calibri" panose="020F0502020204030204"/>
              <a:buNone/>
            </a:pPr>
            <a:r>
              <a:rPr lang="en-US" sz="38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Tendências em Tecnologias da Aprendizagem</a:t>
            </a:r>
            <a:r>
              <a:rPr lang="en-US" sz="3800" b="0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  (II)</a:t>
            </a:r>
            <a:endParaRPr lang="en-US" sz="3800" b="0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 idx="4294967295"/>
          </p:nvPr>
        </p:nvSpPr>
        <p:spPr>
          <a:xfrm>
            <a:off x="1143000" y="1219200"/>
            <a:ext cx="779303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 panose="020F0502020204030204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Educação Brasil Mais TI</a:t>
            </a:r>
            <a:endParaRPr lang="en-US" sz="4000" b="1" i="0" u="none" strike="noStrike" cap="none">
              <a:solidFill>
                <a:schemeClr val="dk2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1" name="Google Shape;171;p23"/>
          <p:cNvSpPr txBox="1"/>
          <p:nvPr>
            <p:ph type="body" idx="4294967295"/>
          </p:nvPr>
        </p:nvSpPr>
        <p:spPr>
          <a:xfrm>
            <a:off x="609600" y="2184400"/>
            <a:ext cx="8283575" cy="453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Estruturado três eixos formação profissional: Conhecimento, Capacitação e Oportunidades</a:t>
            </a:r>
            <a:endParaRPr lang="en-US" sz="3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Foco construir  grande  plataforma  relacionamento  digital  estudantes  e  profissionais  TI</a:t>
            </a:r>
            <a:endParaRPr lang="en-US" sz="3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Char char="■"/>
            </a:pPr>
            <a:r>
              <a:rPr lang="en-US" sz="32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Meta capacitar 50 mil novos profissionais até 2014, e atingir 900mil, em 2022</a:t>
            </a:r>
            <a:endParaRPr lang="en-US" sz="3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4635500" y="6488112"/>
            <a:ext cx="3897312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 panose="02040502050405020303"/>
              <a:buNone/>
            </a:pPr>
            <a:r>
              <a:rPr lang="en-US" sz="1200" b="0" i="0" u="none">
                <a:solidFill>
                  <a:schemeClr val="dk1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Marcos Formiga (MOOC@IST) Lisboa, Maio-2013 </a:t>
            </a:r>
            <a:endParaRPr lang="en-US" sz="1200" b="0" i="0" u="none">
              <a:solidFill>
                <a:schemeClr val="dk1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8532812" y="6376987"/>
            <a:ext cx="43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ahoma" panose="020B0604030504040204"/>
              <a:buNone/>
            </a:pPr>
            <a:fld id="{00000000-1234-1234-1234-123412341234}" type="slidenum">
              <a:rPr lang="en-US" sz="1200" b="1" i="0" u="none">
                <a:solidFill>
                  <a:srgbClr val="898989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rPr>
            </a:fld>
            <a:endParaRPr lang="en-US" sz="1200" b="1" i="0" u="none">
              <a:solidFill>
                <a:srgbClr val="898989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o">
  <a:themeElements>
    <a:clrScheme name="Geometric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ometrico">
  <a:themeElements>
    <a:clrScheme name="Geometric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16833</Words>
  <Application>WPS Presentation</Application>
  <PresentationFormat/>
  <Paragraphs>520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7" baseType="lpstr">
      <vt:lpstr>Arial</vt:lpstr>
      <vt:lpstr>SimSun</vt:lpstr>
      <vt:lpstr>Wingdings</vt:lpstr>
      <vt:lpstr>Arial</vt:lpstr>
      <vt:lpstr>Tahoma</vt:lpstr>
      <vt:lpstr>Noto Sans Symbols</vt:lpstr>
      <vt:lpstr>Segoe Print</vt:lpstr>
      <vt:lpstr>Times New Roman</vt:lpstr>
      <vt:lpstr>Trebuchet MS</vt:lpstr>
      <vt:lpstr>Corbel</vt:lpstr>
      <vt:lpstr>Calibri</vt:lpstr>
      <vt:lpstr>Georgia</vt:lpstr>
      <vt:lpstr>Microsoft YaHei</vt:lpstr>
      <vt:lpstr>Arial Unicode MS</vt:lpstr>
      <vt:lpstr>Verdana</vt:lpstr>
      <vt:lpstr>Geometrico</vt:lpstr>
      <vt:lpstr>1_Geometrico</vt:lpstr>
      <vt:lpstr>PowerPoint 演示文稿</vt:lpstr>
      <vt:lpstr>Educação Brasileira: um rápido histórico</vt:lpstr>
      <vt:lpstr>Provedores Universitários</vt:lpstr>
      <vt:lpstr>Missões Acadêmicas Primordiais </vt:lpstr>
      <vt:lpstr>Tendências População Discente</vt:lpstr>
      <vt:lpstr>Tendências em Tecnologias da Aprendizagem  (I)</vt:lpstr>
      <vt:lpstr>PowerPoint 演示文稿</vt:lpstr>
      <vt:lpstr>Tendências em Tecnologias da Aprendizagem  (II)</vt:lpstr>
      <vt:lpstr>Educação Brasil Mais TI</vt:lpstr>
      <vt:lpstr>Mercado Software Educação</vt:lpstr>
      <vt:lpstr>Mobilidade, Internet e Jogos Digitais (Games)</vt:lpstr>
      <vt:lpstr>Redes Universitárias</vt:lpstr>
      <vt:lpstr>Redes de Pesquisa: Países em Desenvolvimento</vt:lpstr>
      <vt:lpstr>Futuro da Educação Superior  (I)</vt:lpstr>
      <vt:lpstr>Futuro da Educação Superior  (II)</vt:lpstr>
      <vt:lpstr>Universidade do Futuro</vt:lpstr>
      <vt:lpstr>Universidade do Futuro (ii)</vt:lpstr>
      <vt:lpstr>Quatro singularidades da tecnologia contemporânea:</vt:lpstr>
      <vt:lpstr>Habilidades e tarefas em processo de automação:</vt:lpstr>
      <vt:lpstr>Uso da Internet no mundo</vt:lpstr>
      <vt:lpstr> População desocupada com nível superior completo mais que dobrou no intervalo analisado:</vt:lpstr>
      <vt:lpstr>Desenvolvimento Tecnológico X Força de Trabalho Humano</vt:lpstr>
      <vt:lpstr>Escassez de talentos</vt:lpstr>
      <vt:lpstr>Alternativas para a escassez de talentos.</vt:lpstr>
      <vt:lpstr>Alternativas para a escassez de talentos (i)</vt:lpstr>
      <vt:lpstr>Alternativas para a escassez de talentos (ii)</vt:lpstr>
      <vt:lpstr>Educação Aberta/Aprendizagem Flexível  (i)</vt:lpstr>
      <vt:lpstr>Educação Aberta/Aprendizagem Flexível (ii)</vt:lpstr>
      <vt:lpstr>Educação Aberta/Aprendizagem Flexível (iii)</vt:lpstr>
      <vt:lpstr>Educação a Distância (EAD)/ Aprendizagem Flexível (i)</vt:lpstr>
      <vt:lpstr>Educação a Distância (EAD)/ Aprendizagem Flexível (ii)</vt:lpstr>
      <vt:lpstr>Educação a Distância (EAD)/ Aprendizagem Flexível (iii)</vt:lpstr>
      <vt:lpstr>Regulamentação de profissões (i)</vt:lpstr>
      <vt:lpstr>Algumas profissões já regulamentadas por lei:</vt:lpstr>
      <vt:lpstr>Algumas profissões com projetos de regulamentação em tramitação no Congresso Nacional:</vt:lpstr>
      <vt:lpstr>PowerPoint 演示文稿</vt:lpstr>
      <vt:lpstr>Em um contexto maior, existem os entusiastas e, no outro polo, os que criticam tamanha legislação em torno do exercício das profissões.</vt:lpstr>
      <vt:lpstr>Regulamentação de profissões (vi)</vt:lpstr>
      <vt:lpstr>Na direção oposta, alguns entendem que quando se regula determinado ofício seu acesso pode se tornar muito engessado e burocrático; assinalam que a Constituição Federal de 1988, em regra, já assegura o livre exercício de qualquer trabalho.</vt:lpstr>
      <vt:lpstr>Argumentos contra a excessiva regulamentação:</vt:lpstr>
      <vt:lpstr>Regulamentação de profissões (iX)</vt:lpstr>
      <vt:lpstr>Pesquisa Mensal de Emprego (PME – IBGE).</vt:lpstr>
      <vt:lpstr>Distribuição da população desocupada por grupos de anos de estudo:</vt:lpstr>
      <vt:lpstr>Juventude e Trabalho no Brasil: Análise de prioridades</vt:lpstr>
      <vt:lpstr>Juventude e Trabalho no Brasil: Análise de prioridades</vt:lpstr>
      <vt:lpstr>Educação para o desenvolvimento e competitividade</vt:lpstr>
      <vt:lpstr>Educação para o desenvolvimento e competitividade</vt:lpstr>
      <vt:lpstr>Futuro das Profissões</vt:lpstr>
      <vt:lpstr>Futuro das profissões e as profissões do futuro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usuario</cp:lastModifiedBy>
  <cp:revision>1</cp:revision>
  <dcterms:created xsi:type="dcterms:W3CDTF">2021-04-13T22:42:48Z</dcterms:created>
  <dcterms:modified xsi:type="dcterms:W3CDTF">2021-04-13T22:42:56Z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1046-11.2.0.10078</vt:lpwstr>
  </property>
</Properties>
</file>