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notesMasterIdLst>
    <p:notesMasterId r:id="rId4"/>
  </p:notesMasterIdLst>
  <p:handoutMasterIdLst>
    <p:handoutMasterId r:id="rId19"/>
  </p:handoutMasterIdLst>
  <p:sldIdLst>
    <p:sldId id="268" r:id="rId3"/>
    <p:sldId id="269" r:id="rId5"/>
    <p:sldId id="289" r:id="rId6"/>
    <p:sldId id="271" r:id="rId7"/>
    <p:sldId id="288" r:id="rId8"/>
    <p:sldId id="272" r:id="rId9"/>
    <p:sldId id="273" r:id="rId10"/>
    <p:sldId id="274" r:id="rId11"/>
    <p:sldId id="287" r:id="rId12"/>
    <p:sldId id="275" r:id="rId13"/>
    <p:sldId id="276" r:id="rId14"/>
    <p:sldId id="286" r:id="rId15"/>
    <p:sldId id="277" r:id="rId16"/>
    <p:sldId id="278" r:id="rId17"/>
    <p:sldId id="285" r:id="rId18"/>
  </p:sldIdLst>
  <p:sldSz cx="12192000" cy="6858000"/>
  <p:notesSz cx="6858000" cy="9144000"/>
  <p:defaultTextStyle>
    <a:defPPr rtl="0"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E57"/>
    <a:srgbClr val="184259"/>
    <a:srgbClr val="9C4E4E"/>
    <a:srgbClr val="700000"/>
    <a:srgbClr val="5E200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5AB1C69-6EDB-4FF4-983F-18BD219EF32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52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9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5C64A65-AAC9-4AB8-962D-CA45938C2CB4}" type="datetime1">
              <a:rPr lang="pt-BR" smtClean="0"/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6FCA6C9-E2E2-4922-B1A7-E6462166C8C6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ED26D-BDAD-4BE4-8B68-1FA4609932EE}" type="datetime1">
              <a:rPr lang="pt-BR" noProof="0" smtClean="0"/>
            </a:fld>
            <a:endParaRPr lang="pt-BR" noProof="0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Editar estilos de texto Mestre</a:t>
            </a:r>
            <a:endParaRPr lang="pt-BR" noProof="0"/>
          </a:p>
          <a:p>
            <a:pPr lvl="1" rtl="0"/>
            <a:r>
              <a:rPr lang="pt-BR" noProof="0"/>
              <a:t>Segundo nível</a:t>
            </a:r>
            <a:endParaRPr lang="pt-BR" noProof="0"/>
          </a:p>
          <a:p>
            <a:pPr lvl="2" rtl="0"/>
            <a:r>
              <a:rPr lang="pt-BR" noProof="0"/>
              <a:t>Terceiro nível</a:t>
            </a:r>
            <a:endParaRPr lang="pt-BR" noProof="0"/>
          </a:p>
          <a:p>
            <a:pPr lvl="3" rtl="0"/>
            <a:r>
              <a:rPr lang="pt-BR" noProof="0"/>
              <a:t>Quarto nível</a:t>
            </a:r>
            <a:endParaRPr lang="pt-BR" noProof="0"/>
          </a:p>
          <a:p>
            <a:pPr lvl="4" rtl="0"/>
            <a:r>
              <a:rPr lang="pt-BR" noProof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C70E52-1238-4A7F-867E-2F90BFCA0D60}" type="slidenum">
              <a:rPr lang="pt-BR" noProof="0" smtClean="0"/>
            </a:fld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C70E52-1238-4A7F-867E-2F90BFCA0D60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C70E52-1238-4A7F-867E-2F90BFCA0D60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ítulo e Conteúdo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09600"/>
            <a:ext cx="10840914" cy="1260000"/>
          </a:xfrm>
        </p:spPr>
        <p:txBody>
          <a:bodyPr rtlCol="0" anchor="ctr" anchorCtr="0">
            <a:normAutofit/>
          </a:bodyPr>
          <a:lstStyle>
            <a:lvl1pPr>
              <a:defRPr sz="3000"/>
            </a:lvl1pPr>
          </a:lstStyle>
          <a:p>
            <a:pPr rtl="0"/>
            <a:r>
              <a:rPr lang="pt-BR" noProof="0"/>
              <a:t>Clique para editar o estilo de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869601"/>
            <a:ext cx="10840914" cy="3921600"/>
          </a:xfrm>
        </p:spPr>
        <p:txBody>
          <a:bodyPr rtlCol="0" anchor="t" anchorCtr="0"/>
          <a:lstStyle/>
          <a:p>
            <a:pPr lvl="0" rtl="0"/>
            <a:r>
              <a:rPr lang="pt-BR" noProof="0"/>
              <a:t>Editar estilos de texto Mestre</a:t>
            </a:r>
            <a:endParaRPr lang="pt-BR" noProof="0"/>
          </a:p>
          <a:p>
            <a:pPr lvl="1" rtl="0"/>
            <a:r>
              <a:rPr lang="pt-BR" noProof="0"/>
              <a:t>Segundo nível</a:t>
            </a:r>
            <a:endParaRPr lang="pt-BR" noProof="0"/>
          </a:p>
          <a:p>
            <a:pPr lvl="2" rtl="0"/>
            <a:r>
              <a:rPr lang="pt-BR" noProof="0"/>
              <a:t>Terceiro nível</a:t>
            </a:r>
            <a:endParaRPr lang="pt-BR" noProof="0"/>
          </a:p>
          <a:p>
            <a:pPr lvl="3" rtl="0"/>
            <a:r>
              <a:rPr lang="pt-BR" noProof="0"/>
              <a:t>Quarto nível</a:t>
            </a:r>
            <a:endParaRPr lang="pt-BR" noProof="0"/>
          </a:p>
          <a:p>
            <a:pPr lvl="4" rtl="0"/>
            <a:r>
              <a:rPr lang="pt-BR" noProof="0"/>
              <a:t>Quinto nível</a:t>
            </a:r>
            <a:endParaRPr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3DFAC7-500C-4657-9F09-EFB6EB681B18}" type="datetime1">
              <a:rPr lang="pt-BR" noProof="0" smtClean="0"/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</a:fld>
            <a:endParaRPr lang="pt-BR" noProof="0"/>
          </a:p>
        </p:txBody>
      </p:sp>
      <p:cxnSp>
        <p:nvCxnSpPr>
          <p:cNvPr id="8" name="Conector Reto 7"/>
          <p:cNvCxnSpPr/>
          <p:nvPr userDrawn="1"/>
        </p:nvCxnSpPr>
        <p:spPr>
          <a:xfrm rot="16200000">
            <a:off x="-185517" y="122343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09601"/>
            <a:ext cx="10840913" cy="3124199"/>
          </a:xfrm>
        </p:spPr>
        <p:txBody>
          <a:bodyPr rtlCol="0" anchor="ctr">
            <a:normAutofit/>
          </a:bodyPr>
          <a:lstStyle>
            <a:lvl1pPr algn="l">
              <a:defRPr sz="3000" b="0" cap="none"/>
            </a:lvl1pPr>
          </a:lstStyle>
          <a:p>
            <a:pPr rtl="0"/>
            <a:r>
              <a:rPr lang="pt-BR" noProof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3733800"/>
            <a:ext cx="10840914" cy="20574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  <a:endParaRPr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997BD1-D939-4091-A41D-E3A126126144}" type="datetime1">
              <a:rPr lang="pt-BR" noProof="0" smtClean="0"/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</a:fld>
            <a:endParaRPr lang="pt-B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06ABD4-BE50-4E9E-A853-C5C696A9DBC4}" type="datetime1">
              <a:rPr lang="pt-BR" noProof="0" smtClean="0"/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  <a:endParaRPr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</a:fld>
            <a:endParaRPr lang="pt-BR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84E93E-4759-4993-8BA9-163BEF3D2210}" type="datetime1">
              <a:rPr lang="pt-BR" noProof="0" smtClean="0"/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  <a:endParaRPr lang="pt-BR" noProof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</a:fld>
            <a:endParaRPr lang="pt-BR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1786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476500" y="2716272"/>
            <a:ext cx="8683625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2476500" y="5137736"/>
            <a:ext cx="8683625" cy="73284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 noProof="0"/>
              <a:t>Clique para editar o estilo de subtítulo Mestre</a:t>
            </a:r>
            <a:endParaRPr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5BC0A584-EDF5-431A-95E2-CD7067492903}" type="datetime1">
              <a:rPr lang="pt-BR" noProof="0" smtClean="0"/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r>
              <a:rPr lang="pt-BR" noProof="0"/>
              <a:t>Adicionar um rodapé</a:t>
            </a:r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5D99DD2A-B520-4620-9B43-64B657BA2D42}" type="slidenum">
              <a:rPr lang="pt-BR" noProof="0" smtClean="0"/>
            </a:fld>
            <a:endParaRPr lang="pt-BR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52450" y="1874308"/>
            <a:ext cx="3814235" cy="1260000"/>
          </a:xfrm>
        </p:spPr>
        <p:txBody>
          <a:bodyPr rtlCol="0" anchor="ctr" anchorCtr="0">
            <a:noAutofit/>
          </a:bodyPr>
          <a:lstStyle>
            <a:lvl1pPr algn="r">
              <a:defRPr sz="3000" b="0"/>
            </a:lvl1pPr>
          </a:lstStyle>
          <a:p>
            <a:pPr rtl="0"/>
            <a:r>
              <a:rPr lang="pt-BR" noProof="0"/>
              <a:t>Clique para editar o estilo de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48200" y="0"/>
            <a:ext cx="7543800" cy="6856214"/>
          </a:xfrm>
        </p:spPr>
        <p:txBody>
          <a:bodyPr rtlCol="0" anchor="ctr">
            <a:normAutofit/>
          </a:bodyPr>
          <a:lstStyle/>
          <a:p>
            <a:pPr lvl="0" rtl="0"/>
            <a:r>
              <a:rPr lang="pt-BR" noProof="0"/>
              <a:t>Editar estilos de texto Mestre</a:t>
            </a:r>
            <a:endParaRPr lang="pt-BR" noProof="0"/>
          </a:p>
          <a:p>
            <a:pPr lvl="1" rtl="0"/>
            <a:r>
              <a:rPr lang="pt-BR" noProof="0"/>
              <a:t>Segundo nível</a:t>
            </a:r>
            <a:endParaRPr lang="pt-BR" noProof="0"/>
          </a:p>
          <a:p>
            <a:pPr lvl="2" rtl="0"/>
            <a:r>
              <a:rPr lang="pt-BR" noProof="0"/>
              <a:t>Terceiro nível</a:t>
            </a:r>
            <a:endParaRPr lang="pt-BR" noProof="0"/>
          </a:p>
          <a:p>
            <a:pPr lvl="3" rtl="0"/>
            <a:r>
              <a:rPr lang="pt-BR" noProof="0"/>
              <a:t>Quarto nível</a:t>
            </a:r>
            <a:endParaRPr lang="pt-BR" noProof="0"/>
          </a:p>
          <a:p>
            <a:pPr lvl="4" rtl="0"/>
            <a:r>
              <a:rPr lang="pt-BR" noProof="0"/>
              <a:t>Quinto nível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2450" y="3134308"/>
            <a:ext cx="3814235" cy="20166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Editar estilos de texto Mestre</a:t>
            </a:r>
            <a:endParaRPr lang="pt-BR" noProof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A7BBA2-AB04-4BCA-8157-705BAE44033C}" type="datetime1">
              <a:rPr lang="pt-BR" noProof="0" smtClean="0"/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</a:fld>
            <a:endParaRPr lang="pt-BR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crição de 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Celestia-R1---OverlayContentH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09601"/>
            <a:ext cx="10840914" cy="1260000"/>
          </a:xfrm>
        </p:spPr>
        <p:txBody>
          <a:bodyPr rtlCol="0" anchor="ctr" anchorCtr="0">
            <a:normAutofit/>
          </a:bodyPr>
          <a:lstStyle>
            <a:lvl1pPr>
              <a:defRPr sz="3000"/>
            </a:lvl1pPr>
          </a:lstStyle>
          <a:p>
            <a:pPr rtl="0"/>
            <a:r>
              <a:rPr lang="pt-BR" noProof="0"/>
              <a:t>Clique para editar o estilo de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799" y="1881824"/>
            <a:ext cx="10840914" cy="1032826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  <a:endParaRPr lang="pt-BR" noProof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D8D342-2B1B-4D24-A8B3-0ACC231DF6A8}" type="datetime1">
              <a:rPr lang="pt-BR" noProof="0" smtClean="0"/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4"/>
          </p:nvPr>
        </p:nvSpPr>
        <p:spPr>
          <a:xfrm>
            <a:off x="1216192" y="3837470"/>
            <a:ext cx="1310050" cy="959003"/>
          </a:xfrm>
        </p:spPr>
        <p:txBody>
          <a:bodyPr rtlCol="0">
            <a:noAutofit/>
          </a:bodyPr>
          <a:lstStyle>
            <a:lvl1pPr marL="0" indent="0" algn="ctr" rtl="0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pt-BR" noProof="0"/>
              <a:t>Editar estilos de texto Mestre</a:t>
            </a:r>
            <a:endParaRPr lang="pt-BR" noProof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</a:fld>
            <a:endParaRPr lang="pt-BR" noProof="0"/>
          </a:p>
        </p:txBody>
      </p:sp>
      <p:sp>
        <p:nvSpPr>
          <p:cNvPr id="12" name="Espaço Reservado para Texto 2"/>
          <p:cNvSpPr>
            <a:spLocks noGrp="1"/>
          </p:cNvSpPr>
          <p:nvPr>
            <p:ph type="body" idx="13"/>
          </p:nvPr>
        </p:nvSpPr>
        <p:spPr>
          <a:xfrm>
            <a:off x="685799" y="2914650"/>
            <a:ext cx="10840914" cy="50212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  <a:endParaRPr lang="pt-BR" noProof="0"/>
          </a:p>
        </p:txBody>
      </p:sp>
      <p:sp>
        <p:nvSpPr>
          <p:cNvPr id="20" name="Espaço Reservado para Texto 5"/>
          <p:cNvSpPr>
            <a:spLocks noGrp="1"/>
          </p:cNvSpPr>
          <p:nvPr>
            <p:ph type="body" sz="quarter" idx="17"/>
          </p:nvPr>
        </p:nvSpPr>
        <p:spPr>
          <a:xfrm>
            <a:off x="7465366" y="3837470"/>
            <a:ext cx="1310050" cy="959003"/>
          </a:xfrm>
        </p:spPr>
        <p:txBody>
          <a:bodyPr rtlCol="0">
            <a:noAutofit/>
          </a:bodyPr>
          <a:lstStyle>
            <a:lvl1pPr marL="0" indent="0" algn="ctr" rtl="0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pt-BR" noProof="0"/>
              <a:t>Editar estilos de texto Mestre</a:t>
            </a:r>
            <a:endParaRPr lang="pt-BR" noProof="0"/>
          </a:p>
        </p:txBody>
      </p:sp>
      <p:sp>
        <p:nvSpPr>
          <p:cNvPr id="21" name="Espaço Reservado para Texto 5"/>
          <p:cNvSpPr>
            <a:spLocks noGrp="1"/>
          </p:cNvSpPr>
          <p:nvPr>
            <p:ph type="body" sz="quarter" idx="18"/>
          </p:nvPr>
        </p:nvSpPr>
        <p:spPr>
          <a:xfrm>
            <a:off x="9548424" y="3837470"/>
            <a:ext cx="1310050" cy="959003"/>
          </a:xfrm>
        </p:spPr>
        <p:txBody>
          <a:bodyPr rtlCol="0">
            <a:noAutofit/>
          </a:bodyPr>
          <a:lstStyle>
            <a:lvl1pPr marL="0" indent="0" algn="ctr" rtl="0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pt-BR" noProof="0"/>
              <a:t>Editar estilos de texto Mestre</a:t>
            </a:r>
            <a:endParaRPr lang="pt-BR" noProof="0"/>
          </a:p>
        </p:txBody>
      </p:sp>
      <p:sp>
        <p:nvSpPr>
          <p:cNvPr id="19" name="Espaço Reservado para Texto 5"/>
          <p:cNvSpPr>
            <a:spLocks noGrp="1"/>
          </p:cNvSpPr>
          <p:nvPr>
            <p:ph type="body" sz="quarter" idx="16"/>
          </p:nvPr>
        </p:nvSpPr>
        <p:spPr>
          <a:xfrm>
            <a:off x="5382308" y="3837470"/>
            <a:ext cx="1310050" cy="959003"/>
          </a:xfrm>
        </p:spPr>
        <p:txBody>
          <a:bodyPr rtlCol="0">
            <a:noAutofit/>
          </a:bodyPr>
          <a:lstStyle>
            <a:lvl1pPr marL="0" indent="0" algn="ctr" rtl="0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pt-BR" noProof="0"/>
              <a:t>Editar estilos de texto Mestre</a:t>
            </a:r>
            <a:endParaRPr lang="pt-BR" noProof="0"/>
          </a:p>
        </p:txBody>
      </p:sp>
      <p:sp>
        <p:nvSpPr>
          <p:cNvPr id="18" name="Espaço Reservado para Texto 5"/>
          <p:cNvSpPr>
            <a:spLocks noGrp="1"/>
          </p:cNvSpPr>
          <p:nvPr>
            <p:ph type="body" sz="quarter" idx="15"/>
          </p:nvPr>
        </p:nvSpPr>
        <p:spPr>
          <a:xfrm>
            <a:off x="3299250" y="3837470"/>
            <a:ext cx="1310050" cy="959003"/>
          </a:xfrm>
        </p:spPr>
        <p:txBody>
          <a:bodyPr rtlCol="0">
            <a:noAutofit/>
          </a:bodyPr>
          <a:lstStyle>
            <a:lvl1pPr marL="0" indent="0" algn="ctr" rtl="0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pt-BR" noProof="0"/>
              <a:t>Editar estilos de texto Mestre</a:t>
            </a:r>
            <a:endParaRPr lang="pt-BR" noProof="0"/>
          </a:p>
        </p:txBody>
      </p:sp>
      <p:cxnSp>
        <p:nvCxnSpPr>
          <p:cNvPr id="14" name="Conector Reto 13"/>
          <p:cNvCxnSpPr/>
          <p:nvPr userDrawn="1"/>
        </p:nvCxnSpPr>
        <p:spPr>
          <a:xfrm rot="16200000">
            <a:off x="-185517" y="124248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7326" y="995967"/>
            <a:ext cx="6238874" cy="1260000"/>
          </a:xfrm>
        </p:spPr>
        <p:txBody>
          <a:bodyPr rtlCol="0" anchor="ctr" anchorCtr="0">
            <a:noAutofit/>
          </a:bodyPr>
          <a:lstStyle>
            <a:lvl1pPr algn="r">
              <a:defRPr sz="3000" b="0"/>
            </a:lvl1pPr>
          </a:lstStyle>
          <a:p>
            <a:pPr rtl="0"/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14" name="Espaço reservado para imagem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8014200" y="995968"/>
            <a:ext cx="3492000" cy="4866064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85849" y="2255967"/>
            <a:ext cx="6610351" cy="347661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Editar estilos de texto Mestre</a:t>
            </a:r>
            <a:endParaRPr lang="pt-BR" noProof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813EB0-5314-443D-97C2-85228EEDDEFB}" type="datetime1">
              <a:rPr lang="pt-BR" noProof="0" smtClean="0"/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</a:fld>
            <a:endParaRPr lang="pt-BR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da direit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657974" y="995968"/>
            <a:ext cx="4848225" cy="1260000"/>
          </a:xfrm>
        </p:spPr>
        <p:txBody>
          <a:bodyPr rtlCol="0" anchor="ctr" anchorCtr="0">
            <a:normAutofit/>
          </a:bodyPr>
          <a:lstStyle>
            <a:lvl1pPr algn="l">
              <a:defRPr sz="3000" b="0"/>
            </a:lvl1pPr>
          </a:lstStyle>
          <a:p>
            <a:pPr rtl="0"/>
            <a:r>
              <a:rPr lang="pt-BR" noProof="0"/>
              <a:t>Clique para editar o estilo de título Mestre</a:t>
            </a:r>
            <a:endParaRPr lang="pt-BR" noProof="0"/>
          </a:p>
        </p:txBody>
      </p:sp>
      <p:sp>
        <p:nvSpPr>
          <p:cNvPr id="14" name="Espaço Reservado para Imagem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727574" y="914400"/>
            <a:ext cx="5749425" cy="4818185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57974" y="2255968"/>
            <a:ext cx="4848225" cy="347661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Editar estilos de texto Mestre</a:t>
            </a:r>
            <a:endParaRPr lang="pt-BR" noProof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D22269-AA3C-4A28-AFBB-46A01F1306F9}" type="datetime1">
              <a:rPr lang="pt-BR" noProof="0" smtClean="0"/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</a:fld>
            <a:endParaRPr lang="pt-BR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Caixa de Texto 14"/>
          <p:cNvSpPr txBox="1"/>
          <p:nvPr/>
        </p:nvSpPr>
        <p:spPr bwMode="white">
          <a:xfrm>
            <a:off x="10571243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t-BR" sz="8000" noProof="0">
                <a:solidFill>
                  <a:schemeClr val="tx1"/>
                </a:solidFill>
                <a:effectLst/>
              </a:rPr>
              <a:t>"</a:t>
            </a:r>
            <a:endParaRPr lang="pt-BR" sz="8000" noProof="0">
              <a:solidFill>
                <a:schemeClr val="tx1"/>
              </a:solidFill>
              <a:effectLst/>
            </a:endParaRPr>
          </a:p>
        </p:txBody>
      </p:sp>
      <p:sp>
        <p:nvSpPr>
          <p:cNvPr id="11" name="Caixa de Texto 10"/>
          <p:cNvSpPr txBox="1"/>
          <p:nvPr/>
        </p:nvSpPr>
        <p:spPr bwMode="white">
          <a:xfrm>
            <a:off x="100262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t-BR" sz="8000" noProof="0">
                <a:solidFill>
                  <a:schemeClr val="tx1"/>
                </a:solidFill>
                <a:effectLst/>
              </a:rPr>
              <a:t>"</a:t>
            </a:r>
            <a:endParaRPr lang="pt-BR" sz="8000" noProof="0">
              <a:solidFill>
                <a:schemeClr val="tx1"/>
              </a:solidFill>
              <a:effectLst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20801" y="609601"/>
            <a:ext cx="9550399" cy="2743199"/>
          </a:xfrm>
        </p:spPr>
        <p:txBody>
          <a:bodyPr rtlCol="0" anchor="ctr">
            <a:normAutofit/>
          </a:bodyPr>
          <a:lstStyle>
            <a:lvl1pPr algn="ctr">
              <a:defRPr sz="3000" b="0" i="1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DO TÍTULO MESTRE</a:t>
            </a:r>
            <a:endParaRPr lang="pt-BR" noProof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13"/>
          </p:nvPr>
        </p:nvSpPr>
        <p:spPr>
          <a:xfrm>
            <a:off x="1426408" y="3352800"/>
            <a:ext cx="9339184" cy="381000"/>
          </a:xfrm>
        </p:spPr>
        <p:txBody>
          <a:bodyPr rtlCol="0"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pt-BR" noProof="0"/>
              <a:t>Editar estilos de texto Mestre</a:t>
            </a:r>
            <a:endParaRPr lang="pt-BR" noProof="0"/>
          </a:p>
        </p:txBody>
      </p:sp>
      <p:sp>
        <p:nvSpPr>
          <p:cNvPr id="7" name="Retângulo: Cantos arredondados 6"/>
          <p:cNvSpPr/>
          <p:nvPr userDrawn="1"/>
        </p:nvSpPr>
        <p:spPr>
          <a:xfrm>
            <a:off x="1750844" y="3962401"/>
            <a:ext cx="8690313" cy="1908173"/>
          </a:xfrm>
          <a:prstGeom prst="roundRect">
            <a:avLst>
              <a:gd name="adj" fmla="val 6552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57375" y="4021138"/>
            <a:ext cx="8486775" cy="1760537"/>
          </a:xfrm>
        </p:spPr>
        <p:txBody>
          <a:bodyPr rtlCol="0" anchor="ctr">
            <a:normAutofit/>
          </a:bodyPr>
          <a:lstStyle>
            <a:lvl1pPr marL="0" indent="0" algn="ctr" rtl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  <a:endParaRPr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FCD5E1-CED2-40B1-AC5F-0B3D52F2DA5D}" type="datetime1">
              <a:rPr lang="pt-BR" noProof="0" smtClean="0"/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</a:fld>
            <a:endParaRPr lang="pt-BR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Celestia-R1---OverlayContentH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09599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pt-BR" noProof="0"/>
              <a:t>Clique para editar o estilo de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799" y="1869599"/>
            <a:ext cx="5202071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85800" y="2870201"/>
            <a:ext cx="5202071" cy="2916000"/>
          </a:xfrm>
          <a:prstGeom prst="roundRect">
            <a:avLst>
              <a:gd name="adj" fmla="val 2496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pt-BR" noProof="0"/>
              <a:t>Editar estilos de texto Mestre</a:t>
            </a:r>
            <a:endParaRPr lang="pt-BR" noProof="0"/>
          </a:p>
          <a:p>
            <a:pPr lvl="1" rtl="0"/>
            <a:r>
              <a:rPr lang="pt-BR" noProof="0"/>
              <a:t>Segundo nível</a:t>
            </a:r>
            <a:endParaRPr lang="pt-BR" noProof="0"/>
          </a:p>
          <a:p>
            <a:pPr lvl="2" rtl="0"/>
            <a:r>
              <a:rPr lang="pt-BR" noProof="0"/>
              <a:t>Terceiro nível</a:t>
            </a:r>
            <a:endParaRPr lang="pt-BR" noProof="0"/>
          </a:p>
          <a:p>
            <a:pPr lvl="3" rtl="0"/>
            <a:r>
              <a:rPr lang="pt-BR" noProof="0"/>
              <a:t>Quarto nível</a:t>
            </a:r>
            <a:endParaRPr lang="pt-BR" noProof="0"/>
          </a:p>
          <a:p>
            <a:pPr lvl="4" rtl="0"/>
            <a:r>
              <a:rPr lang="pt-BR" noProof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298270" y="1869599"/>
            <a:ext cx="5228444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  <a:endParaRPr lang="pt-BR" noProof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298270" y="2870201"/>
            <a:ext cx="5202071" cy="2916000"/>
          </a:xfrm>
          <a:prstGeom prst="roundRect">
            <a:avLst>
              <a:gd name="adj" fmla="val 2798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pt-BR" noProof="0"/>
              <a:t>Editar estilos de texto Mestre</a:t>
            </a:r>
            <a:endParaRPr lang="pt-BR" noProof="0"/>
          </a:p>
          <a:p>
            <a:pPr lvl="1" rtl="0"/>
            <a:r>
              <a:rPr lang="pt-BR" noProof="0"/>
              <a:t>Segundo nível</a:t>
            </a:r>
            <a:endParaRPr lang="pt-BR" noProof="0"/>
          </a:p>
          <a:p>
            <a:pPr lvl="2" rtl="0"/>
            <a:r>
              <a:rPr lang="pt-BR" noProof="0"/>
              <a:t>Terceiro nível</a:t>
            </a:r>
            <a:endParaRPr lang="pt-BR" noProof="0"/>
          </a:p>
          <a:p>
            <a:pPr lvl="3" rtl="0"/>
            <a:r>
              <a:rPr lang="pt-BR" noProof="0"/>
              <a:t>Quarto nível</a:t>
            </a:r>
            <a:endParaRPr lang="pt-BR" noProof="0"/>
          </a:p>
          <a:p>
            <a:pPr lvl="4" rtl="0"/>
            <a:r>
              <a:rPr lang="pt-BR" noProof="0"/>
              <a:t>Quinto nível</a:t>
            </a:r>
            <a:endParaRPr lang="pt-BR" noProof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46E7CC-6F74-4D1B-9650-F51472ADAD98}" type="datetime1">
              <a:rPr lang="pt-BR" noProof="0" smtClean="0"/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  <a:endParaRPr lang="pt-BR" noProof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</a:fld>
            <a:endParaRPr lang="pt-BR" noProof="0"/>
          </a:p>
        </p:txBody>
      </p:sp>
      <p:cxnSp>
        <p:nvCxnSpPr>
          <p:cNvPr id="12" name="Conector Reto 11"/>
          <p:cNvCxnSpPr/>
          <p:nvPr userDrawn="1"/>
        </p:nvCxnSpPr>
        <p:spPr>
          <a:xfrm flipV="1">
            <a:off x="57150" y="93976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09600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pt-BR" noProof="0"/>
              <a:t>Clique para editar o estilo do título Mestre</a:t>
            </a:r>
            <a:endParaRPr lang="pt-BR" noProof="0"/>
          </a:p>
        </p:txBody>
      </p:sp>
      <p:sp>
        <p:nvSpPr>
          <p:cNvPr id="9" name="Retângulo: Cantos arredondados 8"/>
          <p:cNvSpPr/>
          <p:nvPr userDrawn="1"/>
        </p:nvSpPr>
        <p:spPr>
          <a:xfrm>
            <a:off x="663356" y="1790228"/>
            <a:ext cx="10863358" cy="4080348"/>
          </a:xfrm>
          <a:prstGeom prst="roundRect">
            <a:avLst>
              <a:gd name="adj" fmla="val 2634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2" y="1869600"/>
            <a:ext cx="5040000" cy="3921601"/>
          </a:xfrm>
          <a:prstGeom prst="roundRect">
            <a:avLst>
              <a:gd name="adj" fmla="val 1970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pt-BR" noProof="0"/>
              <a:t>Editar estilos de texto Mestre</a:t>
            </a:r>
            <a:endParaRPr lang="pt-BR" noProof="0"/>
          </a:p>
          <a:p>
            <a:pPr lvl="1" rtl="0"/>
            <a:r>
              <a:rPr lang="pt-BR" noProof="0"/>
              <a:t>Segundo nível</a:t>
            </a:r>
            <a:endParaRPr lang="pt-BR" noProof="0"/>
          </a:p>
          <a:p>
            <a:pPr lvl="2" rtl="0"/>
            <a:r>
              <a:rPr lang="pt-BR" noProof="0"/>
              <a:t>Terceiro nível</a:t>
            </a:r>
            <a:endParaRPr lang="pt-BR" noProof="0"/>
          </a:p>
          <a:p>
            <a:pPr lvl="3" rtl="0"/>
            <a:r>
              <a:rPr lang="pt-BR" noProof="0"/>
              <a:t>Quarto nível</a:t>
            </a:r>
            <a:endParaRPr lang="pt-BR" noProof="0"/>
          </a:p>
          <a:p>
            <a:pPr lvl="4" rtl="0"/>
            <a:r>
              <a:rPr lang="pt-BR" noProof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88644" y="1869601"/>
            <a:ext cx="5040000" cy="3921600"/>
          </a:xfrm>
          <a:prstGeom prst="roundRect">
            <a:avLst>
              <a:gd name="adj" fmla="val 2211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pt-BR" noProof="0"/>
              <a:t>Editar estilos de texto Mestre</a:t>
            </a:r>
            <a:endParaRPr lang="pt-BR" noProof="0"/>
          </a:p>
          <a:p>
            <a:pPr lvl="1" rtl="0"/>
            <a:r>
              <a:rPr lang="pt-BR" noProof="0"/>
              <a:t>Segundo nível</a:t>
            </a:r>
            <a:endParaRPr lang="pt-BR" noProof="0"/>
          </a:p>
          <a:p>
            <a:pPr lvl="2" rtl="0"/>
            <a:r>
              <a:rPr lang="pt-BR" noProof="0"/>
              <a:t>Terceiro nível</a:t>
            </a:r>
            <a:endParaRPr lang="pt-BR" noProof="0"/>
          </a:p>
          <a:p>
            <a:pPr lvl="3" rtl="0"/>
            <a:r>
              <a:rPr lang="pt-BR" noProof="0"/>
              <a:t>Quarto nível</a:t>
            </a:r>
            <a:endParaRPr lang="pt-BR" noProof="0"/>
          </a:p>
          <a:p>
            <a:pPr lvl="4" rtl="0"/>
            <a:r>
              <a:rPr lang="pt-BR" noProof="0"/>
              <a:t>Quinto nível</a:t>
            </a:r>
            <a:endParaRPr lang="pt-BR" noProof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5C96C6-FBBD-4B72-813B-2B255243569F}" type="datetime1">
              <a:rPr lang="pt-BR" noProof="0" smtClean="0"/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pt-BR" noProof="0" smtClean="0"/>
            </a:fld>
            <a:endParaRPr lang="pt-BR" noProof="0"/>
          </a:p>
        </p:txBody>
      </p:sp>
      <p:cxnSp>
        <p:nvCxnSpPr>
          <p:cNvPr id="10" name="Conector Reto 9"/>
          <p:cNvCxnSpPr/>
          <p:nvPr userDrawn="1"/>
        </p:nvCxnSpPr>
        <p:spPr>
          <a:xfrm flipV="1">
            <a:off x="57150" y="99691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 bwMode="white">
          <a:xfrm>
            <a:off x="685801" y="609600"/>
            <a:ext cx="10840914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 bwMode="white">
          <a:xfrm>
            <a:off x="685801" y="2142067"/>
            <a:ext cx="10840914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pt-BR" noProof="0"/>
              <a:t>Editar estilos de texto Mestre</a:t>
            </a:r>
            <a:endParaRPr lang="pt-BR" noProof="0"/>
          </a:p>
          <a:p>
            <a:pPr lvl="1" rtl="0"/>
            <a:r>
              <a:rPr lang="pt-BR" noProof="0"/>
              <a:t>Segundo nível</a:t>
            </a:r>
            <a:endParaRPr lang="pt-BR" noProof="0"/>
          </a:p>
          <a:p>
            <a:pPr lvl="2" rtl="0"/>
            <a:r>
              <a:rPr lang="pt-BR" noProof="0"/>
              <a:t>Terceiro nível</a:t>
            </a:r>
            <a:endParaRPr lang="pt-BR" noProof="0"/>
          </a:p>
          <a:p>
            <a:pPr lvl="3" rtl="0"/>
            <a:r>
              <a:rPr lang="pt-BR" noProof="0"/>
              <a:t>Quarto nível</a:t>
            </a:r>
            <a:endParaRPr lang="pt-BR" noProof="0"/>
          </a:p>
          <a:p>
            <a:pPr lvl="4" rtl="0"/>
            <a:r>
              <a:rPr lang="pt-BR" noProof="0"/>
              <a:t>Quinto nível</a:t>
            </a:r>
            <a:endParaRPr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6DF989F1-84B6-43D8-A4D3-3F8A46D6C174}" type="datetime1">
              <a:rPr lang="pt-BR" noProof="0" smtClean="0"/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r>
              <a:rPr lang="pt-BR" noProof="0"/>
              <a:t>Adicionar um rodapé</a:t>
            </a:r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266059" y="5870575"/>
            <a:ext cx="126065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5D99DD2A-B520-4620-9B43-64B657BA2D42}" type="slidenum">
              <a:rPr lang="pt-BR" noProof="0" smtClean="0"/>
            </a:fld>
            <a:endParaRPr lang="pt-BR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 panose="020B0604020202020204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 panose="020B0604020202020204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 panose="020B0604020202020204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 panose="020B0604020202020204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 panose="020B0604020202020204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 panose="020B0604020202020204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 panose="020B0604020202020204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 panose="020B0604020202020204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 panose="020B0604020202020204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>
              <a:lnSpc>
                <a:spcPct val="150000"/>
              </a:lnSpc>
            </a:pPr>
            <a:r>
              <a:rPr lang="pt-BR" sz="4100" dirty="0" smtClean="0"/>
              <a:t>RECRUTAMENTO ON LINE</a:t>
            </a:r>
            <a:br>
              <a:rPr lang="pt-BR" sz="4100" dirty="0" smtClean="0"/>
            </a:br>
            <a:r>
              <a:rPr lang="pt-BR" sz="4100" dirty="0" smtClean="0"/>
              <a:t>RECRUTAMENTO ÀS CEGAS</a:t>
            </a:r>
            <a:endParaRPr lang="pt-BR" sz="41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76499" y="5472587"/>
            <a:ext cx="8683625" cy="732840"/>
          </a:xfrm>
        </p:spPr>
        <p:txBody>
          <a:bodyPr rtlCol="0">
            <a:normAutofit/>
          </a:bodyPr>
          <a:lstStyle/>
          <a:p>
            <a:pPr rtl="0"/>
            <a:r>
              <a:rPr lang="pt-BR" dirty="0" smtClean="0">
                <a:solidFill>
                  <a:srgbClr val="92D050"/>
                </a:solidFill>
              </a:rPr>
              <a:t>Professor: ALEXSANDRO ANDRADE</a:t>
            </a:r>
            <a:endParaRPr lang="pt-BR" dirty="0">
              <a:solidFill>
                <a:srgbClr val="92D050"/>
              </a:solidFill>
            </a:endParaRPr>
          </a:p>
          <a:p>
            <a:pPr rtl="0"/>
            <a:endParaRPr lang="pt-BR" dirty="0"/>
          </a:p>
          <a:p>
            <a:pPr rtl="0"/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81475" y="1380223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/>
              <a:t>Recrutamento às cegas: o que é, vantagens e como funciona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200" dirty="0"/>
              <a:t>Fora do Brasil, essa metodologia já faz parte do sistema admissional de muitas empresas.</a:t>
            </a:r>
            <a:endParaRPr lang="pt-BR" sz="2200" dirty="0"/>
          </a:p>
          <a:p>
            <a:pPr algn="just"/>
            <a:r>
              <a:rPr lang="pt-BR" sz="2200" dirty="0"/>
              <a:t>Em nosso país, no entanto, ainda são poucas as organizações que a utilizam, sobretudo as de maior porte.</a:t>
            </a:r>
            <a:endParaRPr lang="pt-BR" sz="2200" dirty="0"/>
          </a:p>
          <a:p>
            <a:pPr algn="just"/>
            <a:r>
              <a:rPr lang="pt-BR" sz="2200" dirty="0"/>
              <a:t>O conservadorismo é uma das maiores barreiras, segundo especialistas.</a:t>
            </a:r>
            <a:endParaRPr lang="pt-BR" sz="2200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50028" y="3927612"/>
            <a:ext cx="4005330" cy="266536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5496" y="296214"/>
            <a:ext cx="11265793" cy="6214056"/>
          </a:xfrm>
        </p:spPr>
        <p:txBody>
          <a:bodyPr>
            <a:normAutofit/>
          </a:bodyPr>
          <a:lstStyle/>
          <a:p>
            <a:pPr algn="just"/>
            <a:endParaRPr lang="pt-BR" sz="2200" dirty="0" smtClean="0"/>
          </a:p>
          <a:p>
            <a:pPr algn="just"/>
            <a:endParaRPr lang="pt-BR" sz="2200" dirty="0"/>
          </a:p>
          <a:p>
            <a:pPr algn="just"/>
            <a:r>
              <a:rPr lang="pt-BR" sz="2200" dirty="0" smtClean="0"/>
              <a:t>O </a:t>
            </a:r>
            <a:r>
              <a:rPr lang="pt-BR" sz="2200" dirty="0"/>
              <a:t>recrutamento às cegas é uma modalidade de processo seletivo que tem como principal objetivo priorizar as </a:t>
            </a:r>
            <a:r>
              <a:rPr lang="pt-BR" sz="2200" b="1" dirty="0" smtClean="0">
                <a:solidFill>
                  <a:srgbClr val="92D050"/>
                </a:solidFill>
              </a:rPr>
              <a:t>competências</a:t>
            </a:r>
            <a:r>
              <a:rPr lang="pt-BR" sz="2200" dirty="0"/>
              <a:t> técnicas e comportamentais dos candidatos</a:t>
            </a:r>
            <a:r>
              <a:rPr lang="pt-BR" sz="2200" dirty="0" smtClean="0"/>
              <a:t>.</a:t>
            </a:r>
            <a:endParaRPr lang="pt-BR" sz="2200" dirty="0" smtClean="0"/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Para isso, são contratados profissionais tomando como base somente aqueles atributos que realmente importam para o desempenho da função em questão.</a:t>
            </a:r>
            <a:endParaRPr lang="pt-BR" sz="2200" dirty="0"/>
          </a:p>
          <a:p>
            <a:pPr algn="just"/>
            <a:r>
              <a:rPr lang="pt-BR" sz="2200" dirty="0"/>
              <a:t>Em outras palavras, é um modelo que busca diminuir a incidência de discriminação (consciente e inconsciente) dentro do sistema admissional das empresas</a:t>
            </a:r>
            <a:r>
              <a:rPr lang="pt-BR" sz="2200" dirty="0" smtClean="0"/>
              <a:t>.</a:t>
            </a:r>
            <a:endParaRPr lang="pt-BR" sz="2200" dirty="0" smtClean="0"/>
          </a:p>
          <a:p>
            <a:pPr algn="just"/>
            <a:endParaRPr lang="pt-BR" sz="2200" dirty="0"/>
          </a:p>
          <a:p>
            <a:pPr algn="just"/>
            <a:r>
              <a:rPr lang="pt-BR" sz="2200" dirty="0" smtClean="0"/>
              <a:t>Países </a:t>
            </a:r>
            <a:r>
              <a:rPr lang="pt-BR" sz="2200" dirty="0"/>
              <a:t>que utilizam esse tipo de processo seletivo já aumentaram, e muito, a diversidade em seus quadros de funcionários.</a:t>
            </a:r>
            <a:endParaRPr lang="pt-BR" sz="2200" dirty="0"/>
          </a:p>
          <a:p>
            <a:endParaRPr lang="pt-BR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5953" y="1315810"/>
            <a:ext cx="10840914" cy="3921600"/>
          </a:xfrm>
        </p:spPr>
        <p:txBody>
          <a:bodyPr>
            <a:noAutofit/>
          </a:bodyPr>
          <a:lstStyle/>
          <a:p>
            <a:pPr algn="just"/>
            <a:r>
              <a:rPr lang="pt-BR" sz="2200" dirty="0"/>
              <a:t>Na França, para se ter uma ideia, existe até lei que obriga empresas com mais de 50 funcionários a utilizarem o regime de contratação às cegas</a:t>
            </a:r>
            <a:r>
              <a:rPr lang="pt-BR" sz="2200" dirty="0" smtClean="0"/>
              <a:t>.</a:t>
            </a:r>
            <a:endParaRPr lang="pt-BR" sz="2200" dirty="0" smtClean="0"/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Por falar em legislação, o Brasil, em sua </a:t>
            </a:r>
            <a:r>
              <a:rPr lang="pt-BR" sz="2200" b="1" dirty="0" smtClean="0">
                <a:solidFill>
                  <a:srgbClr val="92D050"/>
                </a:solidFill>
              </a:rPr>
              <a:t>Constituição Federal</a:t>
            </a:r>
            <a:r>
              <a:rPr lang="pt-BR" sz="2200" dirty="0" smtClean="0"/>
              <a:t>, </a:t>
            </a:r>
            <a:r>
              <a:rPr lang="pt-BR" sz="2200" dirty="0"/>
              <a:t>proíbe qualquer prática discriminatória e limitativa quanto ao acesso à relação de trabalho</a:t>
            </a:r>
            <a:r>
              <a:rPr lang="pt-BR" sz="2200" dirty="0" smtClean="0"/>
              <a:t>.</a:t>
            </a:r>
            <a:endParaRPr lang="pt-BR" sz="2200" dirty="0" smtClean="0"/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Ainda assim, a realidade mostra um cenário um pouco diferente</a:t>
            </a:r>
            <a:r>
              <a:rPr lang="pt-BR" sz="2200" dirty="0" smtClean="0"/>
              <a:t>.</a:t>
            </a:r>
            <a:endParaRPr lang="pt-BR" sz="2200" dirty="0" smtClean="0"/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Segundo uma recente </a:t>
            </a:r>
            <a:r>
              <a:rPr lang="pt-BR" sz="2200" b="1" dirty="0" smtClean="0">
                <a:solidFill>
                  <a:srgbClr val="92D050"/>
                </a:solidFill>
              </a:rPr>
              <a:t>pesquisa</a:t>
            </a:r>
            <a:r>
              <a:rPr lang="pt-BR" sz="2200" dirty="0"/>
              <a:t> divulgada pela </a:t>
            </a:r>
            <a:r>
              <a:rPr lang="pt-BR" sz="2200" dirty="0" err="1"/>
              <a:t>Oxfam</a:t>
            </a:r>
            <a:r>
              <a:rPr lang="pt-BR" sz="2200" dirty="0"/>
              <a:t>, 72% dos brasileiros acreditam que a cor da pele faz diferença para as empresas ao contratar.</a:t>
            </a:r>
            <a:endParaRPr lang="pt-BR" sz="2200" dirty="0"/>
          </a:p>
          <a:p>
            <a:endParaRPr lang="pt-BR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Como esse processo funciona?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869601"/>
            <a:ext cx="10840914" cy="4363774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200" dirty="0"/>
              <a:t>O recrutamento às cegas costuma funcionar a partir de um software personalizado, que “esconde” no </a:t>
            </a:r>
            <a:r>
              <a:rPr lang="pt-BR" sz="2200" b="1" dirty="0" smtClean="0">
                <a:solidFill>
                  <a:srgbClr val="92D050"/>
                </a:solidFill>
              </a:rPr>
              <a:t>currículo</a:t>
            </a:r>
            <a:r>
              <a:rPr lang="pt-BR" sz="2200" dirty="0"/>
              <a:t> dos candidatos informações que podem dar margem para a discriminação</a:t>
            </a:r>
            <a:r>
              <a:rPr lang="pt-BR" sz="2200" dirty="0" smtClean="0"/>
              <a:t>.</a:t>
            </a:r>
            <a:endParaRPr lang="pt-BR" sz="2200" dirty="0" smtClean="0"/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Os exemplos mais claros são: nome, idade, gênero, estado civil, endereço, número de filhos e foto</a:t>
            </a:r>
            <a:r>
              <a:rPr lang="pt-BR" sz="2200" dirty="0" smtClean="0"/>
              <a:t>.</a:t>
            </a:r>
            <a:endParaRPr lang="pt-BR" sz="2200" dirty="0" smtClean="0"/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Ou seja, todas informações de caráter mais pessoal</a:t>
            </a:r>
            <a:r>
              <a:rPr lang="pt-BR" sz="2200" dirty="0" smtClean="0"/>
              <a:t>.</a:t>
            </a:r>
            <a:endParaRPr lang="pt-BR" sz="2200" dirty="0" smtClean="0"/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Assim, a empresa e os </a:t>
            </a:r>
            <a:r>
              <a:rPr lang="pt-BR" sz="2200" b="1" dirty="0" smtClean="0">
                <a:solidFill>
                  <a:srgbClr val="92D050"/>
                </a:solidFill>
              </a:rPr>
              <a:t>recrutadores</a:t>
            </a:r>
            <a:r>
              <a:rPr lang="pt-BR" sz="2200" b="1" dirty="0">
                <a:solidFill>
                  <a:srgbClr val="92D050"/>
                </a:solidFill>
              </a:rPr>
              <a:t> </a:t>
            </a:r>
            <a:r>
              <a:rPr lang="pt-BR" sz="2200" dirty="0"/>
              <a:t>selecionam aqueles profissionais que têm o verdadeiro perfil (competências técnicas e comportamentais) para ocupar as vagas em questão.</a:t>
            </a:r>
            <a:endParaRPr lang="pt-BR" sz="2200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2618" y="532327"/>
            <a:ext cx="10840914" cy="1260000"/>
          </a:xfrm>
        </p:spPr>
        <p:txBody>
          <a:bodyPr/>
          <a:lstStyle/>
          <a:p>
            <a:pPr algn="ctr"/>
            <a:r>
              <a:rPr lang="pt-BR" dirty="0"/>
              <a:t>Quais as vantagens do recrutamento às cegas?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612023"/>
            <a:ext cx="11149884" cy="4878929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t-BR" sz="3300" dirty="0" smtClean="0"/>
              <a:t>Imparcialidade na </a:t>
            </a:r>
            <a:r>
              <a:rPr lang="pt-BR" sz="3300" dirty="0"/>
              <a:t>avaliação dos currículos</a:t>
            </a:r>
            <a:r>
              <a:rPr lang="pt-BR" sz="3300" dirty="0" smtClean="0"/>
              <a:t>.</a:t>
            </a:r>
            <a:endParaRPr lang="pt-BR" sz="3300" dirty="0" smtClean="0"/>
          </a:p>
          <a:p>
            <a:pPr algn="just"/>
            <a:endParaRPr lang="pt-BR" sz="3300" dirty="0" smtClean="0"/>
          </a:p>
          <a:p>
            <a:pPr algn="just"/>
            <a:r>
              <a:rPr lang="pt-BR" sz="3300" dirty="0"/>
              <a:t>Maior </a:t>
            </a:r>
            <a:r>
              <a:rPr lang="pt-BR" sz="3300" dirty="0" smtClean="0"/>
              <a:t>produtividade - Ao </a:t>
            </a:r>
            <a:r>
              <a:rPr lang="pt-BR" sz="3300" dirty="0"/>
              <a:t>desconsiderar as informações passíveis de discriminação de um candidato, a empresa vai analisar somente a capacidade e o </a:t>
            </a:r>
            <a:r>
              <a:rPr lang="pt-BR" sz="3300" b="1" dirty="0" smtClean="0">
                <a:solidFill>
                  <a:srgbClr val="92D050"/>
                </a:solidFill>
              </a:rPr>
              <a:t>talento</a:t>
            </a:r>
            <a:r>
              <a:rPr lang="pt-BR" sz="3300" b="1" dirty="0">
                <a:solidFill>
                  <a:srgbClr val="92D050"/>
                </a:solidFill>
              </a:rPr>
              <a:t> </a:t>
            </a:r>
            <a:r>
              <a:rPr lang="pt-BR" sz="3300" dirty="0"/>
              <a:t>do profissional</a:t>
            </a:r>
            <a:r>
              <a:rPr lang="pt-BR" sz="3300" dirty="0" smtClean="0"/>
              <a:t>.</a:t>
            </a:r>
            <a:endParaRPr lang="pt-BR" sz="3300" dirty="0" smtClean="0"/>
          </a:p>
          <a:p>
            <a:pPr algn="just"/>
            <a:endParaRPr lang="pt-BR" sz="3300" dirty="0"/>
          </a:p>
          <a:p>
            <a:pPr algn="just"/>
            <a:r>
              <a:rPr lang="pt-BR" sz="3300" dirty="0"/>
              <a:t>Nada de se preocupar se ele é branco ou negro, homem ou mulher, mora no centro ou na periferia da cidade</a:t>
            </a:r>
            <a:r>
              <a:rPr lang="pt-BR" sz="3300" dirty="0" smtClean="0"/>
              <a:t>.</a:t>
            </a:r>
            <a:endParaRPr lang="pt-BR" sz="3300" dirty="0" smtClean="0"/>
          </a:p>
          <a:p>
            <a:pPr algn="just"/>
            <a:endParaRPr lang="pt-BR" sz="3300" dirty="0"/>
          </a:p>
          <a:p>
            <a:pPr algn="just"/>
            <a:r>
              <a:rPr lang="pt-BR" sz="3300" dirty="0"/>
              <a:t>Com a escolha mais certeira, os níveis de </a:t>
            </a:r>
            <a:r>
              <a:rPr lang="pt-BR" sz="3300" b="1" dirty="0" smtClean="0">
                <a:solidFill>
                  <a:srgbClr val="92D050"/>
                </a:solidFill>
              </a:rPr>
              <a:t>produtividade</a:t>
            </a:r>
            <a:r>
              <a:rPr lang="pt-BR" sz="3300" dirty="0"/>
              <a:t> </a:t>
            </a:r>
            <a:r>
              <a:rPr lang="pt-BR" sz="3300" dirty="0" smtClean="0"/>
              <a:t>tendem </a:t>
            </a:r>
            <a:r>
              <a:rPr lang="pt-BR" sz="3300" dirty="0"/>
              <a:t>a </a:t>
            </a:r>
            <a:r>
              <a:rPr lang="pt-BR" sz="3300" dirty="0" smtClean="0"/>
              <a:t>aumentar. Afinal</a:t>
            </a:r>
            <a:r>
              <a:rPr lang="pt-BR" sz="3300" dirty="0"/>
              <a:t>, você tem a pessoa certa no lugar certo</a:t>
            </a:r>
            <a:r>
              <a:rPr lang="pt-BR" sz="3300" dirty="0" smtClean="0"/>
              <a:t>.</a:t>
            </a:r>
            <a:endParaRPr lang="pt-BR" sz="3300" dirty="0" smtClean="0"/>
          </a:p>
          <a:p>
            <a:pPr algn="just"/>
            <a:endParaRPr lang="pt-BR" sz="3300" dirty="0" smtClean="0"/>
          </a:p>
          <a:p>
            <a:pPr algn="just"/>
            <a:r>
              <a:rPr lang="pt-BR" sz="3300" dirty="0"/>
              <a:t>Mais </a:t>
            </a:r>
            <a:r>
              <a:rPr lang="pt-BR" sz="3300" dirty="0" smtClean="0"/>
              <a:t>diversidade - rompe </a:t>
            </a:r>
            <a:r>
              <a:rPr lang="pt-BR" sz="3300" dirty="0"/>
              <a:t>com preconceitos e </a:t>
            </a:r>
            <a:r>
              <a:rPr lang="pt-BR" sz="3300" b="1" dirty="0" smtClean="0">
                <a:solidFill>
                  <a:srgbClr val="92D050"/>
                </a:solidFill>
              </a:rPr>
              <a:t>estereótipos</a:t>
            </a:r>
            <a:r>
              <a:rPr lang="pt-BR" sz="3300" b="1" dirty="0">
                <a:solidFill>
                  <a:srgbClr val="92D050"/>
                </a:solidFill>
              </a:rPr>
              <a:t> </a:t>
            </a:r>
            <a:r>
              <a:rPr lang="pt-BR" sz="3300" dirty="0"/>
              <a:t>que defendem que só existe um tipo de trabalhador ideal</a:t>
            </a:r>
            <a:r>
              <a:rPr lang="pt-BR" sz="3300" dirty="0" smtClean="0"/>
              <a:t>.</a:t>
            </a:r>
            <a:endParaRPr lang="pt-BR" sz="3300" dirty="0" smtClean="0"/>
          </a:p>
          <a:p>
            <a:pPr algn="just"/>
            <a:endParaRPr lang="pt-BR" sz="3300" dirty="0"/>
          </a:p>
          <a:p>
            <a:pPr algn="just"/>
            <a:r>
              <a:rPr lang="pt-BR" sz="3300" dirty="0"/>
              <a:t>Ninguém é melhor do que ninguém pela sua cor da pele, seu gênero ou sua orientação sexual, mas sim pela sua competência e seus predicados técnicos.</a:t>
            </a:r>
            <a:endParaRPr lang="pt-BR" sz="3300" dirty="0"/>
          </a:p>
          <a:p>
            <a:endParaRPr lang="pt-BR" sz="2400" dirty="0"/>
          </a:p>
          <a:p>
            <a:pPr algn="just"/>
            <a:endParaRPr lang="pt-BR" sz="2200" dirty="0"/>
          </a:p>
          <a:p>
            <a:pPr algn="just"/>
            <a:endParaRPr lang="pt-BR" sz="2200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Recrutamento às cegas x entrevistas presenciais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869601"/>
            <a:ext cx="11111247" cy="454407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000" dirty="0" smtClean="0"/>
              <a:t>Você </a:t>
            </a:r>
            <a:r>
              <a:rPr lang="pt-BR" sz="2000" dirty="0"/>
              <a:t>pode pensar que de nada adianta utilizar o recrutamento às cegas se, no final, o que vai decidir quem vai ser contratado é uma </a:t>
            </a:r>
            <a:r>
              <a:rPr lang="pt-BR" sz="2000" b="1" dirty="0">
                <a:solidFill>
                  <a:srgbClr val="92D050"/>
                </a:solidFill>
              </a:rPr>
              <a:t>entrevista </a:t>
            </a:r>
            <a:r>
              <a:rPr lang="pt-BR" sz="2000" b="1" dirty="0" smtClean="0">
                <a:solidFill>
                  <a:srgbClr val="92D050"/>
                </a:solidFill>
              </a:rPr>
              <a:t>presencial</a:t>
            </a:r>
            <a:r>
              <a:rPr lang="pt-BR" sz="2000" dirty="0" smtClean="0"/>
              <a:t>.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Mas a verdade é que não há nenhuma contradição nisso</a:t>
            </a:r>
            <a:r>
              <a:rPr lang="pt-BR" sz="2000" dirty="0" smtClean="0"/>
              <a:t>.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Com uma cultura organizacional que valoriza os princípios profissionais, o processo seletivo vai ser imparcial de ponta a ponta</a:t>
            </a:r>
            <a:r>
              <a:rPr lang="pt-BR" sz="2000" dirty="0" smtClean="0"/>
              <a:t>.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Inclusive, é indicado ter um contato cara a cara com os candidatos antes da admissão, desde que os recrutadores deixem suas crenças limitantes de lado, é claro</a:t>
            </a:r>
            <a:r>
              <a:rPr lang="pt-BR" sz="2000" dirty="0" smtClean="0"/>
              <a:t>.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Essa interação é positiva até como uma maneira de repassar os valores defendidos pela empresa – isso já pode causar uma boa impressão logo de início.</a:t>
            </a:r>
            <a:endParaRPr lang="pt-BR" sz="2000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27091" y="375826"/>
            <a:ext cx="5680924" cy="1260000"/>
          </a:xfrm>
        </p:spPr>
        <p:txBody>
          <a:bodyPr rtlCol="0"/>
          <a:lstStyle/>
          <a:p>
            <a:pPr algn="ctr" rtl="0"/>
            <a:r>
              <a:rPr lang="pt-BR" b="1" dirty="0" smtClean="0"/>
              <a:t>RECRUTAMENTO ON LINE</a:t>
            </a:r>
            <a:endParaRPr lang="pt-BR" b="1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66093" y="1867646"/>
            <a:ext cx="9815045" cy="4471407"/>
          </a:xfrm>
        </p:spPr>
        <p:txBody>
          <a:bodyPr rtlCol="0">
            <a:noAutofit/>
          </a:bodyPr>
          <a:lstStyle/>
          <a:p>
            <a:pPr algn="just"/>
            <a:r>
              <a:rPr lang="pt-BR" sz="2200" dirty="0"/>
              <a:t>Não é novidade que as empresas utilizam a internet para divulgar suas ofertas de cargos. E com a era digital, os antigos anúncios de jornal deram lugar a portais online. As redes sociais acabaram se tornando uma ferramenta de busca muito útil. Além disso, as empresas têm implementado bancos de talentos virtuais</a:t>
            </a:r>
            <a:r>
              <a:rPr lang="pt-BR" sz="2200" dirty="0" smtClean="0"/>
              <a:t>.</a:t>
            </a:r>
            <a:endParaRPr lang="pt-BR" sz="2200" dirty="0" smtClean="0"/>
          </a:p>
          <a:p>
            <a:pPr algn="just"/>
            <a:endParaRPr lang="pt-BR" sz="2000" dirty="0"/>
          </a:p>
          <a:p>
            <a:pPr algn="just" rtl="0">
              <a:lnSpc>
                <a:spcPct val="170000"/>
              </a:lnSpc>
            </a:pPr>
            <a:endParaRPr lang="pt-BR" sz="1500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78316" y="3976257"/>
            <a:ext cx="3899014" cy="2594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RECRUTAMENTO ON LINE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200" dirty="0"/>
              <a:t>Com isso, a interação entre candidatos e empresas ganhou rapidez, e nada mais justo que os processos de seleção e recrutamento online também ampliem seu espaço, com a utilização de recursos digitais que permitam a realização das seletivas, independentemente da geolocalização dos profissionais.</a:t>
            </a:r>
            <a:endParaRPr lang="pt-BR" sz="2200" dirty="0"/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Por meio dessas ferramentas, o setor de RH pode realizar uma logística muito mais eficiente e menos custosa, além de conseguir integrar todos os recrutadores e promover uma comunicação com menos falhas.</a:t>
            </a:r>
            <a:endParaRPr lang="pt-BR" sz="2200" dirty="0"/>
          </a:p>
          <a:p>
            <a:endParaRPr lang="pt-BR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532327"/>
            <a:ext cx="10840914" cy="1260000"/>
          </a:xfrm>
        </p:spPr>
        <p:txBody>
          <a:bodyPr/>
          <a:lstStyle/>
          <a:p>
            <a:pPr algn="ctr"/>
            <a:r>
              <a:rPr lang="pt-BR" b="1" dirty="0"/>
              <a:t>Como funciona o recrutamento online?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1809482"/>
            <a:ext cx="11240036" cy="504851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pt-BR" sz="2200" dirty="0"/>
              <a:t>Entende-se por recrutamento online quando a principal (ou única) forma de contato entre a empresa e os candidatos em um processo seletivo é a internet. Isso acontece desde o anúncio do posto de trabalho até as últimas entrevistas</a:t>
            </a:r>
            <a:r>
              <a:rPr lang="pt-BR" sz="2200" dirty="0" smtClean="0"/>
              <a:t>.</a:t>
            </a:r>
            <a:endParaRPr lang="pt-BR" sz="2200" dirty="0" smtClean="0"/>
          </a:p>
          <a:p>
            <a:pPr algn="just">
              <a:lnSpc>
                <a:spcPct val="120000"/>
              </a:lnSpc>
            </a:pPr>
            <a:endParaRPr lang="pt-BR" sz="2200" dirty="0"/>
          </a:p>
          <a:p>
            <a:pPr algn="just">
              <a:lnSpc>
                <a:spcPct val="120000"/>
              </a:lnSpc>
            </a:pPr>
            <a:r>
              <a:rPr lang="pt-BR" sz="2200" dirty="0"/>
              <a:t>Em teoria, todas as etapas do recrutamento online podem ocorrer virtualmente, por meio de plataformas digitais que forneçam acesso ao candidato. A empresa ainda pode implementar avaliações de acordo com seu interesse e automatizar partes do processo seletivo</a:t>
            </a:r>
            <a:r>
              <a:rPr lang="pt-BR" sz="2200" dirty="0" smtClean="0"/>
              <a:t>.</a:t>
            </a:r>
            <a:endParaRPr lang="pt-BR" sz="2200" dirty="0" smtClean="0"/>
          </a:p>
          <a:p>
            <a:pPr algn="just">
              <a:lnSpc>
                <a:spcPct val="120000"/>
              </a:lnSpc>
            </a:pPr>
            <a:endParaRPr lang="pt-BR" sz="2200" dirty="0"/>
          </a:p>
          <a:p>
            <a:pPr algn="just">
              <a:lnSpc>
                <a:spcPct val="160000"/>
              </a:lnSpc>
            </a:pPr>
            <a:endParaRPr lang="pt-BR" sz="2200" dirty="0"/>
          </a:p>
          <a:p>
            <a:pPr algn="just">
              <a:lnSpc>
                <a:spcPct val="160000"/>
              </a:lnSpc>
            </a:pPr>
            <a:endParaRPr lang="pt-BR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dirty="0" smtClean="0"/>
            </a:br>
            <a:r>
              <a:rPr lang="pt-BR" dirty="0" smtClean="0"/>
              <a:t>Dentre </a:t>
            </a:r>
            <a:r>
              <a:rPr lang="pt-BR" dirty="0"/>
              <a:t>os procedimentos que podem ser realizados online, podemos citar os seguintes como exemplos: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BR" sz="2200" b="1" dirty="0" smtClean="0">
              <a:solidFill>
                <a:srgbClr val="92D05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200" b="1" dirty="0" smtClean="0">
                <a:solidFill>
                  <a:srgbClr val="92D050"/>
                </a:solidFill>
              </a:rPr>
              <a:t>testes </a:t>
            </a:r>
            <a:r>
              <a:rPr lang="pt-BR" sz="2200" b="1" dirty="0">
                <a:solidFill>
                  <a:srgbClr val="92D050"/>
                </a:solidFill>
              </a:rPr>
              <a:t>de personalidade do candidato;</a:t>
            </a:r>
            <a:endParaRPr lang="pt-BR" sz="2200" b="1" dirty="0">
              <a:solidFill>
                <a:srgbClr val="92D05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200" b="1" dirty="0">
                <a:solidFill>
                  <a:srgbClr val="92D050"/>
                </a:solidFill>
              </a:rPr>
              <a:t>avaliações de raciocínio lógico;</a:t>
            </a:r>
            <a:endParaRPr lang="pt-BR" sz="2200" b="1" dirty="0">
              <a:solidFill>
                <a:srgbClr val="92D05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200" b="1" dirty="0">
                <a:solidFill>
                  <a:srgbClr val="92D050"/>
                </a:solidFill>
              </a:rPr>
              <a:t>verificação de conhecimentos em idiomas;</a:t>
            </a:r>
            <a:endParaRPr lang="pt-BR" sz="2200" b="1" dirty="0">
              <a:solidFill>
                <a:srgbClr val="92D05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200" b="1" dirty="0">
                <a:solidFill>
                  <a:srgbClr val="92D050"/>
                </a:solidFill>
              </a:rPr>
              <a:t>verificação de conhecimentos técnicos e teóricos;</a:t>
            </a:r>
            <a:endParaRPr lang="pt-BR" sz="2200" b="1" dirty="0">
              <a:solidFill>
                <a:srgbClr val="92D05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200" b="1" dirty="0">
                <a:solidFill>
                  <a:srgbClr val="92D050"/>
                </a:solidFill>
              </a:rPr>
              <a:t>Entrevistas por vídeo.</a:t>
            </a:r>
            <a:endParaRPr lang="pt-BR" sz="2200" b="1" dirty="0">
              <a:solidFill>
                <a:srgbClr val="92D050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802784"/>
            <a:ext cx="10840914" cy="1260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Quais são as etapas da seleção e recrutamento online?</a:t>
            </a:r>
            <a:br>
              <a:rPr lang="pt-BR" b="1" dirty="0"/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2062784"/>
            <a:ext cx="10840914" cy="3921600"/>
          </a:xfrm>
        </p:spPr>
        <p:txBody>
          <a:bodyPr>
            <a:normAutofit/>
          </a:bodyPr>
          <a:lstStyle/>
          <a:p>
            <a:pPr algn="just"/>
            <a:r>
              <a:rPr lang="pt-BR" sz="2200" dirty="0"/>
              <a:t>A definição das etapas de seu processo seletivo depende dos quesitos necessários para o preenchimento da oferta. Obviamente, cargos de maior complexidade, que exijam profissionais altamente preparados, devem conter critérios muito mais específicos e talvez um maior número de eliminatórias em relação a postos de base</a:t>
            </a:r>
            <a:r>
              <a:rPr lang="pt-BR" sz="2200" dirty="0" smtClean="0"/>
              <a:t>.</a:t>
            </a:r>
            <a:endParaRPr lang="pt-BR" sz="2200" dirty="0" smtClean="0"/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Portanto, o planejamento detalhado é essencial. Na hora de definir como esse processo será realizado, você precisa levar em conta alguns aspectos. Primeiramente, avalie a urgência de preenchimento do cargo, trace </a:t>
            </a:r>
            <a:r>
              <a:rPr lang="pt-BR" sz="2200" dirty="0" smtClean="0"/>
              <a:t>o </a:t>
            </a:r>
            <a:r>
              <a:rPr lang="pt-BR" sz="2200" b="1" dirty="0" smtClean="0">
                <a:solidFill>
                  <a:srgbClr val="92D050"/>
                </a:solidFill>
              </a:rPr>
              <a:t>perfil do candidato</a:t>
            </a:r>
            <a:r>
              <a:rPr lang="pt-BR" sz="2200" dirty="0"/>
              <a:t> e determine a equipe envolvida na seleção. Depois disso, você deve dar o próximo passo: determinar as etapas de avaliação. </a:t>
            </a:r>
            <a:endParaRPr lang="pt-BR" sz="2200" dirty="0"/>
          </a:p>
          <a:p>
            <a:pPr algn="just"/>
            <a:endParaRPr lang="pt-BR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8680" y="875764"/>
            <a:ext cx="10840914" cy="505710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000" b="1" dirty="0">
                <a:solidFill>
                  <a:srgbClr val="92D050"/>
                </a:solidFill>
              </a:rPr>
              <a:t>Cadastro online de conteúdos profissionais</a:t>
            </a:r>
            <a:endParaRPr lang="pt-BR" sz="2000" b="1" dirty="0">
              <a:solidFill>
                <a:srgbClr val="92D050"/>
              </a:solidFill>
            </a:endParaRPr>
          </a:p>
          <a:p>
            <a:pPr algn="just"/>
            <a:endParaRPr lang="pt-BR" sz="2000" dirty="0" smtClean="0"/>
          </a:p>
          <a:p>
            <a:pPr algn="just"/>
            <a:r>
              <a:rPr lang="pt-BR" sz="2000" b="1" dirty="0">
                <a:solidFill>
                  <a:srgbClr val="92D050"/>
                </a:solidFill>
              </a:rPr>
              <a:t>Análise de redes </a:t>
            </a:r>
            <a:r>
              <a:rPr lang="pt-BR" sz="2000" b="1" dirty="0" smtClean="0">
                <a:solidFill>
                  <a:srgbClr val="92D050"/>
                </a:solidFill>
              </a:rPr>
              <a:t>sociais </a:t>
            </a:r>
            <a:r>
              <a:rPr lang="pt-BR" sz="2000" b="1" dirty="0" smtClean="0"/>
              <a:t>- </a:t>
            </a:r>
            <a:r>
              <a:rPr lang="pt-BR" sz="2000" dirty="0" smtClean="0"/>
              <a:t>Como </a:t>
            </a:r>
            <a:r>
              <a:rPr lang="pt-BR" sz="2000" dirty="0"/>
              <a:t>um exemplo, podemos citar </a:t>
            </a:r>
            <a:r>
              <a:rPr lang="pt-BR" sz="2000" dirty="0" smtClean="0"/>
              <a:t>o </a:t>
            </a:r>
            <a:r>
              <a:rPr lang="pt-BR" sz="2000" b="1" dirty="0" smtClean="0">
                <a:solidFill>
                  <a:srgbClr val="92D050"/>
                </a:solidFill>
              </a:rPr>
              <a:t>Linkedln</a:t>
            </a:r>
            <a:r>
              <a:rPr lang="pt-BR" sz="2000" b="1" dirty="0">
                <a:solidFill>
                  <a:srgbClr val="92D050"/>
                </a:solidFill>
              </a:rPr>
              <a:t> </a:t>
            </a:r>
            <a:r>
              <a:rPr lang="pt-BR" sz="2000" dirty="0" smtClean="0"/>
              <a:t>, </a:t>
            </a:r>
            <a:r>
              <a:rPr lang="pt-BR" sz="2000" dirty="0"/>
              <a:t>que é tido como a maior rede social profissional do planeta. A plataforma é uma forma inteligente de verificar as experiências e recomendações dos candidatos. Muitas empresas também acessam perfis em outras redes, como </a:t>
            </a:r>
            <a:r>
              <a:rPr lang="pt-BR" sz="2000" b="1" dirty="0" smtClean="0">
                <a:solidFill>
                  <a:srgbClr val="92D050"/>
                </a:solidFill>
              </a:rPr>
              <a:t>Facebook</a:t>
            </a:r>
            <a:r>
              <a:rPr lang="pt-BR" sz="2000" dirty="0">
                <a:solidFill>
                  <a:srgbClr val="92D050"/>
                </a:solidFill>
              </a:rPr>
              <a:t> </a:t>
            </a:r>
            <a:r>
              <a:rPr lang="pt-BR" sz="2000" dirty="0"/>
              <a:t>e </a:t>
            </a:r>
            <a:r>
              <a:rPr lang="pt-BR" sz="2000" b="1" dirty="0" smtClean="0">
                <a:solidFill>
                  <a:srgbClr val="92D050"/>
                </a:solidFill>
              </a:rPr>
              <a:t>Twitter</a:t>
            </a:r>
            <a:r>
              <a:rPr lang="pt-BR" sz="2000" dirty="0" smtClean="0"/>
              <a:t>, </a:t>
            </a:r>
            <a:r>
              <a:rPr lang="pt-BR" sz="2000" dirty="0"/>
              <a:t>isso para verificar a postura e os interesses do participante do processo seletivo</a:t>
            </a:r>
            <a:r>
              <a:rPr lang="pt-BR" sz="2000" dirty="0" smtClean="0"/>
              <a:t>.</a:t>
            </a:r>
            <a:endParaRPr lang="pt-BR" sz="2000" dirty="0" smtClean="0"/>
          </a:p>
          <a:p>
            <a:pPr marL="0" indent="0" algn="just">
              <a:buNone/>
            </a:pPr>
            <a:endParaRPr lang="pt-BR" sz="2000" dirty="0" smtClean="0"/>
          </a:p>
          <a:p>
            <a:pPr algn="just"/>
            <a:r>
              <a:rPr lang="pt-BR" sz="2000" b="1" dirty="0">
                <a:solidFill>
                  <a:srgbClr val="92D050"/>
                </a:solidFill>
              </a:rPr>
              <a:t>Testes de conhecimento</a:t>
            </a:r>
            <a:endParaRPr lang="pt-BR" sz="2000" b="1" dirty="0">
              <a:solidFill>
                <a:srgbClr val="92D050"/>
              </a:solidFill>
            </a:endParaRPr>
          </a:p>
          <a:p>
            <a:pPr algn="just"/>
            <a:endParaRPr lang="pt-BR" sz="2000" b="1" dirty="0" smtClean="0"/>
          </a:p>
          <a:p>
            <a:pPr algn="just"/>
            <a:r>
              <a:rPr lang="pt-BR" sz="2000" b="1" dirty="0">
                <a:solidFill>
                  <a:srgbClr val="92D050"/>
                </a:solidFill>
              </a:rPr>
              <a:t>Entrevistas por meio de plataformas de vídeo</a:t>
            </a:r>
            <a:endParaRPr lang="pt-BR" sz="2000" b="1" dirty="0">
              <a:solidFill>
                <a:srgbClr val="92D050"/>
              </a:solidFill>
            </a:endParaRPr>
          </a:p>
          <a:p>
            <a:pPr algn="just"/>
            <a:endParaRPr lang="pt-BR" sz="2000" b="1" dirty="0" smtClean="0"/>
          </a:p>
          <a:p>
            <a:pPr algn="just"/>
            <a:r>
              <a:rPr lang="pt-BR" sz="2000" b="1" dirty="0">
                <a:solidFill>
                  <a:srgbClr val="92D050"/>
                </a:solidFill>
              </a:rPr>
              <a:t>Softwares de análise comportamental</a:t>
            </a:r>
            <a:endParaRPr lang="pt-BR" sz="2000" b="1" dirty="0">
              <a:solidFill>
                <a:srgbClr val="92D050"/>
              </a:solidFill>
            </a:endParaRPr>
          </a:p>
          <a:p>
            <a:endParaRPr lang="pt-BR" b="1" dirty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789904"/>
            <a:ext cx="10840914" cy="1260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Qual é a importância do recrutamento online durante a pandemia?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1" y="2268846"/>
            <a:ext cx="10840914" cy="3921600"/>
          </a:xfrm>
        </p:spPr>
        <p:txBody>
          <a:bodyPr>
            <a:noAutofit/>
          </a:bodyPr>
          <a:lstStyle/>
          <a:p>
            <a:pPr algn="just"/>
            <a:r>
              <a:rPr lang="pt-BR" sz="2200" dirty="0"/>
              <a:t>Não é uma novidade que, graças aos impactos causados pela pandemia de covid-19, todas as pessoas são forçadas a viver uma nova realidade. Nesse cenário complexo, atividades que exigem uma proximidade maior entre indivíduos, como métodos de recrutamento tradicionais, não são viáveis</a:t>
            </a:r>
            <a:r>
              <a:rPr lang="pt-BR" sz="2200" dirty="0" smtClean="0"/>
              <a:t>.</a:t>
            </a:r>
            <a:endParaRPr lang="pt-BR" sz="2200" dirty="0" smtClean="0"/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A grande questão é que, mesmo nesse momento, muitos negócios precisam continuar sua operação. O que tende a demandar a contratação de novos colaboradores</a:t>
            </a:r>
            <a:r>
              <a:rPr lang="pt-BR" sz="2200" dirty="0" smtClean="0"/>
              <a:t>.</a:t>
            </a:r>
            <a:endParaRPr lang="pt-BR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8832" y="1444598"/>
            <a:ext cx="10840914" cy="3921600"/>
          </a:xfrm>
        </p:spPr>
        <p:txBody>
          <a:bodyPr>
            <a:normAutofit/>
          </a:bodyPr>
          <a:lstStyle/>
          <a:p>
            <a:pPr algn="just"/>
            <a:r>
              <a:rPr lang="pt-BR" sz="2200" dirty="0"/>
              <a:t>Felizmente, por meio do recrutamento online, as empresas podem continuar com acesso à mão de obra. Afinal, a maior parte desse processo, quando não a sua totalidade, é feita por meio da internet. O que reduz drasticamente o contato entre indivíduos, contribuindo para </a:t>
            </a:r>
            <a:r>
              <a:rPr lang="pt-BR" sz="2200" dirty="0" smtClean="0"/>
              <a:t>o </a:t>
            </a:r>
            <a:r>
              <a:rPr lang="pt-BR" sz="2200" b="1" dirty="0" smtClean="0">
                <a:solidFill>
                  <a:srgbClr val="92D050"/>
                </a:solidFill>
              </a:rPr>
              <a:t>isolamento social</a:t>
            </a:r>
            <a:r>
              <a:rPr lang="pt-BR" sz="2200" dirty="0"/>
              <a:t> </a:t>
            </a:r>
            <a:r>
              <a:rPr lang="pt-BR" sz="2200" dirty="0" smtClean="0"/>
              <a:t>, </a:t>
            </a:r>
            <a:r>
              <a:rPr lang="pt-BR" sz="2200" dirty="0"/>
              <a:t>tão necessário neste momento</a:t>
            </a:r>
            <a:r>
              <a:rPr lang="pt-BR" sz="2200" dirty="0" smtClean="0"/>
              <a:t>.</a:t>
            </a:r>
            <a:endParaRPr lang="pt-BR" sz="2200" dirty="0" smtClean="0"/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Uma vez que uma companhia opta por soluções a distância para recrutamento de talentos, ela reduz a exposição de seu time de recrutadores, e até mesmo dos candidatos do processo seletivo, a situações em que eles podem ser contaminados pelo </a:t>
            </a:r>
            <a:r>
              <a:rPr lang="pt-BR" sz="2200" b="1" dirty="0" smtClean="0">
                <a:solidFill>
                  <a:srgbClr val="92D050"/>
                </a:solidFill>
              </a:rPr>
              <a:t>Coronavírus</a:t>
            </a:r>
            <a:r>
              <a:rPr lang="pt-BR" sz="2200" dirty="0" smtClean="0"/>
              <a:t>, </a:t>
            </a:r>
            <a:r>
              <a:rPr lang="pt-BR" sz="2200" dirty="0"/>
              <a:t>de modo que, além de mais econômico e eficiente, o processo de seleção online é muito mais seguro.</a:t>
            </a:r>
            <a:endParaRPr lang="pt-BR" sz="2200" dirty="0"/>
          </a:p>
          <a:p>
            <a:pPr algn="just"/>
            <a:endParaRPr lang="pt-BR" sz="2200" dirty="0"/>
          </a:p>
          <a:p>
            <a:endParaRPr lang="pt-BR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eles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fault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>
            <a:fillRect/>
          </a:stretch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Evento famoso na apresentação de história</Template>
  <TotalTime>0</TotalTime>
  <Words>7532</Words>
  <Application>WPS Presentation</Application>
  <PresentationFormat>Widescreen</PresentationFormat>
  <Paragraphs>138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Arial</vt:lpstr>
      <vt:lpstr>SimSun</vt:lpstr>
      <vt:lpstr>Wingdings</vt:lpstr>
      <vt:lpstr>Arial</vt:lpstr>
      <vt:lpstr>Corbel</vt:lpstr>
      <vt:lpstr>Microsoft YaHei</vt:lpstr>
      <vt:lpstr>Arial Unicode MS</vt:lpstr>
      <vt:lpstr>Calibri</vt:lpstr>
      <vt:lpstr>Celeste</vt:lpstr>
      <vt:lpstr>RECRUTAMENTO ON LINE RECRUTAMENTO ÀS CEGAS</vt:lpstr>
      <vt:lpstr>RECRUTAMENTO ON LINE</vt:lpstr>
      <vt:lpstr>RECRUTAMENTO ON LINE</vt:lpstr>
      <vt:lpstr>Como funciona o recrutamento online? </vt:lpstr>
      <vt:lpstr> Dentre os procedimentos que podem ser realizados online, podemos citar os seguintes como exemplos: </vt:lpstr>
      <vt:lpstr>Quais são as etapas da seleção e recrutamento online?  </vt:lpstr>
      <vt:lpstr>PowerPoint 演示文稿</vt:lpstr>
      <vt:lpstr>Qual é a importância do recrutamento online durante a pandemia? </vt:lpstr>
      <vt:lpstr>PowerPoint 演示文稿</vt:lpstr>
      <vt:lpstr>Recrutamento às cegas: o que é, vantagens e como funciona </vt:lpstr>
      <vt:lpstr>PowerPoint 演示文稿</vt:lpstr>
      <vt:lpstr>PowerPoint 演示文稿</vt:lpstr>
      <vt:lpstr>Como esse processo funciona? </vt:lpstr>
      <vt:lpstr>Quais as vantagens do recrutamento às cegas? </vt:lpstr>
      <vt:lpstr>Recrutamento às cegas x entrevistas presenciais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usuario</cp:lastModifiedBy>
  <cp:revision>2</cp:revision>
  <dcterms:created xsi:type="dcterms:W3CDTF">2021-03-20T11:11:00Z</dcterms:created>
  <dcterms:modified xsi:type="dcterms:W3CDTF">2021-04-06T21:55:12Z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  <property fmtid="{D5CDD505-2E9C-101B-9397-08002B2CF9AE}" pid="3" name="KSOProductBuildVer">
    <vt:lpwstr>1046-11.2.0.10078</vt:lpwstr>
  </property>
</Properties>
</file>