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84" r:id="rId14"/>
    <p:sldId id="272" r:id="rId15"/>
    <p:sldId id="283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9" Type="http://schemas.openxmlformats.org/officeDocument/2006/relationships/tableStyles" Target="tableStyles.xml"/><Relationship Id="rId28" Type="http://schemas.openxmlformats.org/officeDocument/2006/relationships/viewProps" Target="viewProps.xml"/><Relationship Id="rId27" Type="http://schemas.openxmlformats.org/officeDocument/2006/relationships/presProps" Target="presProps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 hasCustomPrompt="1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  <a:endParaRPr lang="pt-BR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  <a:endParaRPr lang="pt-BR" smtClean="0"/>
          </a:p>
          <a:p>
            <a:pPr lvl="1"/>
            <a:r>
              <a:rPr lang="pt-BR" smtClean="0"/>
              <a:t>Segundo nível</a:t>
            </a:r>
            <a:endParaRPr lang="pt-BR" smtClean="0"/>
          </a:p>
          <a:p>
            <a:pPr lvl="2"/>
            <a:r>
              <a:rPr lang="pt-BR" smtClean="0"/>
              <a:t>Terceiro nível</a:t>
            </a:r>
            <a:endParaRPr lang="pt-BR" smtClean="0"/>
          </a:p>
          <a:p>
            <a:pPr lvl="3"/>
            <a:r>
              <a:rPr lang="pt-BR" smtClean="0"/>
              <a:t>Quarto nível</a:t>
            </a:r>
            <a:endParaRPr lang="pt-BR" smtClean="0"/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96DFF08F-DC6B-4601-B491-B0F83F6DD2DA}" type="datetimeFigureOut">
              <a:rPr lang="en-US" dirty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43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3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45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025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71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anose="05040102010807070707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1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1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png"/><Relationship Id="rId1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1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jpeg"/><Relationship Id="rId1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3.jpeg"/><Relationship Id="rId1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1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35738" y="1333137"/>
            <a:ext cx="9966960" cy="2926080"/>
          </a:xfrm>
        </p:spPr>
        <p:txBody>
          <a:bodyPr/>
          <a:lstStyle/>
          <a:p>
            <a:pPr algn="ctr"/>
            <a:r>
              <a:rPr lang="pt-BR" b="1" dirty="0" smtClean="0">
                <a:cs typeface="Calibri" panose="020F0502020204030204" pitchFamily="34" charset="0"/>
              </a:rPr>
              <a:t>PROGRAMAS DE </a:t>
            </a:r>
            <a:r>
              <a:rPr lang="pt-BR" b="1" dirty="0" smtClean="0">
                <a:cs typeface="Calibri" panose="020F0502020204030204" pitchFamily="34" charset="0"/>
              </a:rPr>
              <a:t>INCENTIVOS</a:t>
            </a:r>
            <a:br>
              <a:rPr lang="pt-BR" b="1" dirty="0" smtClean="0">
                <a:cs typeface="Calibri" panose="020F0502020204030204" pitchFamily="34" charset="0"/>
              </a:rPr>
            </a:br>
            <a:endParaRPr lang="pt-BR" b="1" dirty="0">
              <a:cs typeface="Calibri" panose="020F0502020204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94565" y="5609379"/>
            <a:ext cx="3990314" cy="302023"/>
          </a:xfrm>
        </p:spPr>
        <p:txBody>
          <a:bodyPr>
            <a:noAutofit/>
          </a:bodyPr>
          <a:lstStyle/>
          <a:p>
            <a:r>
              <a:rPr lang="pt-BR" sz="2200" dirty="0" smtClean="0">
                <a:cs typeface="Calibri Light" panose="020F0302020204030204" pitchFamily="34" charset="0"/>
              </a:rPr>
              <a:t>Professor: Alexsandro Andrade</a:t>
            </a:r>
            <a:endParaRPr lang="pt-BR" sz="2200" dirty="0">
              <a:cs typeface="Calibri Light" panose="020F0302020204030204" pitchFamily="34" charset="0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67831" y="4958723"/>
            <a:ext cx="1667807" cy="166780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52305" y="4786111"/>
            <a:ext cx="3335627" cy="19157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pt-BR" sz="3500" b="1" dirty="0" smtClean="0"/>
            </a:br>
            <a:br>
              <a:rPr lang="pt-BR" sz="3500" b="1" dirty="0"/>
            </a:br>
            <a:r>
              <a:rPr lang="pt-BR" sz="3500" b="1" dirty="0" smtClean="0"/>
              <a:t>Recompensa</a:t>
            </a:r>
            <a:br>
              <a:rPr lang="pt-BR" sz="3500" b="1" dirty="0"/>
            </a:br>
            <a:br>
              <a:rPr lang="pt-BR" sz="3500" b="1" dirty="0"/>
            </a:b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920240"/>
            <a:ext cx="10223695" cy="4038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O último elemento do tripé é a recompensa. Ele se refere a retribuir os esforços dos trabalhadores de acordo com sua dedicação e desempenho.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462" y="4748744"/>
            <a:ext cx="1667807" cy="1667807"/>
          </a:xfrm>
          <a:prstGeom prst="rect">
            <a:avLst/>
          </a:prstGeom>
        </p:spPr>
      </p:pic>
      <p:pic>
        <p:nvPicPr>
          <p:cNvPr id="6146" name="Picture 2" descr="Vá além de estratégias de recompensas – Sodexo Notíci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4017" y="3447975"/>
            <a:ext cx="3094062" cy="2601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943314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>
                <a:cs typeface="Calibri" panose="020F0502020204030204" pitchFamily="34" charset="0"/>
              </a:rPr>
              <a:t>RECOMPENSAS E PUNIÇÕES </a:t>
            </a:r>
            <a:endParaRPr lang="pt-BR" sz="3500" b="1" dirty="0"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9" y="1753856"/>
            <a:ext cx="10502463" cy="4646943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60000"/>
              </a:lnSpc>
            </a:pPr>
            <a:r>
              <a:rPr lang="pt-BR" dirty="0"/>
              <a:t>As organizações dispõem de sistemas de recompensas </a:t>
            </a:r>
            <a:r>
              <a:rPr lang="pt-BR" dirty="0" smtClean="0"/>
              <a:t>( </a:t>
            </a:r>
            <a:r>
              <a:rPr lang="pt-BR" dirty="0"/>
              <a:t>para estimular comportamentos desejados pela organização) e punições (castigos e penalidades – reais ou potenciais – para coibir certos tipos indesejáveis de comportamento) a fim de balizar o comportamento das pessoas que delas participam</a:t>
            </a:r>
            <a:r>
              <a:rPr lang="pt-BR" dirty="0" smtClean="0"/>
              <a:t>.</a:t>
            </a:r>
            <a:endParaRPr lang="pt-BR" dirty="0" smtClean="0"/>
          </a:p>
          <a:p>
            <a:pPr>
              <a:lnSpc>
                <a:spcPct val="160000"/>
              </a:lnSpc>
            </a:pPr>
            <a:r>
              <a:rPr lang="pt-BR" dirty="0" smtClean="0"/>
              <a:t>O </a:t>
            </a:r>
            <a:r>
              <a:rPr lang="pt-BR" dirty="0"/>
              <a:t>sistema de recompensas inclui o pacote total de benefícios que a organização coloca à disposição de seus membros, bem como os mecanismos e procedimentos pelos quais estes benefícios são distribuídos. </a:t>
            </a:r>
            <a:endParaRPr lang="pt-BR" dirty="0" smtClean="0"/>
          </a:p>
          <a:p>
            <a:pPr>
              <a:lnSpc>
                <a:spcPct val="160000"/>
              </a:lnSpc>
            </a:pPr>
            <a:r>
              <a:rPr lang="pt-BR" dirty="0" smtClean="0"/>
              <a:t>Não </a:t>
            </a:r>
            <a:r>
              <a:rPr lang="pt-BR" dirty="0"/>
              <a:t>apenas salários, férias, prêmios, promoções para posições mais elevadas (com maiores salários e benefícios) são considerados, mas também outras recompensas menos visíveis como garantia de segurança no emprego, transferências laterais para posições mais desafiantes ou para posições que levem ao crescimento, ao desenvolvimento adicional e a várias formas de reconhecimento pelo desempenho excelente</a:t>
            </a:r>
            <a:r>
              <a:rPr lang="pt-BR" dirty="0" smtClean="0"/>
              <a:t>.</a:t>
            </a:r>
            <a:endParaRPr lang="pt-B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5008" y="5019200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>
                <a:cs typeface="Calibri" panose="020F0502020204030204" pitchFamily="34" charset="0"/>
              </a:rPr>
              <a:t>RECOMPENSAS E PUNIÇÕES 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1829743"/>
            <a:ext cx="10206249" cy="4023360"/>
          </a:xfrm>
        </p:spPr>
        <p:txBody>
          <a:bodyPr>
            <a:normAutofit fontScale="92500"/>
          </a:bodyPr>
          <a:lstStyle/>
          <a:p>
            <a:pPr algn="just">
              <a:lnSpc>
                <a:spcPct val="200000"/>
              </a:lnSpc>
            </a:pPr>
            <a:r>
              <a:rPr lang="pt-BR" dirty="0"/>
              <a:t>Por outro lado, o sistema de punições inclui uma série de medidas disciplinares que visam a orientar o comportamento das pessoas e evitar que se desvie dos padrões esperados, bem como prevenir a sua repetição (com advertências verbais ou escritas), ou ainda, em casos extremos, castigar a reincidência (com suspensão do trabalho) ou ainda afastar o autor do convívio dos demais participantes (com o desligamento da organização). O sistema de recompensas e punições é o fator que induz as pessoas a trabalhar em benefício </a:t>
            </a:r>
            <a:r>
              <a:rPr lang="pt-BR" dirty="0" smtClean="0"/>
              <a:t>da organização.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 smtClean="0"/>
              <a:t>Sistema </a:t>
            </a:r>
            <a:r>
              <a:rPr lang="pt-BR" sz="3500" b="1" dirty="0"/>
              <a:t>de recompensas e punições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9" y="1938271"/>
            <a:ext cx="9720071" cy="40233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O sistema de recompensas e punições deve se basear nos seguintes aspectos: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1.Realimentação </a:t>
            </a:r>
            <a:r>
              <a:rPr lang="pt-BR" dirty="0"/>
              <a:t>(retroação): deve contribuir como reforço positivo do comportamento desejado. A realimentação deve reforçar, fortalecer e incrementar o desempenho excelente.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2</a:t>
            </a:r>
            <a:r>
              <a:rPr lang="pt-BR" dirty="0"/>
              <a:t>. Relacionar as recompensas oferecidas com os resultados alcançados. O sistema de recompensas deve levar em conta o conceito de reforço positivo de Skinner: todo comportamento é determinado pelas suas consequências. </a:t>
            </a:r>
            <a:endParaRPr lang="pt-BR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643" y="4891800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500" b="1" dirty="0"/>
              <a:t>Sistema de recompensas e punições</a:t>
            </a:r>
            <a:endParaRPr lang="pt-BR" sz="35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/>
              <a:t>O reforço positivo se fundamenta em dois princípios básicos: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1</a:t>
            </a:r>
            <a:r>
              <a:rPr lang="pt-BR" dirty="0"/>
              <a:t>. As pessoas procuram desempenhar as atividades pelas quais obterão maiores recompensas ou benefícios.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2</a:t>
            </a:r>
            <a:r>
              <a:rPr lang="pt-BR" dirty="0"/>
              <a:t>. As recompensas obtidas atuam no sentido de reforçar cada vez mais a melhora do desempenho.</a:t>
            </a:r>
            <a:endParaRPr lang="pt-BR" dirty="0"/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643" y="4891800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0643" y="4891800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0351" y="670775"/>
            <a:ext cx="9875520" cy="1356360"/>
          </a:xfrm>
        </p:spPr>
        <p:txBody>
          <a:bodyPr>
            <a:normAutofit/>
          </a:bodyPr>
          <a:lstStyle/>
          <a:p>
            <a:r>
              <a:rPr lang="pt-BR" sz="3500" b="1" dirty="0">
                <a:cs typeface="Calibri" panose="020F0502020204030204" pitchFamily="34" charset="0"/>
              </a:rPr>
              <a:t>A teoria do reforço 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0351" y="1851982"/>
            <a:ext cx="9872871" cy="4038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Segundo a teoria do reforço, o </a:t>
            </a:r>
            <a:r>
              <a:rPr lang="pt-BR" b="1" dirty="0">
                <a:solidFill>
                  <a:srgbClr val="FF0000"/>
                </a:solidFill>
              </a:rPr>
              <a:t>comportamento humano </a:t>
            </a:r>
            <a:r>
              <a:rPr lang="pt-BR" dirty="0"/>
              <a:t>é </a:t>
            </a:r>
            <a:r>
              <a:rPr lang="pt-BR" b="1" dirty="0">
                <a:solidFill>
                  <a:srgbClr val="FF0000"/>
                </a:solidFill>
              </a:rPr>
              <a:t>condicionado</a:t>
            </a:r>
            <a:r>
              <a:rPr lang="pt-BR" dirty="0"/>
              <a:t> por determinadas </a:t>
            </a:r>
            <a:r>
              <a:rPr lang="pt-BR" dirty="0" smtClean="0"/>
              <a:t>experiências </a:t>
            </a:r>
            <a:r>
              <a:rPr lang="pt-BR" dirty="0"/>
              <a:t>positivas ou negativa; o papel do gestor é incentivar condutas desejáveis e desestimular as não desejáveis.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Os </a:t>
            </a:r>
            <a:r>
              <a:rPr lang="pt-BR" dirty="0"/>
              <a:t>estímulos positivos se inclinariam a fortalecer o comportamento. Já os estímulos negativos tenderiam a desestimular o comportamento indesejado. Essa teoria divide-se em quatro posturas: </a:t>
            </a:r>
            <a:r>
              <a:rPr lang="pt-BR" b="1" dirty="0">
                <a:solidFill>
                  <a:srgbClr val="FF0000"/>
                </a:solidFill>
              </a:rPr>
              <a:t>reforços positivos, reforços negativos, punição e extinção.</a:t>
            </a:r>
            <a:endParaRPr lang="pt-BR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3674" y="4891799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39026" y="469221"/>
            <a:ext cx="9875520" cy="1356360"/>
          </a:xfrm>
        </p:spPr>
        <p:txBody>
          <a:bodyPr>
            <a:normAutofit/>
          </a:bodyPr>
          <a:lstStyle/>
          <a:p>
            <a:r>
              <a:rPr lang="pt-BR" sz="3500" b="1" dirty="0">
                <a:cs typeface="Calibri" panose="020F0502020204030204" pitchFamily="34" charset="0"/>
              </a:rPr>
              <a:t>A teoria do reforço 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7090" y="1687103"/>
            <a:ext cx="9872871" cy="4038600"/>
          </a:xfrm>
        </p:spPr>
        <p:txBody>
          <a:bodyPr>
            <a:normAutofit fontScale="92500" lnSpcReduction="10000"/>
          </a:bodyPr>
          <a:lstStyle/>
          <a:p>
            <a:pPr algn="just" fontAlgn="base">
              <a:lnSpc>
                <a:spcPct val="150000"/>
              </a:lnSpc>
            </a:pPr>
            <a:r>
              <a:rPr lang="pt-BR" sz="2000" b="1" dirty="0"/>
              <a:t>Reforço positivo</a:t>
            </a:r>
            <a:r>
              <a:rPr lang="pt-BR" sz="2000" dirty="0"/>
              <a:t>: oferecer recompensa no momento em que se alcança um objetivo. por exemplo: prêmio por assiduidade ou produtividade.</a:t>
            </a:r>
            <a:endParaRPr lang="pt-BR" sz="2000" dirty="0"/>
          </a:p>
          <a:p>
            <a:pPr algn="just" fontAlgn="base">
              <a:lnSpc>
                <a:spcPct val="150000"/>
              </a:lnSpc>
            </a:pPr>
            <a:r>
              <a:rPr lang="pt-BR" sz="2000" b="1" dirty="0"/>
              <a:t>Reforço negativo</a:t>
            </a:r>
            <a:r>
              <a:rPr lang="pt-BR" sz="2000" dirty="0"/>
              <a:t>: remover uma consequência negativa na ocorrência de um ação desejada. Um exemplo seria um funcionário que se esforça para cumprir a meta e fugir de trabalhar no sábado.</a:t>
            </a:r>
            <a:endParaRPr lang="pt-BR" sz="2000" dirty="0"/>
          </a:p>
          <a:p>
            <a:pPr algn="just" fontAlgn="base">
              <a:lnSpc>
                <a:spcPct val="150000"/>
              </a:lnSpc>
            </a:pPr>
            <a:r>
              <a:rPr lang="pt-BR" sz="2000" b="1" dirty="0"/>
              <a:t>Punição</a:t>
            </a:r>
            <a:r>
              <a:rPr lang="pt-BR" sz="2000" dirty="0"/>
              <a:t>: praticar uma medida negativa na ocorrência de uma ação indesejada. Exemplo: desconto no salário devido ao atraso ou falta.</a:t>
            </a:r>
            <a:endParaRPr lang="pt-BR" sz="2000" dirty="0"/>
          </a:p>
          <a:p>
            <a:pPr algn="just" fontAlgn="base">
              <a:lnSpc>
                <a:spcPct val="150000"/>
              </a:lnSpc>
            </a:pPr>
            <a:r>
              <a:rPr lang="pt-BR" sz="2000" b="1" dirty="0"/>
              <a:t>Extinção</a:t>
            </a:r>
            <a:r>
              <a:rPr lang="pt-BR" sz="2000" dirty="0"/>
              <a:t>: retirada de uma recompensa positiva no momento em que ocorre uma ação indesejada. Exemplo: retirar o prêmio por assiduidade pelas faltas cometidas.</a:t>
            </a:r>
            <a:endParaRPr lang="pt-BR" sz="2000" dirty="0"/>
          </a:p>
          <a:p>
            <a:pPr algn="just">
              <a:lnSpc>
                <a:spcPct val="150000"/>
              </a:lnSpc>
            </a:pPr>
            <a:endParaRPr lang="pt-BR" sz="2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>
                <a:cs typeface="Calibri" panose="020F0502020204030204" pitchFamily="34" charset="0"/>
              </a:rPr>
              <a:t>A teoria do reforço positivo</a:t>
            </a:r>
            <a:endParaRPr lang="pt-BR" sz="3500" b="1" dirty="0"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 algn="just">
              <a:lnSpc>
                <a:spcPct val="150000"/>
              </a:lnSpc>
              <a:buNone/>
            </a:pPr>
            <a:r>
              <a:rPr lang="pt-BR" dirty="0"/>
              <a:t>O reforço positivo é orientado para os resultados desejados. A teoria do reforço positivo considera que as pessoas se comportam por uma das duas razões: </a:t>
            </a:r>
            <a:endParaRPr lang="pt-BR" dirty="0" smtClean="0"/>
          </a:p>
          <a:p>
            <a:pPr marL="45720" indent="0" algn="just">
              <a:lnSpc>
                <a:spcPct val="150000"/>
              </a:lnSpc>
              <a:buNone/>
            </a:pPr>
            <a:r>
              <a:rPr lang="pt-BR" dirty="0" smtClean="0"/>
              <a:t>1</a:t>
            </a:r>
            <a:r>
              <a:rPr lang="pt-BR" dirty="0"/>
              <a:t>. Porque um tipo ou nível de desempenho é consistentemente recompensado. </a:t>
            </a:r>
            <a:endParaRPr lang="pt-BR" dirty="0" smtClean="0"/>
          </a:p>
          <a:p>
            <a:pPr marL="45720" indent="0" algn="just">
              <a:lnSpc>
                <a:spcPct val="150000"/>
              </a:lnSpc>
              <a:buNone/>
            </a:pPr>
            <a:r>
              <a:rPr lang="pt-BR" dirty="0" smtClean="0"/>
              <a:t>2</a:t>
            </a:r>
            <a:r>
              <a:rPr lang="pt-BR" dirty="0"/>
              <a:t>. Porque um padrão de desempenho específico já foi recompensado, de maneira que será repetido na expectativa de que a recompensa se </a:t>
            </a:r>
            <a:r>
              <a:rPr lang="pt-BR" dirty="0" smtClean="0"/>
              <a:t>repita.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479" y="4866041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 smtClean="0"/>
              <a:t>IMPORTANTE!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A teoria do reforço negligencia o que é intrínseco a cada indivíduo (emoções, sentimentos expectativas), leva-se em conta apenas as atitudes dos colaboradores. Por isso esta teoria é objeto de críticas pela sua característica manipuladora.</a:t>
            </a:r>
            <a:endParaRPr lang="pt-BR" dirty="0"/>
          </a:p>
          <a:p>
            <a:pPr algn="just">
              <a:lnSpc>
                <a:spcPct val="150000"/>
              </a:lnSpc>
            </a:pP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0479" y="4866041"/>
            <a:ext cx="1667807" cy="166780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6166" y="4335829"/>
            <a:ext cx="3146538" cy="19790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29000"/>
              </a:prstClr>
            </a:outerShdw>
          </a:effec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89714" y="1381528"/>
            <a:ext cx="10470921" cy="424654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6463" y="4906859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6098" y="897948"/>
            <a:ext cx="10571998" cy="970450"/>
          </a:xfrm>
        </p:spPr>
        <p:txBody>
          <a:bodyPr>
            <a:noAutofit/>
          </a:bodyPr>
          <a:lstStyle/>
          <a:p>
            <a:br>
              <a:rPr lang="pt-BR" sz="3500" b="1" dirty="0" smtClean="0">
                <a:cs typeface="Calibri" panose="020F0502020204030204" pitchFamily="34" charset="0"/>
              </a:rPr>
            </a:br>
            <a:r>
              <a:rPr lang="pt-BR" sz="3500" b="1" dirty="0" smtClean="0">
                <a:cs typeface="Calibri" panose="020F0502020204030204" pitchFamily="34" charset="0"/>
              </a:rPr>
              <a:t>PROGRAMAS </a:t>
            </a:r>
            <a:r>
              <a:rPr lang="pt-BR" sz="3500" b="1" dirty="0">
                <a:cs typeface="Calibri" panose="020F0502020204030204" pitchFamily="34" charset="0"/>
              </a:rPr>
              <a:t>DE </a:t>
            </a:r>
            <a:r>
              <a:rPr lang="pt-BR" sz="3500" b="1" dirty="0" smtClean="0">
                <a:cs typeface="Calibri" panose="020F0502020204030204" pitchFamily="34" charset="0"/>
              </a:rPr>
              <a:t>INCENTIVOS</a:t>
            </a:r>
            <a:br>
              <a:rPr lang="pt-BR" sz="3500" b="1" dirty="0">
                <a:cs typeface="Calibri" panose="020F0502020204030204" pitchFamily="34" charset="0"/>
              </a:rPr>
            </a:br>
            <a:endParaRPr lang="pt-BR" sz="3500" b="1" dirty="0"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07035" y="1868398"/>
            <a:ext cx="10751061" cy="420427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100" dirty="0">
                <a:cs typeface="Calibri Light" panose="020F0302020204030204" pitchFamily="34" charset="0"/>
              </a:rPr>
              <a:t>Não basta </a:t>
            </a:r>
            <a:r>
              <a:rPr lang="pt-BR" sz="2100" b="1" dirty="0">
                <a:solidFill>
                  <a:srgbClr val="FF0000"/>
                </a:solidFill>
                <a:cs typeface="Calibri Light" panose="020F0302020204030204" pitchFamily="34" charset="0"/>
              </a:rPr>
              <a:t>remunerar </a:t>
            </a:r>
            <a:r>
              <a:rPr lang="pt-BR" sz="2100" dirty="0">
                <a:cs typeface="Calibri Light" panose="020F0302020204030204" pitchFamily="34" charset="0"/>
              </a:rPr>
              <a:t>as pessoas pelo tempo dedicado à organização. Não basta remunerá-las pelo que passou. Isso é necessário, mas insuficiente. </a:t>
            </a:r>
            <a:endParaRPr lang="pt-BR" sz="2100" dirty="0" smtClean="0"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100" dirty="0" smtClean="0">
                <a:cs typeface="Calibri Light" panose="020F0302020204030204" pitchFamily="34" charset="0"/>
              </a:rPr>
              <a:t>É </a:t>
            </a:r>
            <a:r>
              <a:rPr lang="pt-BR" sz="2100" dirty="0">
                <a:cs typeface="Calibri Light" panose="020F0302020204030204" pitchFamily="34" charset="0"/>
              </a:rPr>
              <a:t>preciso olhar para a frente e</a:t>
            </a:r>
            <a:r>
              <a:rPr lang="pt-BR" sz="2100" b="1" dirty="0">
                <a:solidFill>
                  <a:srgbClr val="FF0000"/>
                </a:solidFill>
                <a:cs typeface="Calibri Light" panose="020F0302020204030204" pitchFamily="34" charset="0"/>
              </a:rPr>
              <a:t> incentivá-las </a:t>
            </a:r>
            <a:r>
              <a:rPr lang="pt-BR" sz="2100" dirty="0">
                <a:cs typeface="Calibri Light" panose="020F0302020204030204" pitchFamily="34" charset="0"/>
              </a:rPr>
              <a:t>continuamente a fazer o melhor possível, a ultrapassar o desempenho atual e a alcançar </a:t>
            </a:r>
            <a:r>
              <a:rPr lang="pt-BR" sz="2100" b="1" dirty="0">
                <a:solidFill>
                  <a:srgbClr val="FF0000"/>
                </a:solidFill>
                <a:cs typeface="Calibri Light" panose="020F0302020204030204" pitchFamily="34" charset="0"/>
              </a:rPr>
              <a:t>metas e resultados </a:t>
            </a:r>
            <a:r>
              <a:rPr lang="pt-BR" sz="2100" dirty="0">
                <a:cs typeface="Calibri Light" panose="020F0302020204030204" pitchFamily="34" charset="0"/>
              </a:rPr>
              <a:t>desafiantes formulados para o futuro. </a:t>
            </a:r>
            <a:endParaRPr lang="pt-BR" sz="2100" dirty="0" smtClean="0"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100" dirty="0" smtClean="0">
                <a:cs typeface="Calibri Light" panose="020F0302020204030204" pitchFamily="34" charset="0"/>
              </a:rPr>
              <a:t>A </a:t>
            </a:r>
            <a:r>
              <a:rPr lang="pt-BR" sz="2100" dirty="0">
                <a:cs typeface="Calibri Light" panose="020F0302020204030204" pitchFamily="34" charset="0"/>
              </a:rPr>
              <a:t>remuneração fixa funciona geralmente como fator </a:t>
            </a:r>
            <a:r>
              <a:rPr lang="pt-BR" sz="2100" dirty="0" smtClean="0">
                <a:cs typeface="Calibri Light" panose="020F0302020204030204" pitchFamily="34" charset="0"/>
              </a:rPr>
              <a:t>higiênico e </a:t>
            </a:r>
            <a:r>
              <a:rPr lang="pt-BR" sz="2100" dirty="0">
                <a:cs typeface="Calibri Light" panose="020F0302020204030204" pitchFamily="34" charset="0"/>
              </a:rPr>
              <a:t>não consegue </a:t>
            </a:r>
            <a:r>
              <a:rPr lang="pt-BR" sz="2100" b="1" dirty="0">
                <a:solidFill>
                  <a:srgbClr val="FF0000"/>
                </a:solidFill>
                <a:cs typeface="Calibri Light" panose="020F0302020204030204" pitchFamily="34" charset="0"/>
              </a:rPr>
              <a:t>motivar</a:t>
            </a:r>
            <a:r>
              <a:rPr lang="pt-BR" sz="2100" dirty="0">
                <a:cs typeface="Calibri Light" panose="020F0302020204030204" pitchFamily="34" charset="0"/>
              </a:rPr>
              <a:t> as pessoas para a superação de metas e </a:t>
            </a:r>
            <a:r>
              <a:rPr lang="pt-BR" sz="2100" dirty="0" smtClean="0">
                <a:cs typeface="Calibri Light" panose="020F0302020204030204" pitchFamily="34" charset="0"/>
              </a:rPr>
              <a:t>objetivos </a:t>
            </a:r>
            <a:r>
              <a:rPr lang="pt-BR" sz="2100" dirty="0">
                <a:cs typeface="Calibri Light" panose="020F0302020204030204" pitchFamily="34" charset="0"/>
              </a:rPr>
              <a:t>ou para a melhora contínua das atividades. </a:t>
            </a:r>
            <a:endParaRPr lang="pt-BR" sz="2100" dirty="0" smtClean="0"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br>
              <a:rPr lang="pt-BR" sz="3500" b="1" dirty="0" smtClean="0">
                <a:cs typeface="Calibri" panose="020F0502020204030204" pitchFamily="34" charset="0"/>
              </a:rPr>
            </a:br>
            <a:r>
              <a:rPr lang="pt-BR" sz="3500" b="1" dirty="0" smtClean="0">
                <a:cs typeface="Calibri" panose="020F0502020204030204" pitchFamily="34" charset="0"/>
              </a:rPr>
              <a:t>Qual </a:t>
            </a:r>
            <a:r>
              <a:rPr lang="pt-BR" sz="3500" b="1" dirty="0">
                <a:cs typeface="Calibri" panose="020F0502020204030204" pitchFamily="34" charset="0"/>
              </a:rPr>
              <a:t>é o foco dos incentivos</a:t>
            </a:r>
            <a:r>
              <a:rPr lang="pt-BR" sz="3500" b="1" dirty="0" smtClean="0">
                <a:cs typeface="Calibri" panose="020F0502020204030204" pitchFamily="34" charset="0"/>
              </a:rPr>
              <a:t>? </a:t>
            </a:r>
            <a:br>
              <a:rPr lang="pt-BR" sz="3500" b="1" dirty="0" smtClean="0">
                <a:cs typeface="Calibri" panose="020F0502020204030204" pitchFamily="34" charset="0"/>
              </a:rPr>
            </a:br>
            <a:r>
              <a:rPr lang="pt-BR" sz="3500" b="1" dirty="0" smtClean="0">
                <a:cs typeface="Calibri" panose="020F0502020204030204" pitchFamily="34" charset="0"/>
              </a:rPr>
              <a:t>O </a:t>
            </a:r>
            <a:r>
              <a:rPr lang="pt-BR" sz="3500" b="1" dirty="0">
                <a:cs typeface="Calibri" panose="020F0502020204030204" pitchFamily="34" charset="0"/>
              </a:rPr>
              <a:t>que se pretende com os incentivos? </a:t>
            </a:r>
            <a:br>
              <a:rPr lang="pt-BR" sz="3500" b="1" dirty="0"/>
            </a:br>
            <a:endParaRPr lang="pt-BR" sz="3500" b="1" dirty="0"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Quase </a:t>
            </a:r>
            <a:r>
              <a:rPr lang="pt-BR" dirty="0"/>
              <a:t>sempre incentivar o alcance de objetivos e a entrega de resultados. </a:t>
            </a:r>
            <a:endParaRPr lang="pt-BR" dirty="0" smtClean="0"/>
          </a:p>
          <a:p>
            <a:pPr algn="just">
              <a:lnSpc>
                <a:spcPct val="150000"/>
              </a:lnSpc>
            </a:pPr>
            <a:r>
              <a:rPr lang="pt-BR" dirty="0" smtClean="0"/>
              <a:t>E </a:t>
            </a:r>
            <a:r>
              <a:rPr lang="pt-BR" dirty="0"/>
              <a:t>o foco pode estar no desempenho do cargo ou na oferta de competências individuais. A forte tendência atual é migrar para a construção de competências capazes de alicerçar a competitividade organizacional. 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46013" y="4788767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 smtClean="0">
                <a:cs typeface="Calibri" panose="020F0502020204030204" pitchFamily="34" charset="0"/>
              </a:rPr>
              <a:t>Plano </a:t>
            </a:r>
            <a:r>
              <a:rPr lang="pt-BR" sz="3500" b="1" dirty="0">
                <a:cs typeface="Calibri" panose="020F0502020204030204" pitchFamily="34" charset="0"/>
              </a:rPr>
              <a:t>de bonificação anual</a:t>
            </a:r>
            <a:endParaRPr lang="pt-BR" sz="3500" b="1" dirty="0"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É</a:t>
            </a:r>
            <a:r>
              <a:rPr lang="pt-BR" dirty="0" smtClean="0"/>
              <a:t> </a:t>
            </a:r>
            <a:r>
              <a:rPr lang="pt-BR" dirty="0"/>
              <a:t>o tipo de remuneração variável mais encontrado no mercado. Trata-se de um valor monetário oferecido ao final de cada ano a certos colaboradores em função da sua contribuição ao desempenho da empresa. O desempenho é medido por critérios como lucratividade, aumento da participação no mercado, melhora da produtividade, </a:t>
            </a:r>
            <a:r>
              <a:rPr lang="pt-BR" dirty="0" smtClean="0"/>
              <a:t>etc.</a:t>
            </a:r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1771" y="4788768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1923" y="4840283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3500" b="1" dirty="0">
                <a:cs typeface="Calibri" panose="020F0502020204030204" pitchFamily="34" charset="0"/>
              </a:rPr>
              <a:t>DISTRIBUIÇÃO DO LUCRO AOS COLABORADORES</a:t>
            </a:r>
            <a:endParaRPr lang="pt-BR" sz="3500" b="1" dirty="0"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2955" y="1845543"/>
            <a:ext cx="9872871" cy="4038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A participação nos lucros é um sistema pelo qual uma organização distribui anualmente entre os colaboradores certa proporção dos lucros. Trata-se de uma forma de remuneração variável. A participação nos lucros e nos resultados (PLR) foi prevista no texto da Constituição de 1988, no artigo 621 da CLT e ratificada pela Lei n. 10.101, de 2000. A intenção é estimular essa prática a partir da negociação em convenção, acordo coletivo ou por intermédio de comissão escolhida pelas partes, dela integrando necessariamente um representante do sindicato. A partir daí, as empresas passaram a implantar programas de participação nos lucros e nos resultados para atender à imposição legal. </a:t>
            </a:r>
            <a:endParaRPr lang="pt-B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446986" y="406719"/>
            <a:ext cx="7340958" cy="5859500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802" y="4866040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635617" y="340241"/>
            <a:ext cx="8551572" cy="6048363"/>
          </a:xfrm>
          <a:prstGeom prst="rect">
            <a:avLst/>
          </a:prstGeom>
        </p:spPr>
      </p:pic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4801" y="4827405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3286" y="5020588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01288" y="988101"/>
            <a:ext cx="10571998" cy="970450"/>
          </a:xfrm>
        </p:spPr>
        <p:txBody>
          <a:bodyPr>
            <a:noAutofit/>
          </a:bodyPr>
          <a:lstStyle/>
          <a:p>
            <a:br>
              <a:rPr lang="pt-BR" sz="3500" b="1" dirty="0" smtClean="0">
                <a:cs typeface="Calibri" panose="020F0502020204030204" pitchFamily="34" charset="0"/>
              </a:rPr>
            </a:br>
            <a:r>
              <a:rPr lang="pt-BR" sz="3500" b="1" dirty="0" smtClean="0">
                <a:cs typeface="Calibri" panose="020F0502020204030204" pitchFamily="34" charset="0"/>
              </a:rPr>
              <a:t>PROGRAMAS </a:t>
            </a:r>
            <a:r>
              <a:rPr lang="pt-BR" sz="3500" b="1" dirty="0">
                <a:cs typeface="Calibri" panose="020F0502020204030204" pitchFamily="34" charset="0"/>
              </a:rPr>
              <a:t>DE </a:t>
            </a:r>
            <a:r>
              <a:rPr lang="pt-BR" sz="3500" b="1" dirty="0" smtClean="0">
                <a:cs typeface="Calibri" panose="020F0502020204030204" pitchFamily="34" charset="0"/>
              </a:rPr>
              <a:t>INCENTIVOS</a:t>
            </a:r>
            <a:br>
              <a:rPr lang="pt-BR" sz="3500" b="1" dirty="0">
                <a:cs typeface="Calibri" panose="020F0502020204030204" pitchFamily="34" charset="0"/>
              </a:rPr>
            </a:br>
            <a:endParaRPr lang="pt-BR" sz="3500" b="1" dirty="0"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11136" y="1845583"/>
            <a:ext cx="10467726" cy="4126997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pt-BR" sz="2100" dirty="0">
                <a:cs typeface="Calibri Light" panose="020F0302020204030204" pitchFamily="34" charset="0"/>
              </a:rPr>
              <a:t>Na verdade, a remuneração fixa foi um produto do início do século XX para compensar o trabalho rotineiro e repetitivo dos funcionários em uma época de estabilidade e permanência</a:t>
            </a:r>
            <a:r>
              <a:rPr lang="pt-BR" sz="2100" dirty="0" smtClean="0">
                <a:cs typeface="Calibri Light" panose="020F0302020204030204" pitchFamily="34" charset="0"/>
              </a:rPr>
              <a:t>.</a:t>
            </a:r>
            <a:endParaRPr lang="pt-BR" sz="2100" dirty="0"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100" dirty="0">
                <a:cs typeface="Calibri Light" panose="020F0302020204030204" pitchFamily="34" charset="0"/>
              </a:rPr>
              <a:t>Era uma época em que tudo se repetia indefinidamente. Mas o mundo mudou. E as organizações também. Hoje, a maior parte das organizações bem-sucedidas está migrando para programas de remuneração flexível e variável, capazes de </a:t>
            </a:r>
            <a:r>
              <a:rPr lang="pt-BR" sz="2100" b="1" dirty="0">
                <a:solidFill>
                  <a:srgbClr val="FF0000"/>
                </a:solidFill>
                <a:cs typeface="Calibri Light" panose="020F0302020204030204" pitchFamily="34" charset="0"/>
              </a:rPr>
              <a:t>motivar</a:t>
            </a:r>
            <a:r>
              <a:rPr lang="pt-BR" sz="2100" dirty="0">
                <a:cs typeface="Calibri Light" panose="020F0302020204030204" pitchFamily="34" charset="0"/>
              </a:rPr>
              <a:t>, </a:t>
            </a:r>
            <a:r>
              <a:rPr lang="pt-BR" sz="2100" b="1" dirty="0">
                <a:solidFill>
                  <a:srgbClr val="FF0000"/>
                </a:solidFill>
                <a:cs typeface="Calibri Light" panose="020F0302020204030204" pitchFamily="34" charset="0"/>
              </a:rPr>
              <a:t>incentivar</a:t>
            </a:r>
            <a:r>
              <a:rPr lang="pt-BR" sz="2100" dirty="0">
                <a:cs typeface="Calibri Light" panose="020F0302020204030204" pitchFamily="34" charset="0"/>
              </a:rPr>
              <a:t> e mexer com </a:t>
            </a:r>
            <a:r>
              <a:rPr lang="pt-BR" sz="2100" dirty="0" smtClean="0">
                <a:cs typeface="Calibri Light" panose="020F0302020204030204" pitchFamily="34" charset="0"/>
              </a:rPr>
              <a:t>os sentimentos das </a:t>
            </a:r>
            <a:r>
              <a:rPr lang="pt-BR" sz="2100" dirty="0">
                <a:cs typeface="Calibri Light" panose="020F0302020204030204" pitchFamily="34" charset="0"/>
              </a:rPr>
              <a:t>pessoas. Os </a:t>
            </a:r>
            <a:r>
              <a:rPr lang="pt-BR" sz="2100" b="1" dirty="0">
                <a:solidFill>
                  <a:srgbClr val="FF0000"/>
                </a:solidFill>
                <a:cs typeface="Calibri Light" panose="020F0302020204030204" pitchFamily="34" charset="0"/>
              </a:rPr>
              <a:t>programas de incentivos </a:t>
            </a:r>
            <a:r>
              <a:rPr lang="pt-BR" sz="2100" dirty="0">
                <a:cs typeface="Calibri Light" panose="020F0302020204030204" pitchFamily="34" charset="0"/>
              </a:rPr>
              <a:t>estão em alta. E mirando o </a:t>
            </a:r>
            <a:r>
              <a:rPr lang="pt-BR" sz="2100" dirty="0" smtClean="0">
                <a:cs typeface="Calibri Light" panose="020F0302020204030204" pitchFamily="34" charset="0"/>
              </a:rPr>
              <a:t>futuro.</a:t>
            </a:r>
            <a:endParaRPr lang="pt-BR" sz="2100" dirty="0"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endParaRPr lang="pt-BR" sz="2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966" y="5190193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t-BR" sz="3500" b="1" dirty="0" smtClean="0"/>
            </a:br>
            <a:r>
              <a:rPr lang="pt-BR" sz="3500" b="1" dirty="0" smtClean="0">
                <a:cs typeface="Calibri" panose="020F0502020204030204" pitchFamily="34" charset="0"/>
              </a:rPr>
              <a:t>O </a:t>
            </a:r>
            <a:r>
              <a:rPr lang="pt-BR" sz="3500" b="1" dirty="0">
                <a:cs typeface="Calibri" panose="020F0502020204030204" pitchFamily="34" charset="0"/>
              </a:rPr>
              <a:t>que é um programa de incentivo?</a:t>
            </a:r>
            <a:br>
              <a:rPr lang="pt-BR" sz="3500" b="1" dirty="0"/>
            </a:b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2999" y="1774065"/>
            <a:ext cx="9872871" cy="403860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/>
              <a:t>O programa de incentivo pode ser entendido como um sistema de metas e recompensas, cujo objetivo é reconhecer, estimular e retribuir o comportamento, o engajamento e o desempenho dos colaboradores e das equipes de trabalho.</a:t>
            </a: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Ou seja, é uma forma de estimular os colaboradores, bem como as equipes a buscarem um alto nível de desempenho, baseado em metas e retribuições.</a:t>
            </a:r>
            <a:endParaRPr lang="pt-BR" dirty="0"/>
          </a:p>
          <a:p>
            <a:pPr algn="just">
              <a:lnSpc>
                <a:spcPct val="150000"/>
              </a:lnSpc>
            </a:pPr>
            <a:r>
              <a:rPr lang="pt-BR" dirty="0"/>
              <a:t>Essas práticas favorecem os funcionários, que se sentem mais motivados, e também as empresas, já que aumentam a produtividade, melhoram o desempenho, reduzem a rotatividade, entre outros benefícios que serão esclarecidos adiante.</a:t>
            </a:r>
            <a:endParaRPr lang="pt-BR" dirty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000" b="1" dirty="0">
                <a:cs typeface="Calibri" panose="020F0502020204030204" pitchFamily="34" charset="0"/>
              </a:rPr>
              <a:t>Uma organização pode conceder incentivos financeiros e não </a:t>
            </a:r>
            <a:r>
              <a:rPr lang="pt-BR" sz="3000" b="1" dirty="0" smtClean="0">
                <a:cs typeface="Calibri" panose="020F0502020204030204" pitchFamily="34" charset="0"/>
              </a:rPr>
              <a:t>financeiros</a:t>
            </a:r>
            <a:endParaRPr lang="pt-BR" sz="3000" b="1" dirty="0">
              <a:cs typeface="Calibri" panose="020F050202020403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9" y="2084832"/>
            <a:ext cx="9720071" cy="4023360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pt-BR" dirty="0" smtClean="0">
                <a:cs typeface="Calibri Light" panose="020F0302020204030204" pitchFamily="34" charset="0"/>
              </a:rPr>
              <a:t>No </a:t>
            </a:r>
            <a:r>
              <a:rPr lang="pt-BR" dirty="0">
                <a:cs typeface="Calibri Light" panose="020F0302020204030204" pitchFamily="34" charset="0"/>
              </a:rPr>
              <a:t>primeiro caso, o funcionário recebe bonificações em dinheiro. Já no segundo, recebe viagens, folgas, passeios, prêmios, entre outras inúmeras formas de recompensas.</a:t>
            </a:r>
            <a:endParaRPr lang="pt-BR" dirty="0">
              <a:cs typeface="Calibri Light" panose="020F0302020204030204" pitchFamily="34" charset="0"/>
            </a:endParaRPr>
          </a:p>
          <a:p>
            <a:pPr marL="45720" indent="0" algn="just">
              <a:lnSpc>
                <a:spcPct val="150000"/>
              </a:lnSpc>
              <a:buNone/>
            </a:pPr>
            <a:r>
              <a:rPr lang="pt-BR" b="1" dirty="0">
                <a:cs typeface="Calibri Light" panose="020F0302020204030204" pitchFamily="34" charset="0"/>
              </a:rPr>
              <a:t>Essas premiações devem estar vinculadas a algum número, como:</a:t>
            </a:r>
            <a:endParaRPr lang="pt-BR" b="1" dirty="0">
              <a:cs typeface="Calibri Light" panose="020F030202020403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pt-BR" dirty="0">
                <a:cs typeface="Calibri Light" panose="020F0302020204030204" pitchFamily="34" charset="0"/>
              </a:rPr>
              <a:t>volume de vendas;</a:t>
            </a:r>
            <a:endParaRPr lang="pt-BR" dirty="0">
              <a:cs typeface="Calibri Light" panose="020F030202020403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pt-BR" dirty="0" smtClean="0">
                <a:cs typeface="Calibri Light" panose="020F0302020204030204" pitchFamily="34" charset="0"/>
              </a:rPr>
              <a:t>média </a:t>
            </a:r>
            <a:r>
              <a:rPr lang="pt-BR" dirty="0">
                <a:cs typeface="Calibri Light" panose="020F0302020204030204" pitchFamily="34" charset="0"/>
              </a:rPr>
              <a:t>de faturamento;</a:t>
            </a:r>
            <a:endParaRPr lang="pt-BR" dirty="0">
              <a:cs typeface="Calibri Light" panose="020F030202020403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pt-BR" dirty="0">
                <a:cs typeface="Calibri Light" panose="020F0302020204030204" pitchFamily="34" charset="0"/>
              </a:rPr>
              <a:t>meta de redução de custos;</a:t>
            </a:r>
            <a:endParaRPr lang="pt-BR" dirty="0">
              <a:cs typeface="Calibri Light" panose="020F0302020204030204" pitchFamily="34" charset="0"/>
            </a:endParaRPr>
          </a:p>
          <a:p>
            <a:pPr algn="just" fontAlgn="base">
              <a:lnSpc>
                <a:spcPct val="150000"/>
              </a:lnSpc>
            </a:pPr>
            <a:r>
              <a:rPr lang="pt-BR" dirty="0">
                <a:cs typeface="Calibri Light" panose="020F0302020204030204" pitchFamily="34" charset="0"/>
              </a:rPr>
              <a:t>cumprimento de prazos, entre outros.</a:t>
            </a:r>
            <a:endParaRPr lang="pt-BR" dirty="0">
              <a:cs typeface="Calibri Light" panose="020F0302020204030204" pitchFamily="34" charset="0"/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1967" y="4853162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8936" y="4917557"/>
            <a:ext cx="1667807" cy="1667807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24127" y="786384"/>
            <a:ext cx="9720072" cy="1499616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t-BR" sz="3000" b="1" dirty="0">
                <a:cs typeface="Calibri" panose="020F0502020204030204" pitchFamily="34" charset="0"/>
              </a:rPr>
              <a:t>Uma organização pode conceder incentivos financeiros e não financeiros</a:t>
            </a:r>
            <a:endParaRPr lang="pt-BR" sz="3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144332"/>
            <a:ext cx="9720071" cy="402336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>
                <a:cs typeface="Calibri Light" panose="020F0302020204030204" pitchFamily="34" charset="0"/>
              </a:rPr>
              <a:t>Quem deseja desenvolver uma equipe com competências variadas também deve vincular as recompensas a cursos, especializações, pós-graduações, entre outras formas de aprimoramento profissional.</a:t>
            </a:r>
            <a:endParaRPr lang="pt-BR" dirty="0">
              <a:cs typeface="Calibri Light" panose="020F030202020403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dirty="0">
                <a:cs typeface="Calibri Light" panose="020F0302020204030204" pitchFamily="34" charset="0"/>
              </a:rPr>
              <a:t>Para que um programa de incentivo dê os resultados positivos, é necessário contar com um esforço conjunto entre líderes e funcionários. Além disso, é preciso estabelecer uma comunicação clara, definir metas alcançáveis, cumprir as promessas dentro dos prazos e contar com uma liderança engajada.</a:t>
            </a:r>
            <a:endParaRPr lang="pt-BR" dirty="0">
              <a:cs typeface="Calibri Light" panose="020F0302020204030204" pitchFamily="34" charset="0"/>
            </a:endParaRP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endParaRPr lang="pt-BR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pt-BR" sz="3500" b="1" dirty="0" smtClean="0"/>
            </a:br>
            <a:r>
              <a:rPr lang="pt-BR" sz="3500" b="1" dirty="0" smtClean="0"/>
              <a:t>Qual </a:t>
            </a:r>
            <a:r>
              <a:rPr lang="pt-BR" sz="3500" b="1" dirty="0"/>
              <a:t>o tripé do programa de incentivo</a:t>
            </a:r>
            <a:br>
              <a:rPr lang="pt-BR" sz="3500" b="1" dirty="0"/>
            </a:b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2304096"/>
            <a:ext cx="9872871" cy="4038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sz="2500" dirty="0"/>
              <a:t>O programa de incentivo se baseia no tripé </a:t>
            </a:r>
            <a:r>
              <a:rPr lang="pt-BR" sz="2500" dirty="0" smtClean="0"/>
              <a:t>composto:</a:t>
            </a:r>
            <a:endParaRPr lang="pt-BR" sz="2500" dirty="0" smtClean="0"/>
          </a:p>
          <a:p>
            <a:pPr algn="just">
              <a:lnSpc>
                <a:spcPct val="150000"/>
              </a:lnSpc>
            </a:pPr>
            <a:r>
              <a:rPr lang="pt-BR" sz="2500" b="1" dirty="0" smtClean="0">
                <a:solidFill>
                  <a:srgbClr val="FF0000"/>
                </a:solidFill>
              </a:rPr>
              <a:t>- motivação</a:t>
            </a:r>
            <a:endParaRPr lang="pt-BR" sz="25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500" b="1" dirty="0" smtClean="0">
                <a:solidFill>
                  <a:srgbClr val="FF0000"/>
                </a:solidFill>
              </a:rPr>
              <a:t>- reconhecimento </a:t>
            </a:r>
            <a:endParaRPr lang="pt-BR" sz="2500" b="1" dirty="0" smtClean="0">
              <a:solidFill>
                <a:srgbClr val="FF0000"/>
              </a:solidFill>
            </a:endParaRPr>
          </a:p>
          <a:p>
            <a:pPr algn="just">
              <a:lnSpc>
                <a:spcPct val="150000"/>
              </a:lnSpc>
            </a:pPr>
            <a:r>
              <a:rPr lang="pt-BR" sz="2500" b="1" dirty="0" smtClean="0">
                <a:solidFill>
                  <a:srgbClr val="FF0000"/>
                </a:solidFill>
              </a:rPr>
              <a:t>- recompensa.</a:t>
            </a:r>
            <a:endParaRPr lang="pt-BR" sz="2500" b="1" dirty="0" smtClean="0">
              <a:solidFill>
                <a:srgbClr val="FF0000"/>
              </a:solidFill>
            </a:endParaRPr>
          </a:p>
          <a:p>
            <a:endParaRPr lang="pt-BR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462" y="474874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pt-BR" sz="3500" b="1" dirty="0" smtClean="0"/>
            </a:br>
            <a:r>
              <a:rPr lang="pt-BR" sz="3500" b="1" dirty="0" smtClean="0"/>
              <a:t>Motivação</a:t>
            </a:r>
            <a:br>
              <a:rPr lang="pt-BR" sz="3500" b="1" dirty="0"/>
            </a:b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920240"/>
            <a:ext cx="10223695" cy="4038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 smtClean="0"/>
              <a:t>Utilizar </a:t>
            </a:r>
            <a:r>
              <a:rPr lang="pt-BR" dirty="0"/>
              <a:t>campanhas de incentivo resulta em um impacto direto sobre a motivação dos funcionários e das equipes. É uma forma de atração e retenção de talentos, além de formar e manter equipes de alta performance.</a:t>
            </a:r>
            <a:endParaRPr lang="pt-BR" dirty="0"/>
          </a:p>
          <a:p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172259" y="4141323"/>
            <a:ext cx="4092234" cy="2046117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462" y="4748744"/>
            <a:ext cx="1667807" cy="1667807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500" b="1" dirty="0"/>
              <a:t>Reconhecimento</a:t>
            </a:r>
            <a:endParaRPr lang="pt-BR" sz="35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143000" y="1920240"/>
            <a:ext cx="10223695" cy="4038600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pt-BR" dirty="0"/>
              <a:t>O segundo pilar do tripé dos programas de incentivo é o reconhecimento. Ele se baseia na premissa de que os esforços dos colaboradores devem ser reconhecidos e valorizados.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462" y="4748744"/>
            <a:ext cx="1667807" cy="1667807"/>
          </a:xfrm>
          <a:prstGeom prst="rect">
            <a:avLst/>
          </a:prstGeom>
        </p:spPr>
      </p:pic>
      <p:pic>
        <p:nvPicPr>
          <p:cNvPr id="5122" name="Picture 2" descr="Reconhecer-se ou ser reconhecido - A priori RH - Excelência em Recursos  Humano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6745" y="4069397"/>
            <a:ext cx="3708029" cy="1889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0</TotalTime>
  <Words>8848</Words>
  <Application>WPS Presentation</Application>
  <PresentationFormat>Widescreen</PresentationFormat>
  <Paragraphs>122</Paragraphs>
  <Slides>24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24</vt:i4>
      </vt:variant>
    </vt:vector>
  </HeadingPairs>
  <TitlesOfParts>
    <vt:vector size="35" baseType="lpstr">
      <vt:lpstr>Arial</vt:lpstr>
      <vt:lpstr>SimSun</vt:lpstr>
      <vt:lpstr>Wingdings</vt:lpstr>
      <vt:lpstr>Tw Cen MT</vt:lpstr>
      <vt:lpstr>Wingdings 3</vt:lpstr>
      <vt:lpstr>Calibri</vt:lpstr>
      <vt:lpstr>Calibri Light</vt:lpstr>
      <vt:lpstr>Tw Cen MT Condensed</vt:lpstr>
      <vt:lpstr>Microsoft YaHei</vt:lpstr>
      <vt:lpstr>Arial Unicode MS</vt:lpstr>
      <vt:lpstr>Integral</vt:lpstr>
      <vt:lpstr>PROGRAMAS DE INCENTIVOS </vt:lpstr>
      <vt:lpstr> PROGRAMAS DE INCENTIVOS </vt:lpstr>
      <vt:lpstr> PROGRAMAS DE INCENTIVOS </vt:lpstr>
      <vt:lpstr> O que é um programa de incentivo? </vt:lpstr>
      <vt:lpstr>Uma organização pode conceder incentivos financeiros e não financeiros</vt:lpstr>
      <vt:lpstr>Uma organização pode conceder incentivos financeiros e não financeiros</vt:lpstr>
      <vt:lpstr> Qual o tripé do programa de incentivo </vt:lpstr>
      <vt:lpstr> Motivação </vt:lpstr>
      <vt:lpstr>Reconhecimento</vt:lpstr>
      <vt:lpstr>  Recompensa  </vt:lpstr>
      <vt:lpstr>RECOMPENSAS E PUNIÇÕES </vt:lpstr>
      <vt:lpstr>RECOMPENSAS E PUNIÇÕES </vt:lpstr>
      <vt:lpstr>Sistema de recompensas e punições</vt:lpstr>
      <vt:lpstr>Sistema de recompensas e punições</vt:lpstr>
      <vt:lpstr>A teoria do reforço </vt:lpstr>
      <vt:lpstr>A teoria do reforço </vt:lpstr>
      <vt:lpstr>A teoria do reforço positivo</vt:lpstr>
      <vt:lpstr>IMPORTANTE!</vt:lpstr>
      <vt:lpstr>PowerPoint 演示文稿</vt:lpstr>
      <vt:lpstr> Qual é o foco dos incentivos?  O que se pretende com os incentivos?  </vt:lpstr>
      <vt:lpstr>Plano de bonificação anual</vt:lpstr>
      <vt:lpstr>DISTRIBUIÇÃO DO LUCRO AOS COLABORADORES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Windows</dc:creator>
  <cp:lastModifiedBy>usuario</cp:lastModifiedBy>
  <cp:revision>5</cp:revision>
  <dcterms:created xsi:type="dcterms:W3CDTF">2021-05-12T12:33:00Z</dcterms:created>
  <dcterms:modified xsi:type="dcterms:W3CDTF">2021-05-18T22:18:57Z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1046-11.2.0.10132</vt:lpwstr>
  </property>
</Properties>
</file>