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  <p:sldMasterId id="2147483650" r:id="rId3"/>
    <p:sldMasterId id="2147483663" r:id="rId4"/>
    <p:sldMasterId id="2147483665" r:id="rId5"/>
  </p:sldMasterIdLst>
  <p:notesMasterIdLst>
    <p:notesMasterId r:id="rId7"/>
  </p:notesMasterIdLst>
  <p:sldIdLst>
    <p:sldId id="256" r:id="rId6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x="9144000" cy="6858000"/>
  <p:notesSz cx="6858000" cy="9674225"/>
  <p:embeddedFontLst>
    <p:embeddedFont>
      <p:font typeface="Arial Black" panose="020B0A04020102020204"/>
      <p:bold r:id="rId53"/>
    </p:embeddedFont>
    <p:embeddedFont>
      <p:font typeface="Arial Narrow" panose="020B0606020202030204"/>
      <p:regular r:id="rId5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75E90B-DE66-4F76-869F-9C57DA0E7F8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54" Type="http://schemas.openxmlformats.org/officeDocument/2006/relationships/font" Target="fonts/font2.fntdata"/><Relationship Id="rId53" Type="http://schemas.openxmlformats.org/officeDocument/2006/relationships/font" Target="fonts/font1.fntdata"/><Relationship Id="rId52" Type="http://schemas.openxmlformats.org/officeDocument/2006/relationships/tableStyles" Target="tableStyles.xml"/><Relationship Id="rId51" Type="http://schemas.openxmlformats.org/officeDocument/2006/relationships/viewProps" Target="viewProps.xml"/><Relationship Id="rId50" Type="http://schemas.openxmlformats.org/officeDocument/2006/relationships/presProps" Target="presProps.xml"/><Relationship Id="rId5" Type="http://schemas.openxmlformats.org/officeDocument/2006/relationships/slideMaster" Target="slideMasters/slideMaster4.xml"/><Relationship Id="rId49" Type="http://schemas.openxmlformats.org/officeDocument/2006/relationships/slide" Target="slides/slide4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0" Type="http://schemas.openxmlformats.org/officeDocument/2006/relationships/slide" Target="slides/slide34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type="hdr" idx="2"/>
          </p:nvPr>
        </p:nvSpPr>
        <p:spPr>
          <a:xfrm>
            <a:off x="0" y="0"/>
            <a:ext cx="2971800" cy="48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type="dt" idx="10"/>
          </p:nvPr>
        </p:nvSpPr>
        <p:spPr>
          <a:xfrm>
            <a:off x="3884612" y="0"/>
            <a:ext cx="2971800" cy="48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" name="Google Shape;5;n"/>
          <p:cNvSpPr/>
          <p:nvPr>
            <p:ph type="sldImg" idx="3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7" name="Google Shape;7;n"/>
          <p:cNvSpPr txBox="1"/>
          <p:nvPr>
            <p:ph type="ftr" idx="11"/>
          </p:nvPr>
        </p:nvSpPr>
        <p:spPr>
          <a:xfrm>
            <a:off x="0" y="9188450"/>
            <a:ext cx="2971800" cy="48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type="sldNum" idx="12"/>
          </p:nvPr>
        </p:nvSpPr>
        <p:spPr>
          <a:xfrm>
            <a:off x="3884612" y="9188450"/>
            <a:ext cx="2971800" cy="48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fld>
            <a:endParaRPr lang="en-US" sz="12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2" name="Google Shape;172;p1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0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33" name="Google Shape;233;p10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1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0" name="Google Shape;240;p11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7" name="Google Shape;247;p12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3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4" name="Google Shape;254;p13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61" name="Google Shape;261;p14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5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68" name="Google Shape;268;p15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6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5" name="Google Shape;275;p16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7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2" name="Google Shape;282;p17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8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9" name="Google Shape;289;p18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9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6" name="Google Shape;296;p19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7" name="Google Shape;177;p2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0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3" name="Google Shape;303;p20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1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0" name="Google Shape;310;p21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2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6" name="Google Shape;316;p22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3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28" name="Google Shape;328;p23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4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4" name="Google Shape;334;p24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5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0" name="Google Shape;340;p25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6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7" name="Google Shape;347;p26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7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3" name="Google Shape;363;p27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8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5" name="Google Shape;375;p28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9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1" name="Google Shape;381;p29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4" name="Google Shape;184;p3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0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7" name="Google Shape;387;p30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1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94" name="Google Shape;394;p31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2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10" name="Google Shape;410;p32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3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20" name="Google Shape;420;p33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4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26" name="Google Shape;426;p34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5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2" name="Google Shape;432;p35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6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9" name="Google Shape;439;p36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7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5" name="Google Shape;455;p37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38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61" name="Google Shape;461;p38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9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68" name="Google Shape;468;p39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1" name="Google Shape;191;p4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0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77" name="Google Shape;477;p40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41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6" name="Google Shape;486;p41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42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94" name="Google Shape;494;p42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43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03" name="Google Shape;503;p43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8" name="Google Shape;198;p5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5" name="Google Shape;205;p6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12" name="Google Shape;212;p7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19" name="Google Shape;219;p8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:notes"/>
          <p:cNvSpPr txBox="1"/>
          <p:nvPr>
            <p:ph type="body" idx="1"/>
          </p:nvPr>
        </p:nvSpPr>
        <p:spPr>
          <a:xfrm>
            <a:off x="685800" y="4595812"/>
            <a:ext cx="5486400" cy="4352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6" name="Google Shape;226;p9:notes"/>
          <p:cNvSpPr/>
          <p:nvPr>
            <p:ph type="sldImg" idx="2"/>
          </p:nvPr>
        </p:nvSpPr>
        <p:spPr>
          <a:xfrm>
            <a:off x="1011237" y="725487"/>
            <a:ext cx="4837112" cy="3627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de título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"/>
          <p:cNvSpPr txBox="1"/>
          <p:nvPr>
            <p:ph type="ctrTitle"/>
          </p:nvPr>
        </p:nvSpPr>
        <p:spPr>
          <a:xfrm>
            <a:off x="2971800" y="1828800"/>
            <a:ext cx="60198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type="subTitle" idx="1"/>
          </p:nvPr>
        </p:nvSpPr>
        <p:spPr>
          <a:xfrm>
            <a:off x="2971800" y="42672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80"/>
              </a:spcBef>
              <a:spcAft>
                <a:spcPts val="0"/>
              </a:spcAft>
              <a:buSzPts val="2550"/>
              <a:buFont typeface="Noto Sans Symbols"/>
              <a:buNone/>
              <a:defRPr sz="3400"/>
            </a:lvl1pPr>
            <a:lvl2pPr lvl="1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"/>
          <p:cNvSpPr txBox="1"/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mente título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103" name="Google Shape;103;p12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ção">
  <p:cSld name="TWO_OBJECTS_WITH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3"/>
          <p:cNvSpPr txBox="1"/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107" name="Google Shape;107;p13"/>
          <p:cNvSpPr txBox="1"/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109" name="Google Shape;109;p13"/>
          <p:cNvSpPr txBox="1"/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3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112" name="Google Shape;112;p13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uas Partes de Conteúdo">
  <p:cSld name="TWO_OBJECTS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4"/>
          <p:cNvSpPr txBox="1"/>
          <p:nvPr>
            <p:ph type="body" idx="1"/>
          </p:nvPr>
        </p:nvSpPr>
        <p:spPr>
          <a:xfrm>
            <a:off x="457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type="body" idx="2"/>
          </p:nvPr>
        </p:nvSpPr>
        <p:spPr>
          <a:xfrm>
            <a:off x="4648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4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119" name="Google Shape;119;p14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Cabeçalho da Seção">
  <p:cSld name="SECTION_HEAD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23" name="Google Shape;123;p15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5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125" name="Google Shape;125;p15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e conteúdo">
  <p:cSld name="OBJEC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7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17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7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147" name="Google Shape;147;p17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e conteúdo">
  <p:cSld name="OBJEC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19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7" name="Google Shape;167;p19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19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169" name="Google Shape;169;p19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e conteúdo">
  <p:cSld name="OBJEC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56" name="Google Shape;56;p4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matchingName="Conteúdo">
  <p:cSld name="OBJECT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"/>
          <p:cNvSpPr txBox="1"/>
          <p:nvPr>
            <p:ph type="body" idx="1"/>
          </p:nvPr>
        </p:nvSpPr>
        <p:spPr>
          <a:xfrm>
            <a:off x="457200" y="4572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61" name="Google Shape;61;p5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m branco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65" name="Google Shape;65;p6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matchingName="Título, texto e conteúdo">
  <p:cSld name="TEXT_AND_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type="body" idx="1"/>
          </p:nvPr>
        </p:nvSpPr>
        <p:spPr>
          <a:xfrm>
            <a:off x="457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type="body" idx="2"/>
          </p:nvPr>
        </p:nvSpPr>
        <p:spPr>
          <a:xfrm>
            <a:off x="4648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72" name="Google Shape;72;p7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ítulo e texto verticais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"/>
          <p:cNvSpPr txBox="1"/>
          <p:nvPr>
            <p:ph type="title"/>
          </p:nvPr>
        </p:nvSpPr>
        <p:spPr>
          <a:xfrm rot="5400000">
            <a:off x="4953000" y="2133600"/>
            <a:ext cx="5410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type="body" idx="1"/>
          </p:nvPr>
        </p:nvSpPr>
        <p:spPr>
          <a:xfrm rot="5400000">
            <a:off x="762000" y="152400"/>
            <a:ext cx="54102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8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78" name="Google Shape;78;p8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e texto vertical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type="body" idx="1"/>
          </p:nvPr>
        </p:nvSpPr>
        <p:spPr>
          <a:xfrm rot="5400000">
            <a:off x="2628900" y="-190500"/>
            <a:ext cx="3886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84" name="Google Shape;84;p9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m com Legenda">
  <p:cSld name="PICTURE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/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88" name="Google Shape;88;p10"/>
          <p:cNvSpPr txBox="1"/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9" name="Google Shape;89;p10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0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91" name="Google Shape;91;p10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údo com Legenda">
  <p:cSld name="OBJECT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■"/>
              <a:defRPr sz="3200"/>
            </a:lvl1pPr>
            <a:lvl2pPr marL="914400" lvl="1" indent="-370840" algn="l">
              <a:spcBef>
                <a:spcPts val="560"/>
              </a:spcBef>
              <a:spcAft>
                <a:spcPts val="0"/>
              </a:spcAft>
              <a:buSzPts val="2240"/>
              <a:buChar char="◻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marL="1828800" lvl="3" indent="-317500" algn="l">
              <a:spcBef>
                <a:spcPts val="400"/>
              </a:spcBef>
              <a:spcAft>
                <a:spcPts val="0"/>
              </a:spcAft>
              <a:buSzPts val="1400"/>
              <a:buChar char="◻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95" name="Google Shape;95;p11"/>
          <p:cNvSpPr txBox="1"/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6" name="Google Shape;96;p11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sp>
        <p:nvSpPr>
          <p:cNvPr id="98" name="Google Shape;98;p11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CC"/>
            </a:gs>
            <a:gs pos="50000">
              <a:schemeClr val="lt1"/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" name="Google Shape;11;p1"/>
            <p:cNvSpPr txBox="1"/>
            <p:nvPr/>
          </p:nvSpPr>
          <p:spPr>
            <a:xfrm>
              <a:off x="0" y="0"/>
              <a:ext cx="2208" cy="4320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" name="Google Shape;12;p1"/>
            <p:cNvSpPr txBox="1"/>
            <p:nvPr/>
          </p:nvSpPr>
          <p:spPr>
            <a:xfrm>
              <a:off x="1081" y="1065"/>
              <a:ext cx="4679" cy="1596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grpSp>
          <p:nvGrpSpPr>
            <p:cNvPr id="13" name="Google Shape;13;p1"/>
            <p:cNvGrpSpPr/>
            <p:nvPr/>
          </p:nvGrpSpPr>
          <p:grpSpPr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4" name="Google Shape;14;p1"/>
              <p:cNvSpPr txBox="1"/>
              <p:nvPr/>
            </p:nvSpPr>
            <p:spPr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5" name="Google Shape;15;p1"/>
              <p:cNvSpPr txBox="1"/>
              <p:nvPr/>
            </p:nvSpPr>
            <p:spPr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" name="Google Shape;16;p1"/>
              <p:cNvSpPr txBox="1"/>
              <p:nvPr/>
            </p:nvSpPr>
            <p:spPr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7" name="Google Shape;17;p1"/>
              <p:cNvSpPr txBox="1"/>
              <p:nvPr/>
            </p:nvSpPr>
            <p:spPr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8" name="Google Shape;18;p1"/>
              <p:cNvSpPr txBox="1"/>
              <p:nvPr/>
            </p:nvSpPr>
            <p:spPr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9" name="Google Shape;19;p1"/>
              <p:cNvSpPr txBox="1"/>
              <p:nvPr/>
            </p:nvSpPr>
            <p:spPr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20" name="Google Shape;20;p1"/>
              <p:cNvSpPr txBox="1"/>
              <p:nvPr/>
            </p:nvSpPr>
            <p:spPr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21" name="Google Shape;21;p1"/>
              <p:cNvSpPr txBox="1"/>
              <p:nvPr/>
            </p:nvSpPr>
            <p:spPr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22" name="Google Shape;22;p1"/>
              <p:cNvSpPr txBox="1"/>
              <p:nvPr/>
            </p:nvSpPr>
            <p:spPr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23" name="Google Shape;23;p1"/>
              <p:cNvSpPr txBox="1"/>
              <p:nvPr/>
            </p:nvSpPr>
            <p:spPr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</p:grpSp>
      </p:grpSp>
      <p:sp>
        <p:nvSpPr>
          <p:cNvPr id="24" name="Google Shape;24;p1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25" name="Google Shape;25;p1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37084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◻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26" name="Google Shape;26;p1"/>
          <p:cNvSpPr txBox="1"/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27" name="Google Shape;27;p1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28" name="Google Shape;28;p1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CC"/>
            </a:gs>
            <a:gs pos="50000">
              <a:schemeClr val="lt1"/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38" name="Google Shape;38;p3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9" name="Google Shape;39;p3"/>
            <p:cNvSpPr txBox="1"/>
            <p:nvPr/>
          </p:nvSpPr>
          <p:spPr>
            <a:xfrm>
              <a:off x="0" y="0"/>
              <a:ext cx="180" cy="336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0" name="Google Shape;40;p3"/>
            <p:cNvSpPr txBox="1"/>
            <p:nvPr/>
          </p:nvSpPr>
          <p:spPr>
            <a:xfrm>
              <a:off x="260" y="85"/>
              <a:ext cx="5500" cy="173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1" name="Google Shape;41;p3"/>
            <p:cNvSpPr txBox="1"/>
            <p:nvPr/>
          </p:nvSpPr>
          <p:spPr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2" name="Google Shape;42;p3"/>
            <p:cNvSpPr txBox="1"/>
            <p:nvPr/>
          </p:nvSpPr>
          <p:spPr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3" name="Google Shape;43;p3"/>
            <p:cNvSpPr txBox="1"/>
            <p:nvPr/>
          </p:nvSpPr>
          <p:spPr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4" name="Google Shape;44;p3"/>
            <p:cNvSpPr txBox="1"/>
            <p:nvPr/>
          </p:nvSpPr>
          <p:spPr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5" name="Google Shape;45;p3"/>
            <p:cNvSpPr txBox="1"/>
            <p:nvPr/>
          </p:nvSpPr>
          <p:spPr>
            <a:xfrm>
              <a:off x="83" y="86"/>
              <a:ext cx="89" cy="8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6" name="Google Shape;46;p3"/>
            <p:cNvSpPr txBox="1"/>
            <p:nvPr/>
          </p:nvSpPr>
          <p:spPr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7" name="Google Shape;47;p3"/>
            <p:cNvSpPr txBox="1"/>
            <p:nvPr/>
          </p:nvSpPr>
          <p:spPr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48" name="Google Shape;48;p3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9" name="Google Shape;49;p3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37084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◻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0" name="Google Shape;50;p3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CC"/>
            </a:gs>
            <a:gs pos="50000">
              <a:schemeClr val="lt1"/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28" name="Google Shape;128;p16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29" name="Google Shape;129;p16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0" name="Google Shape;130;p16"/>
            <p:cNvSpPr txBox="1"/>
            <p:nvPr/>
          </p:nvSpPr>
          <p:spPr>
            <a:xfrm>
              <a:off x="0" y="0"/>
              <a:ext cx="180" cy="336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1" name="Google Shape;131;p16"/>
            <p:cNvSpPr txBox="1"/>
            <p:nvPr/>
          </p:nvSpPr>
          <p:spPr>
            <a:xfrm>
              <a:off x="260" y="85"/>
              <a:ext cx="5500" cy="173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2" name="Google Shape;132;p16"/>
            <p:cNvSpPr txBox="1"/>
            <p:nvPr/>
          </p:nvSpPr>
          <p:spPr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3" name="Google Shape;133;p16"/>
            <p:cNvSpPr txBox="1"/>
            <p:nvPr/>
          </p:nvSpPr>
          <p:spPr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4" name="Google Shape;134;p16"/>
            <p:cNvSpPr txBox="1"/>
            <p:nvPr/>
          </p:nvSpPr>
          <p:spPr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5" name="Google Shape;135;p16"/>
            <p:cNvSpPr txBox="1"/>
            <p:nvPr/>
          </p:nvSpPr>
          <p:spPr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6" name="Google Shape;136;p16"/>
            <p:cNvSpPr txBox="1"/>
            <p:nvPr/>
          </p:nvSpPr>
          <p:spPr>
            <a:xfrm>
              <a:off x="83" y="86"/>
              <a:ext cx="89" cy="8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7" name="Google Shape;137;p16"/>
            <p:cNvSpPr txBox="1"/>
            <p:nvPr/>
          </p:nvSpPr>
          <p:spPr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8" name="Google Shape;138;p16"/>
            <p:cNvSpPr txBox="1"/>
            <p:nvPr/>
          </p:nvSpPr>
          <p:spPr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39" name="Google Shape;139;p16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40" name="Google Shape;140;p16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37084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◻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41" name="Google Shape;141;p16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CC"/>
            </a:gs>
            <a:gs pos="50000">
              <a:schemeClr val="lt1"/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"/>
          <p:cNvSpPr txBox="1"/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50" name="Google Shape;150;p18"/>
          <p:cNvSpPr txBox="1"/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  <a:defRPr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51" name="Google Shape;151;p18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52" name="Google Shape;152;p18"/>
            <p:cNvSpPr txBox="1"/>
            <p:nvPr/>
          </p:nvSpPr>
          <p:spPr>
            <a:xfrm>
              <a:off x="0" y="0"/>
              <a:ext cx="180" cy="336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3" name="Google Shape;153;p18"/>
            <p:cNvSpPr txBox="1"/>
            <p:nvPr/>
          </p:nvSpPr>
          <p:spPr>
            <a:xfrm>
              <a:off x="260" y="85"/>
              <a:ext cx="5500" cy="173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4" name="Google Shape;154;p18"/>
            <p:cNvSpPr txBox="1"/>
            <p:nvPr/>
          </p:nvSpPr>
          <p:spPr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5" name="Google Shape;155;p18"/>
            <p:cNvSpPr txBox="1"/>
            <p:nvPr/>
          </p:nvSpPr>
          <p:spPr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6" name="Google Shape;156;p18"/>
            <p:cNvSpPr txBox="1"/>
            <p:nvPr/>
          </p:nvSpPr>
          <p:spPr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7" name="Google Shape;157;p18"/>
            <p:cNvSpPr txBox="1"/>
            <p:nvPr/>
          </p:nvSpPr>
          <p:spPr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8" name="Google Shape;158;p18"/>
            <p:cNvSpPr txBox="1"/>
            <p:nvPr/>
          </p:nvSpPr>
          <p:spPr>
            <a:xfrm>
              <a:off x="83" y="86"/>
              <a:ext cx="89" cy="8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9" name="Google Shape;159;p18"/>
            <p:cNvSpPr txBox="1"/>
            <p:nvPr/>
          </p:nvSpPr>
          <p:spPr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0" name="Google Shape;160;p18"/>
            <p:cNvSpPr txBox="1"/>
            <p:nvPr/>
          </p:nvSpPr>
          <p:spPr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61" name="Google Shape;161;p18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62" name="Google Shape;162;p18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37084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◻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63" name="Google Shape;163;p18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/>
          <p:nvPr>
            <p:ph type="ctrTitle"/>
          </p:nvPr>
        </p:nvSpPr>
        <p:spPr>
          <a:xfrm>
            <a:off x="3200400" y="1828800"/>
            <a:ext cx="5943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 panose="020B0604020202020204"/>
              <a:buNone/>
            </a:pPr>
            <a:r>
              <a:rPr lang="en-US" sz="4400" b="0" i="0" u="none">
                <a:solidFill>
                  <a:srgbClr val="FFFF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Preparando a</a:t>
            </a:r>
            <a:br>
              <a:rPr lang="en-US" sz="4400" b="0" i="0" u="none">
                <a:solidFill>
                  <a:srgbClr val="FFFF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4400" b="0" i="0" u="none">
                <a:solidFill>
                  <a:srgbClr val="FFFF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Avaliação de Desempenho</a:t>
            </a:r>
            <a:endParaRPr lang="en-US" sz="4400" b="0" i="0" u="none">
              <a:solidFill>
                <a:srgbClr val="FFFFFF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50000">
              <a:schemeClr val="lt1"/>
            </a:gs>
            <a:gs pos="100000">
              <a:srgbClr val="FFFFCC"/>
            </a:gs>
          </a:gsLst>
          <a:lin ang="5400000" scaled="0"/>
        </a:gradFill>
        <a:effectLst/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36" name="Google Shape;236;p29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FF006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Entrevista</a:t>
            </a:r>
            <a:endParaRPr lang="en-US" sz="4000" b="1" i="0" u="none">
              <a:solidFill>
                <a:srgbClr val="FF0066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37" name="Google Shape;237;p29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Crítica Objetiva </a:t>
            </a:r>
            <a:r>
              <a:rPr lang="en-US" sz="32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→</a:t>
            </a: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Ganhos </a:t>
            </a:r>
            <a:r>
              <a:rPr lang="en-US" sz="32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+ </a:t>
            </a: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Erro/Oportunidade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0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Desabafos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0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Sigilo </a:t>
            </a:r>
            <a:r>
              <a:rPr lang="en-US" sz="32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x</a:t>
            </a: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Comparações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50000">
              <a:schemeClr val="lt1"/>
            </a:gs>
            <a:gs pos="100000">
              <a:srgbClr val="FFFFCC"/>
            </a:gs>
          </a:gsLst>
          <a:lin ang="5400000" scaled="0"/>
        </a:gradFill>
        <a:effectLst/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43" name="Google Shape;243;p30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FF006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Entrevista</a:t>
            </a:r>
            <a:endParaRPr lang="en-US" sz="4000" b="1" i="0" u="none">
              <a:solidFill>
                <a:srgbClr val="FF0066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44" name="Google Shape;244;p30"/>
          <p:cNvSpPr txBox="1"/>
          <p:nvPr>
            <p:ph type="body" idx="1"/>
          </p:nvPr>
        </p:nvSpPr>
        <p:spPr>
          <a:xfrm>
            <a:off x="457200" y="1981200"/>
            <a:ext cx="8686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Salário e/ou Promoções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0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Conclusões e Resultados </a:t>
            </a:r>
            <a:r>
              <a:rPr lang="en-US" sz="32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→ </a:t>
            </a: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Clareza</a:t>
            </a: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C9"/>
            </a:gs>
            <a:gs pos="50000">
              <a:schemeClr val="lt1"/>
            </a:gs>
            <a:gs pos="100000">
              <a:srgbClr val="FFE9C9"/>
            </a:gs>
          </a:gsLst>
          <a:lin ang="5400000" scaled="0"/>
        </a:gradFill>
        <a:effectLst/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50" name="Google Shape;250;p31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00336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Erros Freqüentes</a:t>
            </a:r>
            <a:endParaRPr lang="en-US" sz="4000" b="1" i="0" u="none">
              <a:solidFill>
                <a:srgbClr val="003366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51" name="Google Shape;251;p31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Halo;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0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Tendência Central;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0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Leniência ou Severidade;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C9"/>
            </a:gs>
            <a:gs pos="50000">
              <a:schemeClr val="lt1"/>
            </a:gs>
            <a:gs pos="100000">
              <a:srgbClr val="FFE9C9"/>
            </a:gs>
          </a:gsLst>
          <a:lin ang="5400000" scaled="0"/>
        </a:gradFill>
        <a:effectLst/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57" name="Google Shape;257;p32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00336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Erros Freqüentes</a:t>
            </a:r>
            <a:endParaRPr lang="en-US" sz="4000" b="1" i="0" u="none">
              <a:solidFill>
                <a:srgbClr val="003366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58" name="Google Shape;258;p32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Contraste;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0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Recenticidade;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0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3366"/>
              </a:buClr>
              <a:buSzPts val="224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Potencial.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FE9"/>
            </a:gs>
            <a:gs pos="50000">
              <a:schemeClr val="lt1"/>
            </a:gs>
            <a:gs pos="100000">
              <a:srgbClr val="E9FFE9"/>
            </a:gs>
          </a:gsLst>
          <a:lin ang="5400000" scaled="0"/>
        </a:gradFill>
        <a:effectLst/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3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64" name="Google Shape;264;p33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9900CC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Desempenho Insatisfatório</a:t>
            </a:r>
            <a:endParaRPr lang="en-US" sz="4000" b="1" i="0" u="none">
              <a:solidFill>
                <a:srgbClr val="9900CC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65" name="Google Shape;265;p33"/>
          <p:cNvSpPr txBox="1"/>
          <p:nvPr>
            <p:ph type="body" idx="1"/>
          </p:nvPr>
        </p:nvSpPr>
        <p:spPr>
          <a:xfrm>
            <a:off x="533400" y="2286000"/>
            <a:ext cx="8229600" cy="423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12800" lvl="0" indent="-812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Noto Sans Symbols"/>
              <a:buAutoNum type="romanUcPeriod"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Situações do Trabalho: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Atividades e Natureza;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Volume;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Metas e Resultados – Melhor Desempenho da Equipe;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Estilo de Liderança.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FE9"/>
            </a:gs>
            <a:gs pos="50000">
              <a:schemeClr val="lt1"/>
            </a:gs>
            <a:gs pos="100000">
              <a:srgbClr val="E9FFE9"/>
            </a:gs>
          </a:gsLst>
          <a:lin ang="5400000" scaled="0"/>
        </a:gradFill>
        <a:effectLst/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4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71" name="Google Shape;271;p34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9900CC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Desempenho Insatisfatório</a:t>
            </a:r>
            <a:endParaRPr lang="en-US" sz="4000" b="1" i="0" u="none">
              <a:solidFill>
                <a:srgbClr val="9900CC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72" name="Google Shape;272;p34"/>
          <p:cNvSpPr txBox="1"/>
          <p:nvPr>
            <p:ph type="body" idx="1"/>
          </p:nvPr>
        </p:nvSpPr>
        <p:spPr>
          <a:xfrm>
            <a:off x="533400" y="24384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12800" lvl="0" indent="-812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Noto Sans Symbols"/>
              <a:buAutoNum type="romanUcPeriod" startAt="2"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Ausência de Feedback: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 que é esperado;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700"/>
              <a:buNone/>
            </a:pPr>
            <a:endParaRPr sz="36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Trabalho Inútil.</a:t>
            </a:r>
            <a:endParaRPr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FE9"/>
            </a:gs>
            <a:gs pos="50000">
              <a:schemeClr val="lt1"/>
            </a:gs>
            <a:gs pos="100000">
              <a:srgbClr val="E9FFE9"/>
            </a:gs>
          </a:gsLst>
          <a:lin ang="5400000" scaled="0"/>
        </a:gradFill>
        <a:effectLst/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5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78" name="Google Shape;278;p35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9900CC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Desempenho Insatisfatório</a:t>
            </a:r>
            <a:endParaRPr lang="en-US" sz="4000" b="1" i="0" u="none">
              <a:solidFill>
                <a:srgbClr val="9900CC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79" name="Google Shape;279;p35"/>
          <p:cNvSpPr txBox="1"/>
          <p:nvPr>
            <p:ph type="body" idx="1"/>
          </p:nvPr>
        </p:nvSpPr>
        <p:spPr>
          <a:xfrm>
            <a:off x="533400" y="2209800"/>
            <a:ext cx="8610600" cy="4243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12800" lvl="0" indent="-812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100"/>
              <a:buFont typeface="Noto Sans Symbols"/>
              <a:buAutoNum type="romanUcPeriod" startAt="3"/>
            </a:pPr>
            <a:r>
              <a:rPr lang="en-US" sz="2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Normas, Procedimentos, Posturas e Tipos de Relacionamento.</a:t>
            </a:r>
            <a:endParaRPr lang="en-US" sz="2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6794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2100"/>
              <a:buFont typeface="Noto Sans Symbols"/>
              <a:buNone/>
            </a:pPr>
            <a:endParaRPr sz="2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2100"/>
              <a:buFont typeface="Noto Sans Symbols"/>
              <a:buAutoNum type="romanUcPeriod" startAt="3"/>
            </a:pPr>
            <a:r>
              <a:rPr lang="en-US" sz="2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Ambiente Físico:</a:t>
            </a:r>
            <a:endParaRPr lang="en-US" sz="2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Recursos Inadequados e/ou Insuficientes;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Condições Ambientais Inadequadas.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FE9"/>
            </a:gs>
            <a:gs pos="50000">
              <a:schemeClr val="lt1"/>
            </a:gs>
            <a:gs pos="100000">
              <a:srgbClr val="E9FFE9"/>
            </a:gs>
          </a:gsLst>
          <a:lin ang="5400000" scaled="0"/>
        </a:gradFill>
        <a:effectLst/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6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85" name="Google Shape;285;p36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9900CC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Desempenho Insatisfatório</a:t>
            </a:r>
            <a:endParaRPr lang="en-US" sz="4000" b="1" i="0" u="none">
              <a:solidFill>
                <a:srgbClr val="9900CC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86" name="Google Shape;286;p36"/>
          <p:cNvSpPr txBox="1"/>
          <p:nvPr>
            <p:ph type="body" idx="1"/>
          </p:nvPr>
        </p:nvSpPr>
        <p:spPr>
          <a:xfrm>
            <a:off x="457200" y="1981200"/>
            <a:ext cx="8229600" cy="454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12800" lvl="0" indent="-812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Noto Sans Symbols"/>
              <a:buAutoNum type="romanUcPeriod" startAt="5"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Desajustes: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660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Estilo de Liderança;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Ausência de Desafios e/ou Oportunidades;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Perspectiva de Ascensão;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Remuneração;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Relacionamentos Interpessoais</a:t>
            </a:r>
            <a:r>
              <a:rPr lang="en-US" sz="2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.</a:t>
            </a:r>
            <a:endParaRPr lang="en-US" sz="2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FE9"/>
            </a:gs>
            <a:gs pos="50000">
              <a:schemeClr val="lt1"/>
            </a:gs>
            <a:gs pos="100000">
              <a:srgbClr val="E9FFE9"/>
            </a:gs>
          </a:gsLst>
          <a:lin ang="5400000" scaled="0"/>
        </a:gradFill>
        <a:effectLst/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7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92" name="Google Shape;292;p37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9900CC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Desempenho Insatisfatório</a:t>
            </a:r>
            <a:endParaRPr lang="en-US" sz="4000" b="1" i="0" u="none">
              <a:solidFill>
                <a:srgbClr val="9900CC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93" name="Google Shape;293;p37"/>
          <p:cNvSpPr txBox="1"/>
          <p:nvPr>
            <p:ph type="body" idx="1"/>
          </p:nvPr>
        </p:nvSpPr>
        <p:spPr>
          <a:xfrm>
            <a:off x="457200" y="2362200"/>
            <a:ext cx="8686800" cy="416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12800" lvl="0" indent="-812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Noto Sans Symbols"/>
              <a:buAutoNum type="romanUcPeriod" startAt="6"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Necessidades de Treinamento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660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Admissão, Transferência ou Promoção;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Tarefas, Normas e Procedimentos;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Atribuições da Área;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Fatos Externos;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Métodos e Tecnologias.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FE9"/>
            </a:gs>
            <a:gs pos="50000">
              <a:schemeClr val="lt1"/>
            </a:gs>
            <a:gs pos="100000">
              <a:srgbClr val="E9FFE9"/>
            </a:gs>
          </a:gsLst>
          <a:lin ang="5400000" scaled="0"/>
        </a:gradFill>
        <a:effectLst/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99" name="Google Shape;299;p38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400"/>
              <a:buFont typeface="Arial" panose="020B0604020202020204"/>
              <a:buNone/>
            </a:pPr>
            <a:r>
              <a:rPr lang="en-US" sz="44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Comentários Gerais</a:t>
            </a:r>
            <a:endParaRPr lang="en-US" sz="44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00" name="Google Shape;300;p38"/>
          <p:cNvSpPr txBox="1"/>
          <p:nvPr>
            <p:ph type="body" idx="1"/>
          </p:nvPr>
        </p:nvSpPr>
        <p:spPr>
          <a:xfrm>
            <a:off x="457200" y="1981200"/>
            <a:ext cx="84359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12800" lvl="0" indent="-812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Processo – Acompanhamento e Registros;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Formulários – Avaliado e Avaliador;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Imparcialidade;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Desempenho Real x Cargo;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Avaliador x Auto-avaliação;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Cronograma.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50000">
              <a:schemeClr val="lt1"/>
            </a:gs>
            <a:gs pos="100000">
              <a:srgbClr val="FFFFCC"/>
            </a:gs>
          </a:gsLst>
          <a:lin ang="5400000" scaled="0"/>
        </a:gradFill>
        <a:effectLst/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180" name="Google Shape;180;p21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Avaliação</a:t>
            </a:r>
            <a:endParaRPr lang="en-US" sz="4000" b="1" i="0" u="none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81" name="Google Shape;181;p21"/>
          <p:cNvSpPr txBox="1"/>
          <p:nvPr>
            <p:ph type="body" idx="1"/>
          </p:nvPr>
        </p:nvSpPr>
        <p:spPr>
          <a:xfrm>
            <a:off x="609600" y="1981200"/>
            <a:ext cx="80772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Avaliação 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↓</a:t>
            </a:r>
            <a:endParaRPr sz="32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Medo e Insegurança 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↓</a:t>
            </a:r>
            <a:endParaRPr lang="en-US" sz="32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Pessoal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↓</a:t>
            </a:r>
            <a:endParaRPr lang="en-US" sz="32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Crítica Destrutiva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9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306" name="Google Shape;306;p39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0033CC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Reflexões</a:t>
            </a:r>
            <a:endParaRPr lang="en-US" sz="4000" b="1" i="0" u="none">
              <a:solidFill>
                <a:srgbClr val="0033CC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07" name="Google Shape;307;p39"/>
          <p:cNvSpPr txBox="1"/>
          <p:nvPr>
            <p:ph type="body" idx="1"/>
          </p:nvPr>
        </p:nvSpPr>
        <p:spPr>
          <a:xfrm>
            <a:off x="611187" y="1981200"/>
            <a:ext cx="7138987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10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Participação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33CC"/>
              </a:buClr>
              <a:buSzPts val="1920"/>
              <a:buFont typeface="Noto Sans Symbols"/>
              <a:buChar char="◻"/>
            </a:pPr>
            <a:r>
              <a:rPr lang="en-US" sz="2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Fazer parte</a:t>
            </a:r>
            <a:endParaRPr lang="en-US" sz="2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33CC"/>
              </a:buClr>
              <a:buSzPts val="1920"/>
              <a:buFont typeface="Noto Sans Symbols"/>
              <a:buChar char="◻"/>
            </a:pPr>
            <a:r>
              <a:rPr lang="en-US" sz="2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Tomar parte</a:t>
            </a:r>
            <a:endParaRPr lang="en-US" sz="2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33CC"/>
              </a:buClr>
              <a:buSzPts val="1920"/>
              <a:buFont typeface="Noto Sans Symbols"/>
              <a:buChar char="◻"/>
            </a:pPr>
            <a:r>
              <a:rPr lang="en-US" sz="2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Ter parte</a:t>
            </a:r>
            <a:endParaRPr lang="en-US" sz="2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33CC"/>
              </a:buClr>
              <a:buSzPts val="210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Estratégias.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33CC"/>
              </a:buClr>
              <a:buSzPts val="210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Trabalho em Equipe.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33CC"/>
              </a:buClr>
              <a:buSzPts val="210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Liderança.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33CC"/>
              </a:buClr>
              <a:buSzPts val="210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Execução.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F6FF"/>
            </a:gs>
            <a:gs pos="50000">
              <a:schemeClr val="dk1"/>
            </a:gs>
            <a:gs pos="100000">
              <a:srgbClr val="D1F6FF"/>
            </a:gs>
          </a:gsLst>
          <a:lin ang="5400000" scaled="0"/>
        </a:gradFill>
        <a:effectLst/>
      </p:bgPr>
    </p:bg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0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313" name="Google Shape;313;p40"/>
          <p:cNvSpPr txBox="1"/>
          <p:nvPr>
            <p:ph type="title"/>
          </p:nvPr>
        </p:nvSpPr>
        <p:spPr>
          <a:xfrm>
            <a:off x="457200" y="2778125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 panose="020B0604020202020204"/>
              <a:buNone/>
            </a:pPr>
            <a:r>
              <a:rPr lang="en-US" sz="3600" b="1" i="0" u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Avaliação de Desempenho</a:t>
            </a:r>
            <a:br>
              <a:rPr lang="en-US" sz="3600" b="1" i="0" u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br>
              <a:rPr lang="en-US" sz="27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200" b="1" i="0" u="none">
                <a:solidFill>
                  <a:srgbClr val="0033CC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FORMULÁRIOS</a:t>
            </a:r>
            <a:endParaRPr lang="en-US" sz="3200" b="1" i="0" u="none">
              <a:solidFill>
                <a:srgbClr val="0033CC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319" name="Google Shape;319;p41"/>
          <p:cNvSpPr txBox="1"/>
          <p:nvPr/>
        </p:nvSpPr>
        <p:spPr>
          <a:xfrm>
            <a:off x="-257175" y="504825"/>
            <a:ext cx="9144000" cy="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20" name="Google Shape;320;p41"/>
          <p:cNvSpPr txBox="1"/>
          <p:nvPr/>
        </p:nvSpPr>
        <p:spPr>
          <a:xfrm>
            <a:off x="-257175" y="36464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21" name="Google Shape;321;p41"/>
          <p:cNvSpPr txBox="1"/>
          <p:nvPr/>
        </p:nvSpPr>
        <p:spPr>
          <a:xfrm>
            <a:off x="1044575" y="3765550"/>
            <a:ext cx="7848600" cy="671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Relacionamos abaixo, um conjunto de características desejáveis. Analise cada uma delas e indique ao lado somente </a:t>
            </a:r>
            <a:r>
              <a:rPr lang="en-US" sz="1000" b="1" i="1" u="sng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UM </a:t>
            </a:r>
            <a:r>
              <a:rPr lang="en-US" sz="10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dos conceitos possíveis, marcando com “x” o número correspondente.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22" name="Google Shape;322;p41"/>
          <p:cNvSpPr txBox="1"/>
          <p:nvPr/>
        </p:nvSpPr>
        <p:spPr>
          <a:xfrm>
            <a:off x="-257175" y="1858962"/>
            <a:ext cx="9144000" cy="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323" name="Google Shape;323;p41"/>
          <p:cNvGraphicFramePr/>
          <p:nvPr/>
        </p:nvGraphicFramePr>
        <p:xfrm>
          <a:off x="971550" y="4365625"/>
          <a:ext cx="731517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357550"/>
                <a:gridCol w="3957625"/>
              </a:tblGrid>
              <a:tr h="5730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CONCEITOS</a:t>
                      </a:r>
                      <a:endParaRPr lang="en-US" sz="1000" b="1" i="0" u="none" strike="noStrike" cap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4  -  ACIMA DO ESPERADO     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2  -  ATINGE PARCIALMENTE O ESPERADO     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  <a:tr h="5762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3  -  ATINGE O ESPERADO      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1  -  ABAIXO DO ESPERADO   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24" name="Google Shape;324;p41"/>
          <p:cNvSpPr txBox="1"/>
          <p:nvPr/>
        </p:nvSpPr>
        <p:spPr>
          <a:xfrm>
            <a:off x="755650" y="549275"/>
            <a:ext cx="77771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 panose="020B0604020202020204"/>
              <a:buNone/>
            </a:pPr>
            <a:r>
              <a:rPr lang="en-US" sz="18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SUPERIOR</a:t>
            </a:r>
            <a:endParaRPr lang="en-US" sz="18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325" name="Google Shape;325;p41"/>
          <p:cNvGraphicFramePr/>
          <p:nvPr/>
        </p:nvGraphicFramePr>
        <p:xfrm>
          <a:off x="900112" y="1169987"/>
          <a:ext cx="748817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1323975"/>
                <a:gridCol w="4008425"/>
                <a:gridCol w="455600"/>
                <a:gridCol w="449250"/>
                <a:gridCol w="452425"/>
                <a:gridCol w="7985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USP</a:t>
                      </a:r>
                      <a:endParaRPr lang="en-US" sz="1000" b="1" i="0" u="none" strike="noStrike" cap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AVALIAÇÃO DE DESEMPENHO - GRUPO SUPERIOR</a:t>
                      </a:r>
                      <a:endParaRPr lang="en-US" sz="1000" b="1" i="0" u="none" strike="noStrike" cap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2003</a:t>
                      </a:r>
                      <a:endParaRPr lang="en-US" sz="1000" b="1" i="0" u="none" strike="noStrike" cap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</a:tr>
              <a:tr h="242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Nº Funcional: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Nome do Avaliado: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Função: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Unidade: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Setor: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Tempo na  atual Função: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Data da Avaliação: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</a:tr>
              <a:tr h="4873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Data de Admissão: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       /        /     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Curso:                                                                                                                                                                                                     graduação </a:t>
                      </a: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□</a:t>
                      </a: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                     pós-graduação </a:t>
                      </a: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□</a:t>
                      </a: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                  mestrado </a:t>
                      </a: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□</a:t>
                      </a: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                 doutorado  </a:t>
                      </a: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□</a:t>
                      </a: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Nº Funcional: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Nome do Avaliador: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Função:</a:t>
                      </a:r>
                      <a:endParaRPr lang="en-US" sz="1000" b="0" i="0" u="none" strike="noStrike" cap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graphicFrame>
        <p:nvGraphicFramePr>
          <p:cNvPr id="331" name="Google Shape;331;p42"/>
          <p:cNvGraphicFramePr/>
          <p:nvPr/>
        </p:nvGraphicFramePr>
        <p:xfrm>
          <a:off x="384175" y="673100"/>
          <a:ext cx="8435950" cy="563555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7150100"/>
                <a:gridCol w="322250"/>
                <a:gridCol w="320675"/>
                <a:gridCol w="322250"/>
                <a:gridCol w="320675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1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3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4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  <a:tr h="371475"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DIMENSÃO INSTITUCIONAL – 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Características que agregam valor e contribuem para o desenvolvimento da Instituição.</a:t>
                      </a: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159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ENGAJAMENTO INSTITUCIONAL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Empenha-se em manter organizado e em bom estado seu equipamento e local de trabalho. Responsabilidade e cuidado no tratamento do patrimônio da USP. Comprometimento com Programas Institucionais como: Uso Eficiente da Energia Elétrica na USP (PURE), Programa para Uso Racional de Água (PURA) e USP Recicla.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ORIENTAÇÃO PARA RESULTADOS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Concentra-se nos resultados assumindo compromissos com as metas. Contribui com idéias e sugestões para obtenção satisfatória dos mesmos.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286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CAPACIDADE DE ANÁLISE/SOLUÇÃO DE PROBLEMAS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Capacidade para julgar e emitir recomendações adequadas sobre assuntos relativos a sua área de atuação, após criteriosa análise da situação.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49225"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DIMENSÃO FUNCIONAL 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– Características que geram impacto nos processos e formas de trabalho.</a:t>
                      </a: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QUALIDADE E PRODUTIVIDADE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Realiza suas atividades de forma completa, precisa e criteriosa, atendendo aos padrões de qualidade esperados.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ORIENTAÇÃO PARA O USUÁRIO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Estabelece contatos pessoais, independentes de nível hierárquico, de forma assertiva, buscando atender às expectativas e necessidades dos usuários internos e/ou externos.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ENERGIA E DISPOSIÇÃO PARA O TRABALHO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Demonstra interesse, entusiasmo e determinação na execução de suas atividades. É pró-ativo.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PONTUALIDADE / ASSIDUIDADE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Cumpre a jornada de trabalho pré-estabelecida tanto no aspecto horário como em freqüência.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03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TRABALHO EM EQUIPE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de interagir com os demais membros da equipe e saber ouvir posições contrárias. Busca alternativas e contribui para a atuação positiva dos demais. Está sempre pronto a cooperar.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3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graphicFrame>
        <p:nvGraphicFramePr>
          <p:cNvPr id="337" name="Google Shape;337;p43"/>
          <p:cNvGraphicFramePr/>
          <p:nvPr/>
        </p:nvGraphicFramePr>
        <p:xfrm>
          <a:off x="457200" y="755650"/>
          <a:ext cx="8229575" cy="54102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6975475"/>
                <a:gridCol w="314325"/>
                <a:gridCol w="312725"/>
                <a:gridCol w="314325"/>
                <a:gridCol w="312725"/>
              </a:tblGrid>
              <a:tr h="501650">
                <a:tc gridSpan="5"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DIMENSÃO INDIVIDUAL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– Características que aparecem nas atitudes, comportamentos e são um diferencial do funcionário.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ATUALIZAÇÃO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É preocupado com seu desenvolvimento profissional. Toma para si a responsabilidade de manter-se atualizado. Procura prover os meios de preencher as lacunas de competências técnico-funcionais, solicitando, quando necessário, apoio institucional. </a:t>
                      </a: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TÉCNICA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Nível de conhecimento sobre os procedimentos, normas e padrões internos necessários para exercer suas atividades.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FLEXIBILIDADE / ADAPTABILIDADE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Reage bem a mudanças. Tem facilidade para utilizar novos métodos, procedimentos e ferramentas, adaptando-se rapidamente às necessidades e mudanças na rotina de seu trabalho.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RELACIONAMENTO INTERPESSOAL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no relacionamento com seus pares, superiores, subordinados (se houver) e usuários.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ADMINISTRAÇÃO DE CONDIÇÕES DE TRABALHO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em administrar prazos e solicitações apresentando resultados satisfatórios mesmo diante de demandas excessivas. Capacidade de trabalhar sob pressão.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Total de Pontos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5722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Nota final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4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343" name="Google Shape;343;p44"/>
          <p:cNvSpPr txBox="1"/>
          <p:nvPr/>
        </p:nvSpPr>
        <p:spPr>
          <a:xfrm>
            <a:off x="468312" y="1050925"/>
            <a:ext cx="8316912" cy="158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sng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Obs.: 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1. A Unidade/Órgão poderá, a seu critério, substituir uma Característica em cada uma das  Dimensões Funcional e Individual, totalizando assim, no máximo, duas alterações. </a:t>
            </a:r>
            <a:b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</a:b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2. Transforme os pontos da avaliação em nota de 0 a 10. Considere: n: o total de pontos obtidos pelo funcionário.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A nota final NF será calculada da seguinte forma: NF = nx10/52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Para facilitar a classificação, em caso de arredondamento da nota final, a Unidade/Órgão deverá trabalhar com 3 casas decimais. Ex. 9,3217 = 9,322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Pondere sobre os itens acima e faça uma avaliação global e comparativa sobre a contribuição do (a) avaliado (a) em questão, conforme o quadro abaixo. (marque um “X” de acordo com a nota  final).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344" name="Google Shape;344;p44"/>
          <p:cNvGraphicFramePr/>
          <p:nvPr/>
        </p:nvGraphicFramePr>
        <p:xfrm>
          <a:off x="1173162" y="3408362"/>
          <a:ext cx="7070700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447675"/>
                <a:gridCol w="931850"/>
                <a:gridCol w="411150"/>
                <a:gridCol w="5280025"/>
              </a:tblGrid>
              <a:tr h="617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Acima de 8,0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Excelente Contribuidor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Na maioria das vezes, supera o esperado. Seu desempenho é reconhecido por todos com destaque.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75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Entre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6,0- 7,999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Bom Contribuidor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Em geral, alcança os objetivos de forma adequada contribuindo para os resultados de sua Área.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Entre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4,0 – 5,999 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Contribuidor Parcial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Em geral, contribui de forma parcial para os resultados de sua Área.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75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Até  3,999 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Menor Contribuidor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Na maioria das vezes, contribui pouco para os resultados de sua Área.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5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graphicFrame>
        <p:nvGraphicFramePr>
          <p:cNvPr id="350" name="Google Shape;350;p45"/>
          <p:cNvGraphicFramePr/>
          <p:nvPr/>
        </p:nvGraphicFramePr>
        <p:xfrm>
          <a:off x="1263650" y="566737"/>
          <a:ext cx="65484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65484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Prioridades para melhoria de desempenho na função atual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351" name="Google Shape;351;p45"/>
          <p:cNvSpPr txBox="1"/>
          <p:nvPr/>
        </p:nvSpPr>
        <p:spPr>
          <a:xfrm>
            <a:off x="1263650" y="811212"/>
            <a:ext cx="47545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AutoNum type="arabicPeriod"/>
            </a:pPr>
            <a:r>
              <a:rPr lang="en-US" sz="1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Conhecimentos e Habilidades a serem desenvolvidas e/ou aperfeiçoadas. 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352" name="Google Shape;352;p45"/>
          <p:cNvGraphicFramePr/>
          <p:nvPr/>
        </p:nvGraphicFramePr>
        <p:xfrm>
          <a:off x="1263650" y="1330325"/>
          <a:ext cx="65484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055925"/>
                <a:gridCol w="34925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Conhecimentos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(aprendizado que se adquire. Ex: Linguagem computacional, Técnicas de Legislação Trabalhista, Informática, etc...).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Habilidades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(o que se desenvolve como característica pessoal. Ex: Trabalhar em equipe, lidar com público/pessoal, etc...)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353" name="Google Shape;353;p45"/>
          <p:cNvSpPr txBox="1"/>
          <p:nvPr/>
        </p:nvSpPr>
        <p:spPr>
          <a:xfrm>
            <a:off x="1263650" y="2395537"/>
            <a:ext cx="56562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AutoNum type="arabicPeriod"/>
            </a:pPr>
            <a:r>
              <a:rPr lang="en-US" sz="1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Indicação de tipo ou modalidades de treinamento para suprir as necessidades indicadas: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54" name="Google Shape;354;p45"/>
          <p:cNvSpPr txBox="1"/>
          <p:nvPr/>
        </p:nvSpPr>
        <p:spPr>
          <a:xfrm>
            <a:off x="1187450" y="2679700"/>
            <a:ext cx="490537" cy="2444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TIPO: </a:t>
            </a:r>
            <a:endParaRPr lang="en-US" sz="1000" b="1" i="0" u="none">
              <a:solidFill>
                <a:schemeClr val="dk1"/>
              </a:solidFill>
              <a:latin typeface="Arial Narrow" panose="020B0606020202030204"/>
              <a:ea typeface="Arial Narrow" panose="020B0606020202030204"/>
              <a:cs typeface="Arial Narrow" panose="020B0606020202030204"/>
              <a:sym typeface="Arial Narrow" panose="020B0606020202030204"/>
            </a:endParaRPr>
          </a:p>
        </p:txBody>
      </p:sp>
      <p:graphicFrame>
        <p:nvGraphicFramePr>
          <p:cNvPr id="355" name="Google Shape;355;p45"/>
          <p:cNvGraphicFramePr/>
          <p:nvPr/>
        </p:nvGraphicFramePr>
        <p:xfrm>
          <a:off x="1263650" y="2914650"/>
          <a:ext cx="65468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1147750"/>
                <a:gridCol w="5399075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50" marB="4575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MODALIDADE: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) Informática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) Administrativo	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) Gerencial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   ) Laboratorial. Especifique:_______________________________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   ) Outros. Especifique:___________________________________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50" marB="4575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96875"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1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Você pode utilizar o espaço abaixo para traçar um plano de trabalho e/ou treinamento. Lembre-se: Você será o responsável pela elaboração, acompanhamento e futura avaliação deste plano junto ao (a) seu (sua) avaliado (a).</a:t>
                      </a:r>
                      <a:endParaRPr lang="en-US" sz="1000" b="1" i="1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356" name="Google Shape;356;p45"/>
          <p:cNvSpPr txBox="1"/>
          <p:nvPr/>
        </p:nvSpPr>
        <p:spPr>
          <a:xfrm>
            <a:off x="0" y="43164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357" name="Google Shape;357;p45"/>
          <p:cNvGraphicFramePr/>
          <p:nvPr/>
        </p:nvGraphicFramePr>
        <p:xfrm>
          <a:off x="1263650" y="4316412"/>
          <a:ext cx="65484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055925"/>
                <a:gridCol w="34925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Comentários (opcional)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Avaliador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</a:tr>
              <a:tr h="754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358" name="Google Shape;358;p45"/>
          <p:cNvSpPr txBox="1"/>
          <p:nvPr/>
        </p:nvSpPr>
        <p:spPr>
          <a:xfrm>
            <a:off x="1263650" y="5559425"/>
            <a:ext cx="811212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Assinaturas:</a:t>
            </a:r>
            <a:endParaRPr lang="en-US" sz="1000" b="1" i="0" u="none">
              <a:solidFill>
                <a:schemeClr val="dk1"/>
              </a:solidFill>
              <a:latin typeface="Arial Narrow" panose="020B0606020202030204"/>
              <a:ea typeface="Arial Narrow" panose="020B0606020202030204"/>
              <a:cs typeface="Arial Narrow" panose="020B0606020202030204"/>
              <a:sym typeface="Arial Narrow" panose="020B0606020202030204"/>
            </a:endParaRPr>
          </a:p>
        </p:txBody>
      </p:sp>
      <p:graphicFrame>
        <p:nvGraphicFramePr>
          <p:cNvPr id="359" name="Google Shape;359;p45"/>
          <p:cNvGraphicFramePr/>
          <p:nvPr/>
        </p:nvGraphicFramePr>
        <p:xfrm>
          <a:off x="1263650" y="5803900"/>
          <a:ext cx="65484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055925"/>
                <a:gridCol w="34925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Data: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Avaliador: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Diretor: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360" name="Google Shape;360;p45"/>
          <p:cNvGraphicFramePr/>
          <p:nvPr/>
        </p:nvGraphicFramePr>
        <p:xfrm>
          <a:off x="1273175" y="292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7858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) Interno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)Externo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75" marB="457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6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366" name="Google Shape;366;p46"/>
          <p:cNvSpPr txBox="1"/>
          <p:nvPr/>
        </p:nvSpPr>
        <p:spPr>
          <a:xfrm>
            <a:off x="0" y="519112"/>
            <a:ext cx="9144000" cy="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67" name="Google Shape;367;p46"/>
          <p:cNvSpPr txBox="1"/>
          <p:nvPr/>
        </p:nvSpPr>
        <p:spPr>
          <a:xfrm>
            <a:off x="0" y="366236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68" name="Google Shape;368;p46"/>
          <p:cNvSpPr txBox="1"/>
          <p:nvPr/>
        </p:nvSpPr>
        <p:spPr>
          <a:xfrm>
            <a:off x="3883025" y="549275"/>
            <a:ext cx="12128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 panose="020B0604020202020204"/>
              <a:buNone/>
            </a:pPr>
            <a:r>
              <a:rPr lang="en-US" sz="18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TÉCNICO</a:t>
            </a:r>
            <a:endParaRPr lang="en-US" sz="18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369" name="Google Shape;369;p46"/>
          <p:cNvGraphicFramePr/>
          <p:nvPr/>
        </p:nvGraphicFramePr>
        <p:xfrm>
          <a:off x="684212" y="1341437"/>
          <a:ext cx="770567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1617650"/>
                <a:gridCol w="1766875"/>
                <a:gridCol w="1814500"/>
                <a:gridCol w="1320800"/>
                <a:gridCol w="1185850"/>
              </a:tblGrid>
              <a:tr h="322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USP</a:t>
                      </a:r>
                      <a:endParaRPr lang="en-US" sz="11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AVALIAÇÃO DE DESEMPENHO - GRUPO TÉCNICO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2003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Nº Funcional: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Nome do Avaliado: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Função: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Unidade: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Setor: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Tempo na atual Função: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Data da Avaliação: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Data de Admissão: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       /        /  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Formação : (  ) Superior    (  ) Médio     (  ) Fundamental     (  )  Completo    (  ) Incompleto                                                                          Curso:        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Nº Funcional: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Nome do Avaliador: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Função: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  <p:sp>
        <p:nvSpPr>
          <p:cNvPr id="370" name="Google Shape;370;p46"/>
          <p:cNvSpPr txBox="1"/>
          <p:nvPr/>
        </p:nvSpPr>
        <p:spPr>
          <a:xfrm>
            <a:off x="1116012" y="3357562"/>
            <a:ext cx="678338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 Narrow" panose="020B0606020202030204"/>
              <a:buNone/>
            </a:pPr>
            <a:r>
              <a:rPr lang="en-US" sz="9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Relacionamos  abaixo,  um  conjunto de  características desejáveis. Analise cada uma delas e indique ao lado somente </a:t>
            </a:r>
            <a:r>
              <a:rPr lang="en-US" sz="900" b="1" i="1" u="sng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UM</a:t>
            </a:r>
            <a:r>
              <a:rPr lang="en-US" sz="9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 dos conceitos possíveis,</a:t>
            </a:r>
            <a:endParaRPr lang="en-US" sz="900" b="1" i="1" u="none">
              <a:solidFill>
                <a:schemeClr val="dk1"/>
              </a:solidFill>
              <a:latin typeface="Arial Narrow" panose="020B0606020202030204"/>
              <a:ea typeface="Arial Narrow" panose="020B0606020202030204"/>
              <a:cs typeface="Arial Narrow" panose="020B0606020202030204"/>
              <a:sym typeface="Arial Narrow" panose="020B060602020203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 Narrow" panose="020B0606020202030204"/>
              <a:buNone/>
            </a:pPr>
            <a:r>
              <a:rPr lang="en-US" sz="9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marcando com “x” o número correspondente.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71" name="Google Shape;371;p46"/>
          <p:cNvSpPr txBox="1"/>
          <p:nvPr/>
        </p:nvSpPr>
        <p:spPr>
          <a:xfrm>
            <a:off x="0" y="1857375"/>
            <a:ext cx="9144000" cy="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372" name="Google Shape;372;p46"/>
          <p:cNvGraphicFramePr/>
          <p:nvPr/>
        </p:nvGraphicFramePr>
        <p:xfrm>
          <a:off x="1008062" y="4267200"/>
          <a:ext cx="70199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241675"/>
                <a:gridCol w="3778250"/>
              </a:tblGrid>
              <a:tr h="5842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CONCEITOS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</a:tr>
              <a:tr h="5857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4  -  ACIMA DO ESPERADO  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2  -  ATINGE PARCIALMENTE O ESPERADO  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3  -  ATINGE O ESPERADO   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1  -  ABAIXO DO ESPERADO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7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graphicFrame>
        <p:nvGraphicFramePr>
          <p:cNvPr id="378" name="Google Shape;378;p47"/>
          <p:cNvGraphicFramePr/>
          <p:nvPr/>
        </p:nvGraphicFramePr>
        <p:xfrm>
          <a:off x="385762" y="601662"/>
          <a:ext cx="8362925" cy="56356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7007225"/>
                <a:gridCol w="339725"/>
                <a:gridCol w="349250"/>
                <a:gridCol w="328600"/>
                <a:gridCol w="338125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1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2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3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4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  <a:tr h="381000"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DIMENSÃO INSTITUCIONAL – 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Características que agregam valor e contribuem para o desenvolvimento da Instituição.</a:t>
                      </a: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ENGAJAMENTO INSTITUCIONAL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Empenha-se em manter organizado e em bom estado seu equipamento e local de trabalho. Responsabilidade e cuidado no tratamento do patrimônio da USP. Comprometimento com Programas Institucionais como: Uso Eficiente da Energia Elétrica na USP (PURE), Programa para Uso Racional de Água (PURA) e USP Recicla.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ORIENTAÇÃO PARA RESULTADOS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Concentra-se nos resultados assumindo compromissos com as metas. Contribui com idéias e sugestões para obtenção satisfatória dos mesmos.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SEGURANÇA NO TRABALHO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Conhece as normas de segurança. Faz uso adequado dos equipamentos de proteção.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3350"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 panose="020B060402020202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DIMENSÃO FUNCIONAL</a:t>
                      </a: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–</a:t>
                      </a: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</a:t>
                      </a: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Características que geram impacto nos processos e formas de trabalho. 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QUALIDADE E PRODUTIVIDADE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Realiza suas atividades de forma completa, precisa e criteriosa, atendendo aos padrões de qualidade esperados.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ORIENTAÇÃO PARA O USUÁRIO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Estabelece contatos pessoais, independentes de nível hierárquico, de forma assertiva, buscando atender às expectativas e necessidades dos usuários internos e/ou externos.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ENERGIA E DISPOSIÇÃO PARA O TRABALHO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Demonstra interesse, entusiasmo e determinação na execução de suas atividades. É pró-ativo.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PONTUALIDADE / ASSIDUIDADE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Cumpre a jornada de trabalho pré-estabelecida tanto no aspecto horário como em freqüência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TRABALHO EM EQUIPE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de interagir com os demais membros da equipe e saber ouvir posições contrárias. Busca alternativas e contribui para a atuação positiva dos demais. Está sempre pronto a cooperar.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graphicFrame>
        <p:nvGraphicFramePr>
          <p:cNvPr id="384" name="Google Shape;384;p48"/>
          <p:cNvGraphicFramePr/>
          <p:nvPr/>
        </p:nvGraphicFramePr>
        <p:xfrm>
          <a:off x="457200" y="755650"/>
          <a:ext cx="8229550" cy="5410125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6684950"/>
                <a:gridCol w="387350"/>
                <a:gridCol w="398450"/>
                <a:gridCol w="373050"/>
                <a:gridCol w="385750"/>
              </a:tblGrid>
              <a:tr h="498475">
                <a:tc gridSpan="5"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DIMENSÃO INDIVIDUAL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– Características que aparecem nas atitudes, comportamentos e são um diferencial do funcionário.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8265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ATUALIZAÇÃO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É preocupado com seu desenvolvimento profissional. Toma para si a responsabilidade de manter-se atualizado. Procura prover os meios de preencher as lacunas de competências técnico-funcionais, solicitando, quando necessário, apoio institucional. </a:t>
                      </a: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9055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TÉCNICA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Nível de conhecimento sobre os procedimentos, normas e padrões internos necessários para exercer suas atividades.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9055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FLEXIBILIDADE / ADAPTABILIDADE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Reage bem a mudanças.Tem facilidade para utilizar novos métodos, procedimentos e ferramentas,</a:t>
                      </a: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adaptando-se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rapidamente às necessidades e mudanças na rotina de seu trabalho.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245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RELACIONAMENTO INTERPESSOAL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no relacionamento com seus pares, superiores, subordinados (se houver) e usuários.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9055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ADMINISTRAÇÃO DE CONDIÇÕES DE TRABALHO</a:t>
                      </a:r>
                      <a:endParaRPr sz="900" b="1" i="0" u="none">
                        <a:solidFill>
                          <a:srgbClr val="FF0000"/>
                        </a:solidFill>
                        <a:latin typeface="Garamond" panose="02020404030301010803"/>
                        <a:ea typeface="Garamond" panose="02020404030301010803"/>
                        <a:cs typeface="Garamond" panose="02020404030301010803"/>
                        <a:sym typeface="Garamond" panose="02020404030301010803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de administrar prazos e solicitações apresentando resultados satisfatórios mesmo diante de demandas excessivas. Capacidade de trabalhar sob pressão.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245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Total de Pontos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5245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Nota final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50000">
              <a:srgbClr val="FFFFFF"/>
            </a:gs>
            <a:gs pos="100000">
              <a:srgbClr val="FFFFCC"/>
            </a:gs>
          </a:gsLst>
          <a:lin ang="5400000" scaled="0"/>
        </a:gradFill>
        <a:effectLst/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187" name="Google Shape;187;p22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Avaliação</a:t>
            </a:r>
            <a:endParaRPr lang="en-US" sz="4000" b="1" i="0" u="none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88" name="Google Shape;188;p22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Avaliação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↓</a:t>
            </a:r>
            <a:endParaRPr sz="32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Profissional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↓</a:t>
            </a:r>
            <a:endParaRPr sz="32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Crítica Construtiva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+</a:t>
            </a:r>
            <a:endParaRPr lang="en-US" sz="32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Oportunidade de Desenvolvimento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9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390" name="Google Shape;390;p49"/>
          <p:cNvSpPr txBox="1"/>
          <p:nvPr/>
        </p:nvSpPr>
        <p:spPr>
          <a:xfrm>
            <a:off x="288925" y="1016000"/>
            <a:ext cx="8820150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Obs.: 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1. A Unidade/Órgão poderá, a seu critério, substituir uma Característica em cada uma das  Dimensões Funcional e Individual, totalizando assim, no máximo, duas alterações.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2. Transforme os pontos da avaliação em nota de 0 a 10. Considere: n: o total de pontos obtidos pelo funcionário.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A nota final NF será calculada da seguinte forma: NF = nx10/52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Para facilitar a classificação, em caso de arredondamento da nota final, a Unidade/Órgão  deverá trabalhar com 3 casas decimais. Ex. 9,3217 = 9,322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Pondere sobre os itens acima e faça uma avaliação global e comparativa sobre a contribuição do (a) avaliado (a) em questão, conforme o quadro abaixo. (marque um “X” de acordo com a nota  final ).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391" name="Google Shape;391;p49"/>
          <p:cNvGraphicFramePr/>
          <p:nvPr/>
        </p:nvGraphicFramePr>
        <p:xfrm>
          <a:off x="798512" y="2905125"/>
          <a:ext cx="7589800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487350"/>
                <a:gridCol w="969950"/>
                <a:gridCol w="639750"/>
                <a:gridCol w="5492750"/>
              </a:tblGrid>
              <a:tr h="688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Acima de 8,0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Excelente Contribuidor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 Narrow" panose="020B0606020202030204"/>
                        <a:buNone/>
                      </a:pPr>
                      <a:r>
                        <a:rPr lang="en-US" sz="8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Na maioria das vezes, supera o esperado. Seu desempenho é reconhecido por todos com destaque.</a:t>
                      </a:r>
                      <a:endParaRPr lang="en-US" sz="8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Entre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6,0- 7,999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Bom Contribuidor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 Narrow" panose="020B0606020202030204"/>
                        <a:buNone/>
                      </a:pPr>
                      <a:r>
                        <a:rPr lang="en-US" sz="8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Em geral, alcança os objetivos de forma adequada contribuindo para os resultados de sua Área.</a:t>
                      </a:r>
                      <a:endParaRPr lang="en-US" sz="8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Entre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4,0 – 5,999 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Contribuidor Parcial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Em geral, 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contribui de forma parcial para</a:t>
                      </a: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os resultados de sua Área.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Entre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Até  3,999 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Menor Contribuidor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Na maioria das vezes, contribui pouco para os resultados de sua Área.  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50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graphicFrame>
        <p:nvGraphicFramePr>
          <p:cNvPr id="397" name="Google Shape;397;p50"/>
          <p:cNvGraphicFramePr/>
          <p:nvPr/>
        </p:nvGraphicFramePr>
        <p:xfrm>
          <a:off x="1111250" y="736600"/>
          <a:ext cx="64849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648492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 panose="020B060402020202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Prioridades para melhoria de desempenho na função atual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398" name="Google Shape;398;p50"/>
          <p:cNvSpPr txBox="1"/>
          <p:nvPr/>
        </p:nvSpPr>
        <p:spPr>
          <a:xfrm>
            <a:off x="1111250" y="965200"/>
            <a:ext cx="39211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AutoNum type="arabicPeriod"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Conhecimentos e Habilidades a serem desenvolvidas e/ou aperfeiçoadas. 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399" name="Google Shape;399;p50"/>
          <p:cNvGraphicFramePr/>
          <p:nvPr/>
        </p:nvGraphicFramePr>
        <p:xfrm>
          <a:off x="1111250" y="1484312"/>
          <a:ext cx="64722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222625"/>
                <a:gridCol w="32496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Conhecimentos</a:t>
                      </a: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(aprendizado que se adquire. Ex: Linguagem computacional, Técnicas de Legislação Trabalhista, Informática, etc...).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Habilidades</a:t>
                      </a: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(o que se desenvolve como característica pessoal. Ex: Trabalhar em equipe, lidar com público/pessoal, etc...)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00" name="Google Shape;400;p50"/>
          <p:cNvSpPr txBox="1"/>
          <p:nvPr/>
        </p:nvSpPr>
        <p:spPr>
          <a:xfrm>
            <a:off x="1111250" y="2641600"/>
            <a:ext cx="56562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AutoNum type="arabicPeriod"/>
            </a:pPr>
            <a:r>
              <a:rPr lang="en-US" sz="1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Indicação de tipo ou modalidades de treinamento para suprir as necessidades indicadas: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01" name="Google Shape;401;p50"/>
          <p:cNvSpPr txBox="1"/>
          <p:nvPr/>
        </p:nvSpPr>
        <p:spPr>
          <a:xfrm>
            <a:off x="1017587" y="2924175"/>
            <a:ext cx="458787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 Narrow" panose="020B0606020202030204"/>
              <a:buNone/>
            </a:pPr>
            <a:r>
              <a:rPr lang="en-US" sz="9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TIPO: </a:t>
            </a:r>
            <a:endParaRPr lang="en-US" sz="900" b="1" i="0" u="none">
              <a:solidFill>
                <a:schemeClr val="dk1"/>
              </a:solidFill>
              <a:latin typeface="Arial Narrow" panose="020B0606020202030204"/>
              <a:ea typeface="Arial Narrow" panose="020B0606020202030204"/>
              <a:cs typeface="Arial Narrow" panose="020B0606020202030204"/>
              <a:sym typeface="Arial Narrow" panose="020B0606020202030204"/>
            </a:endParaRPr>
          </a:p>
        </p:txBody>
      </p:sp>
      <p:graphicFrame>
        <p:nvGraphicFramePr>
          <p:cNvPr id="402" name="Google Shape;402;p50"/>
          <p:cNvGraphicFramePr/>
          <p:nvPr/>
        </p:nvGraphicFramePr>
        <p:xfrm>
          <a:off x="1111250" y="3160712"/>
          <a:ext cx="6483350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1152525"/>
                <a:gridCol w="5330825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MODALIDADE: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) Informática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) Administrativo	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) Gerencial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   ) Laboratorial. Especifique:_______________________________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   ) Outros. Especifique:___________________________________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00" marB="457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65125"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1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Você pode utilizar o espaço abaixo para traçar um plano de trabalho e/ou treinamento. Lembre-se: Você será o responsável pela elaboração, acompanhamento e futura avaliação deste plano junto ao (a) seu (sua) avaliado (a).</a:t>
                      </a:r>
                      <a:endParaRPr lang="en-US" sz="900" b="1" i="1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403" name="Google Shape;403;p50"/>
          <p:cNvSpPr txBox="1"/>
          <p:nvPr/>
        </p:nvSpPr>
        <p:spPr>
          <a:xfrm>
            <a:off x="0" y="446246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404" name="Google Shape;404;p50"/>
          <p:cNvGraphicFramePr/>
          <p:nvPr/>
        </p:nvGraphicFramePr>
        <p:xfrm>
          <a:off x="1111250" y="4462462"/>
          <a:ext cx="64849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222625"/>
                <a:gridCol w="3262300"/>
              </a:tblGrid>
              <a:tr h="2286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Comentários (opcional)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 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Avaliador</a:t>
                      </a:r>
                      <a:endParaRPr lang="en-US" sz="9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05" name="Google Shape;405;p50"/>
          <p:cNvSpPr txBox="1"/>
          <p:nvPr/>
        </p:nvSpPr>
        <p:spPr>
          <a:xfrm>
            <a:off x="1111250" y="5437187"/>
            <a:ext cx="7477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 Narrow" panose="020B0606020202030204"/>
              <a:buNone/>
            </a:pPr>
            <a:r>
              <a:rPr lang="en-US" sz="9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Assinaturas</a:t>
            </a:r>
            <a:r>
              <a:rPr lang="en-US" sz="900" b="0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:</a:t>
            </a:r>
            <a:endParaRPr lang="en-US" sz="900" b="0" i="0" u="none">
              <a:solidFill>
                <a:schemeClr val="dk1"/>
              </a:solidFill>
              <a:latin typeface="Arial Narrow" panose="020B0606020202030204"/>
              <a:ea typeface="Arial Narrow" panose="020B0606020202030204"/>
              <a:cs typeface="Arial Narrow" panose="020B0606020202030204"/>
              <a:sym typeface="Arial Narrow" panose="020B0606020202030204"/>
            </a:endParaRPr>
          </a:p>
        </p:txBody>
      </p:sp>
      <p:graphicFrame>
        <p:nvGraphicFramePr>
          <p:cNvPr id="406" name="Google Shape;406;p50"/>
          <p:cNvGraphicFramePr/>
          <p:nvPr/>
        </p:nvGraphicFramePr>
        <p:xfrm>
          <a:off x="1111250" y="5665787"/>
          <a:ext cx="64849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055925"/>
                <a:gridCol w="3429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Avaliado: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Data: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Avaliador: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Diretor:</a:t>
                      </a:r>
                      <a:endParaRPr lang="en-US" sz="9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407" name="Google Shape;407;p50"/>
          <p:cNvGraphicFramePr/>
          <p:nvPr/>
        </p:nvGraphicFramePr>
        <p:xfrm>
          <a:off x="1120775" y="31702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785800"/>
              </a:tblGrid>
              <a:tr h="50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) Interno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)Externo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 Narrow" panose="020B0606020202030204"/>
                        <a:buNone/>
                      </a:pPr>
                      <a:r>
                        <a:rPr lang="en-US" sz="900" b="1" i="1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</a:t>
                      </a:r>
                      <a:endParaRPr lang="en-US" sz="900" b="1" i="1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5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413" name="Google Shape;413;p51"/>
          <p:cNvSpPr txBox="1"/>
          <p:nvPr/>
        </p:nvSpPr>
        <p:spPr>
          <a:xfrm>
            <a:off x="3883025" y="549275"/>
            <a:ext cx="1073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 panose="020B0604020202020204"/>
              <a:buNone/>
            </a:pPr>
            <a:r>
              <a:rPr lang="en-US" sz="18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BÁSICO</a:t>
            </a:r>
            <a:endParaRPr lang="en-US" sz="1800" b="1" i="0" u="none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414" name="Google Shape;414;p51"/>
          <p:cNvGraphicFramePr/>
          <p:nvPr/>
        </p:nvGraphicFramePr>
        <p:xfrm>
          <a:off x="539750" y="1268412"/>
          <a:ext cx="7994600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1704975"/>
                <a:gridCol w="1862125"/>
                <a:gridCol w="1912925"/>
                <a:gridCol w="207950"/>
                <a:gridCol w="1174750"/>
                <a:gridCol w="207950"/>
                <a:gridCol w="923925"/>
              </a:tblGrid>
              <a:tr h="388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 panose="020B0604020202020204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USP</a:t>
                      </a:r>
                      <a:endParaRPr lang="en-US" sz="12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AVALIAÇÃO DE DESEMPENHO - GRUPO BÁSICO</a:t>
                      </a:r>
                      <a:endParaRPr lang="en-US" sz="11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2003</a:t>
                      </a:r>
                      <a:endParaRPr lang="en-US" sz="11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 hMerge="1"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Nº Funcional: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Nome do Avaliado: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Função: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4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Unidade: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Setor: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Tempo na atual Função: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Data da Avaliação: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Data de Admissão: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       /        /  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Formação : (   ) Superior    (   ) Médio     (   ) Fundamental     (   )  Completo    (   ) Incompleto                                                                          Curso:        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4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Nº Funcional: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Nome do Avaliador: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Função: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738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  <p:sp>
        <p:nvSpPr>
          <p:cNvPr id="415" name="Google Shape;415;p51"/>
          <p:cNvSpPr txBox="1"/>
          <p:nvPr/>
        </p:nvSpPr>
        <p:spPr>
          <a:xfrm>
            <a:off x="914400" y="3549650"/>
            <a:ext cx="7473950" cy="671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Relacionamos abaixo,  um  conjunto de  características desejáveis. Analise cada uma delas e indique ao lado somente </a:t>
            </a:r>
            <a:r>
              <a:rPr lang="en-US" sz="1000" b="1" i="1" u="sng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UM </a:t>
            </a:r>
            <a:r>
              <a:rPr lang="en-US" sz="10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dos conceitos possíveis, </a:t>
            </a:r>
            <a:endParaRPr lang="en-US" sz="1000" b="1" i="1" u="none">
              <a:solidFill>
                <a:schemeClr val="dk1"/>
              </a:solidFill>
              <a:latin typeface="Arial Narrow" panose="020B0606020202030204"/>
              <a:ea typeface="Arial Narrow" panose="020B0606020202030204"/>
              <a:cs typeface="Arial Narrow" panose="020B0606020202030204"/>
              <a:sym typeface="Arial Narrow" panose="020B060602020203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marcando com “x” o número correspondente.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16" name="Google Shape;416;p51"/>
          <p:cNvSpPr txBox="1"/>
          <p:nvPr/>
        </p:nvSpPr>
        <p:spPr>
          <a:xfrm>
            <a:off x="-300037" y="1843087"/>
            <a:ext cx="9144000" cy="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417" name="Google Shape;417;p51"/>
          <p:cNvGraphicFramePr/>
          <p:nvPr/>
        </p:nvGraphicFramePr>
        <p:xfrm>
          <a:off x="995362" y="4424362"/>
          <a:ext cx="739297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459150"/>
                <a:gridCol w="3933825"/>
              </a:tblGrid>
              <a:tr h="6508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CONCEITOS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</a:tr>
              <a:tr h="5826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4  -  ACIMA DO ESPERADO  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2  -  ATINGE PARCIALMENTE O ESPERADO  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3  -  ATINGE O ESPERADO   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1 -  ABAIXO DO ESPERADO 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graphicFrame>
        <p:nvGraphicFramePr>
          <p:cNvPr id="423" name="Google Shape;423;p52"/>
          <p:cNvGraphicFramePr/>
          <p:nvPr/>
        </p:nvGraphicFramePr>
        <p:xfrm>
          <a:off x="323850" y="673100"/>
          <a:ext cx="8362900" cy="563555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7177075"/>
                <a:gridCol w="295275"/>
                <a:gridCol w="296850"/>
                <a:gridCol w="296850"/>
                <a:gridCol w="29685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1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3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4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  <a:tr h="442900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DIMENSÃO INSTITUCIONAL - 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Características que agregam valor e contribuem para o desenvolvimento da Instituição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85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ENGAJAMENTO INSTITUCIONAL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Empenha-se em manter organizado e em bom estado seu equipamento e local de trabalho. Responsabilidade e cuidado no tratamento do patrimônio da USP. Comprometimento com Programas Institucionais como: Uso Eficiente da Energia Elétrica na USP (PURE), Programa para Uso Racional de Água (PURA) e USP Recicla.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SEGURANÇA NO TRABALHO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Conhece as normas de segurança. Faz uso adequado dos equipamentos de proteção.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74625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DIMENSÃO FUNCIONAL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– Características que geram impacto nos processos e formas de trabalho.</a:t>
                      </a: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94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QUALIDADE E PRODUTIVIDADE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Realiza suas atividades de forma completa, precisa e criteriosa, atendendo aos padrões de qualidade esperados.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ORIENTAÇÃO PARA O USUÁRIO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Estabelece contatos pessoais, independentes de nível hierárquico, de forma assertiva, buscando atender às expectativas e necessidades dos usuários internos e/ou externos.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ENERGIA E DISPOSIÇÃO PARA O TRABALHO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Demonstra interesse, entusiasmo e determinação na execução de suas atividades. É pró-ativo.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PONTUALIDADE / ASSIDUIDADE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Cumpre a jornada de trabalho pré-estabelecida tanto no aspecto horário como em freqüência.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43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TRABALHO EM EQUIPE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de interagir com os demais membros da equipe e saber ouvir posições contrárias. Busca alternativas e contribui para a atuação positiva dos demais. Está sempre pronto a cooperar.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53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graphicFrame>
        <p:nvGraphicFramePr>
          <p:cNvPr id="429" name="Google Shape;429;p53"/>
          <p:cNvGraphicFramePr/>
          <p:nvPr/>
        </p:nvGraphicFramePr>
        <p:xfrm>
          <a:off x="755650" y="981075"/>
          <a:ext cx="7561200" cy="5040275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6488100"/>
                <a:gridCol w="268275"/>
                <a:gridCol w="268275"/>
                <a:gridCol w="268275"/>
                <a:gridCol w="268275"/>
              </a:tblGrid>
              <a:tr h="536575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DIMENSÃO INDIVIDUAL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– Características que aparecem nas atitudes, comportamentos e são um diferencial do funcionário.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9509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ATUALIZAÇÃO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É preocupado com seu desenvolvimento profissional. Toma para si a responsabilidade de manter-se atualizado. Procura prover os meios de preencher as lacunas de competências técnico-funcionais, solicitando, quando necessário, apoio institucional. </a:t>
                      </a: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TÉCNICA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Nível de conhecimento sobre os procedimentos, normas e padrões internos necessários para exercer a função.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FLEXIBILIDADE / ADAPTABILIDADE</a:t>
                      </a:r>
                      <a:endParaRPr sz="8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Reage bem a mudanças. Tem facilidade para utilizar novos métodos, procedimentos e ferramentas, adaptando-se rapidamente às necessidades e mudanças na rotina de seu trabalho.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032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RELACIONAMENTO INTERPESSOAL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 no relacionamento com seus pares, superiores, subordinados (se houver) e usuários.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Total de Pontos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03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Nota Final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4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435" name="Google Shape;435;p54"/>
          <p:cNvSpPr txBox="1"/>
          <p:nvPr/>
        </p:nvSpPr>
        <p:spPr>
          <a:xfrm>
            <a:off x="539750" y="977900"/>
            <a:ext cx="8280400" cy="158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sng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Obs.: 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1. A Unidade/Órgão poderá, a seu critério, substituir uma Característica em cada uma das  Dimensões Funcional e Individual, totalizando assim, no máximo, duas alterações.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2. Transforme os pontos da avaliação em nota de 0 a 10. Considere: n: o total de pontos obtidos pelo funcionário.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A nota final NF será calculada da seguinte forma: NF = nx10/44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Para facilitar a classificação, em caso de arredondamento da nota final, a Unidade/Órgão deverá trabalhar com 3 casas decimais. Ex. 9,3217 = 9,322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1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Pondere sobre os itens acima e faça uma avaliação global e comparativa sobre a contribuição do (a) avaliado (a) em questão, conforme o quadro abaixo. (marque um “X” de acordo com a nota  final).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436" name="Google Shape;436;p54"/>
          <p:cNvGraphicFramePr/>
          <p:nvPr/>
        </p:nvGraphicFramePr>
        <p:xfrm>
          <a:off x="971550" y="3035300"/>
          <a:ext cx="7286600" cy="31305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466725"/>
                <a:gridCol w="900100"/>
                <a:gridCol w="385750"/>
                <a:gridCol w="5534025"/>
              </a:tblGrid>
              <a:tr h="782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Acima de 8,0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Excelente Contribuidor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Na maioria das vezes, supera o esperado. Seu desempenho é reconhecido por todos com destaque.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2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Entre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6,0- 7,999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Bom Contribuidor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Em geral, alcança os objetivos de forma adequada contribuindo para os resultados de sua Área.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2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Entre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4,0 – 5,999 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Contribuidor Parcial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Em geral, contribui de forma parcial para os resultados de sua Área.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2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  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 Até  3,999   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Menor Contribuidor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Na maioria das vezes, contribui pouco para os resultados de sua Área. 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55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graphicFrame>
        <p:nvGraphicFramePr>
          <p:cNvPr id="442" name="Google Shape;442;p55"/>
          <p:cNvGraphicFramePr/>
          <p:nvPr/>
        </p:nvGraphicFramePr>
        <p:xfrm>
          <a:off x="1327150" y="546100"/>
          <a:ext cx="64849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64849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Prioridades para melhoria de desempenho na função atual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443" name="Google Shape;443;p55"/>
          <p:cNvSpPr txBox="1"/>
          <p:nvPr/>
        </p:nvSpPr>
        <p:spPr>
          <a:xfrm>
            <a:off x="1327150" y="790575"/>
            <a:ext cx="47545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AutoNum type="arabicPeriod"/>
            </a:pPr>
            <a:r>
              <a:rPr lang="en-US" sz="1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Conhecimentos e Habilidades a serem desenvolvidas e/ou aperfeiçoadas. 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444" name="Google Shape;444;p55"/>
          <p:cNvGraphicFramePr/>
          <p:nvPr/>
        </p:nvGraphicFramePr>
        <p:xfrm>
          <a:off x="1327150" y="1309687"/>
          <a:ext cx="64722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157525"/>
                <a:gridCol w="33147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Conhecimento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(aprendizado que se adquire. Ex: Linguagem computacional, Técnicas de legislação Trabalhista, Informática, etc...).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Habilidades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(o que se desenvolve como característica pessoal. Ex: Trabalhar em equipe, lidar com público/pessoal, etc...).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45" name="Google Shape;445;p55"/>
          <p:cNvSpPr txBox="1"/>
          <p:nvPr/>
        </p:nvSpPr>
        <p:spPr>
          <a:xfrm>
            <a:off x="1327150" y="2651125"/>
            <a:ext cx="56562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AutoNum type="arabicPeriod"/>
            </a:pPr>
            <a:r>
              <a:rPr lang="en-US" sz="1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Indicação de tipo ou modalidades de treinamento para suprir as necessidades indicadas:</a:t>
            </a: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46" name="Google Shape;446;p55"/>
          <p:cNvSpPr txBox="1"/>
          <p:nvPr/>
        </p:nvSpPr>
        <p:spPr>
          <a:xfrm>
            <a:off x="1258887" y="2924175"/>
            <a:ext cx="490537" cy="2444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 panose="020B060602020203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TIPO: </a:t>
            </a:r>
            <a:endParaRPr lang="en-US" sz="1000" b="1" i="0" u="none">
              <a:solidFill>
                <a:schemeClr val="dk1"/>
              </a:solidFill>
              <a:latin typeface="Arial Narrow" panose="020B0606020202030204"/>
              <a:ea typeface="Arial Narrow" panose="020B0606020202030204"/>
              <a:cs typeface="Arial Narrow" panose="020B0606020202030204"/>
              <a:sym typeface="Arial Narrow" panose="020B0606020202030204"/>
            </a:endParaRPr>
          </a:p>
        </p:txBody>
      </p:sp>
      <p:graphicFrame>
        <p:nvGraphicFramePr>
          <p:cNvPr id="447" name="Google Shape;447;p55"/>
          <p:cNvGraphicFramePr/>
          <p:nvPr/>
        </p:nvGraphicFramePr>
        <p:xfrm>
          <a:off x="1327150" y="3170237"/>
          <a:ext cx="6470650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1152525"/>
                <a:gridCol w="5318125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50" marB="4575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MODALIDADE: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) Informática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) Administrativo	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 ) Gerencial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   ) Laboratorial. Especifique:_______________________________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   ) Outros. Especifique:___________________________________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50" marB="4575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96875"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1" i="1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Você pode utilizar o espaço abaixo para traçar um plano de trabalho e/ou treinamento. Lembre-se: Você será o responsável pela elaboração, acompanhamento e futura avaliação deste plano junto ao (a) seu (sua) avaliado (a).</a:t>
                      </a:r>
                      <a:endParaRPr lang="en-US" sz="1000" b="1" i="1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448" name="Google Shape;448;p55"/>
          <p:cNvSpPr txBox="1"/>
          <p:nvPr/>
        </p:nvSpPr>
        <p:spPr>
          <a:xfrm>
            <a:off x="0" y="45720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449" name="Google Shape;449;p55"/>
          <p:cNvGraphicFramePr/>
          <p:nvPr/>
        </p:nvGraphicFramePr>
        <p:xfrm>
          <a:off x="1327150" y="4572000"/>
          <a:ext cx="64849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055925"/>
                <a:gridCol w="3429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Comentários (opcional)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Avaliado 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Avaliador</a:t>
                      </a:r>
                      <a:endParaRPr lang="en-US" sz="1000" b="1" i="0" u="none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50" name="Google Shape;450;p55"/>
          <p:cNvSpPr txBox="1"/>
          <p:nvPr/>
        </p:nvSpPr>
        <p:spPr>
          <a:xfrm>
            <a:off x="1327150" y="5578475"/>
            <a:ext cx="950912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</a:pPr>
            <a:r>
              <a:rPr lang="en-US" sz="1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Assinaturas:</a:t>
            </a:r>
            <a:endParaRPr lang="en-US" sz="1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451" name="Google Shape;451;p55"/>
          <p:cNvGraphicFramePr/>
          <p:nvPr/>
        </p:nvGraphicFramePr>
        <p:xfrm>
          <a:off x="1327150" y="5822950"/>
          <a:ext cx="6472225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3055925"/>
                <a:gridCol w="34163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Data: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Avaliador: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Diretor: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452" name="Google Shape;452;p55"/>
          <p:cNvGraphicFramePr/>
          <p:nvPr/>
        </p:nvGraphicFramePr>
        <p:xfrm>
          <a:off x="1336675" y="31797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{AF75E90B-DE66-4F76-869F-9C57DA0E7F82}</a:tableStyleId>
              </a:tblPr>
              <a:tblGrid>
                <a:gridCol w="7858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) Interno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(  )Externo</a:t>
                      </a:r>
                      <a:endParaRPr sz="1000" b="0" i="0" u="none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 panose="020B0606020202030204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Arial Narrow" panose="020B0606020202030204"/>
                          <a:ea typeface="Arial Narrow" panose="020B0606020202030204"/>
                          <a:cs typeface="Arial Narrow" panose="020B0606020202030204"/>
                          <a:sym typeface="Arial Narrow" panose="020B0606020202030204"/>
                        </a:rPr>
                        <a:t> </a:t>
                      </a:r>
                      <a:endParaRPr lang="en-US" sz="1000" b="0" i="0" u="none">
                        <a:solidFill>
                          <a:schemeClr val="dk1"/>
                        </a:solidFill>
                        <a:latin typeface="Arial Narrow" panose="020B0606020202030204"/>
                        <a:ea typeface="Arial Narrow" panose="020B0606020202030204"/>
                        <a:cs typeface="Arial Narrow" panose="020B0606020202030204"/>
                        <a:sym typeface="Arial Narrow" panose="020B0606020202030204"/>
                      </a:endParaRPr>
                    </a:p>
                  </a:txBody>
                  <a:tcPr marL="91450" marR="91450" marT="45775" marB="457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E1"/>
            </a:gs>
            <a:gs pos="50000">
              <a:schemeClr val="lt1"/>
            </a:gs>
            <a:gs pos="100000">
              <a:srgbClr val="FFFFE1"/>
            </a:gs>
          </a:gsLst>
          <a:lin ang="5400000" scaled="0"/>
        </a:gradFill>
        <a:effectLst/>
      </p:bgPr>
    </p:bg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56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458" name="Google Shape;458;p56"/>
          <p:cNvSpPr txBox="1"/>
          <p:nvPr/>
        </p:nvSpPr>
        <p:spPr>
          <a:xfrm>
            <a:off x="217487" y="2155825"/>
            <a:ext cx="8675687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Avaliação de Desempenho</a:t>
            </a:r>
            <a:br>
              <a:rPr lang="en-US" sz="36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br>
              <a:rPr lang="en-US" sz="36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600" b="1" i="0" u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CRONOGRAMA</a:t>
            </a:r>
            <a:endParaRPr lang="en-US" sz="3600" b="1" i="0" u="none">
              <a:solidFill>
                <a:schemeClr val="l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E1"/>
            </a:gs>
            <a:gs pos="50000">
              <a:schemeClr val="lt1"/>
            </a:gs>
            <a:gs pos="100000">
              <a:srgbClr val="FFFFE1"/>
            </a:gs>
          </a:gsLst>
          <a:lin ang="5400000" scaled="0"/>
        </a:gradFill>
        <a:effectLst/>
      </p:bgPr>
    </p:bg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7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464" name="Google Shape;464;p57"/>
          <p:cNvSpPr txBox="1"/>
          <p:nvPr>
            <p:ph type="title"/>
          </p:nvPr>
        </p:nvSpPr>
        <p:spPr>
          <a:xfrm>
            <a:off x="457200" y="260350"/>
            <a:ext cx="822960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</a:pPr>
            <a:br>
              <a:rPr lang="en-US" sz="2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2800" b="1" i="0" u="none">
                <a:solidFill>
                  <a:srgbClr val="FF99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CRONOGRAMA</a:t>
            </a:r>
            <a:endParaRPr lang="en-US" sz="2800" b="1" i="0" u="none">
              <a:solidFill>
                <a:srgbClr val="FF99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65" name="Google Shape;465;p57"/>
          <p:cNvSpPr txBox="1"/>
          <p:nvPr/>
        </p:nvSpPr>
        <p:spPr>
          <a:xfrm>
            <a:off x="323850" y="1196975"/>
            <a:ext cx="8610600" cy="512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 panose="020B0604020202020204"/>
              <a:buNone/>
            </a:pPr>
            <a:r>
              <a:rPr lang="en-US" sz="2000" b="1" i="0" u="sng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ATÉ 09/05/2013</a:t>
            </a:r>
            <a:endParaRPr lang="en-US" sz="2000" b="1" i="0" u="sng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endParaRPr sz="2000" b="1" i="0" u="sng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INÍCIO DO PROCESSO DE AVALIAÇÃO DE DESEMPENHO DE 2003.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SERÃO AVALIADOS: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endParaRPr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Funcionários da carreira da USP, contratados até 30/06/2011 e em exercício no período em que a Avaliação estiver sendo realizada.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Funcionários que estejam afastados com ou sem prejuízo de vencimentos só podem participar do Processo de Avaliação de Desempenho se tiverem exercido suas atividades em 80% dos dias úteis contados a partir de 30/06/11 até a data da Avaliação (excluem-se férias e licenças - gestante).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E1"/>
            </a:gs>
            <a:gs pos="50000">
              <a:schemeClr val="lt1"/>
            </a:gs>
            <a:gs pos="100000">
              <a:srgbClr val="FFFFE1"/>
            </a:gs>
          </a:gsLst>
          <a:lin ang="5400000" scaled="0"/>
        </a:gradFill>
        <a:effectLst/>
      </p:bgPr>
    </p:bg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471" name="Google Shape;471;p58"/>
          <p:cNvSpPr txBox="1"/>
          <p:nvPr/>
        </p:nvSpPr>
        <p:spPr>
          <a:xfrm>
            <a:off x="0" y="1371600"/>
            <a:ext cx="9144000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72" name="Google Shape;472;p58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73" name="Google Shape;473;p58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74" name="Google Shape;474;p58"/>
          <p:cNvSpPr txBox="1"/>
          <p:nvPr/>
        </p:nvSpPr>
        <p:spPr>
          <a:xfrm>
            <a:off x="142875" y="620712"/>
            <a:ext cx="8893175" cy="588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900"/>
              <a:buFont typeface="Arial" panose="020B0604020202020204"/>
              <a:buNone/>
            </a:pPr>
            <a:r>
              <a:rPr lang="en-US" sz="1900" b="1" i="0" u="sng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ATÉ 29/05/2013</a:t>
            </a:r>
            <a:endParaRPr lang="en-US" sz="1900" b="1" i="0" u="sng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9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 panose="020B0604020202020204"/>
              <a:buNone/>
            </a:pPr>
            <a:endParaRPr sz="1900" b="1" i="0" u="sng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9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 panose="020B0604020202020204"/>
              <a:buNone/>
            </a:pPr>
            <a:r>
              <a:rPr lang="en-US" sz="19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REPRESENTANTE INDICADO PELO DIRIGENTE DA UNIDADE/ÓRGÃO, JUNTAMENTE COM OS TRÊS ASSISTENTES DAS ÁREAS ADMINISTRATIVA, ACADÊMICA E FINANCEIRA, O DIRETOR DA BIBLIOTECA E O DA ÁREA DE INFORMÁTICA SERÃO TREINADOS PELO DRH E CONSTITUIRÃO A COMISSÃO INTERNA DE AVALIAÇÃO DE DESEMPENHO, CUJA FUNÇÃO SERÁ:</a:t>
            </a:r>
            <a:endParaRPr lang="en-US" sz="19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0650" algn="l" rtl="0">
              <a:lnSpc>
                <a:spcPct val="120000"/>
              </a:lnSpc>
              <a:spcBef>
                <a:spcPts val="950"/>
              </a:spcBef>
              <a:spcAft>
                <a:spcPts val="0"/>
              </a:spcAft>
              <a:buClr>
                <a:srgbClr val="FF3300"/>
              </a:buClr>
              <a:buSzPts val="1900"/>
              <a:buFont typeface="Noto Sans Symbols"/>
              <a:buChar char="⮚"/>
            </a:pPr>
            <a:r>
              <a:rPr lang="en-US" sz="1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Repassar as informações pertinentes aos funcionários da Unidade/Órgão. </a:t>
            </a:r>
            <a:endParaRPr lang="en-US" sz="19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0650" algn="just" rtl="0">
              <a:lnSpc>
                <a:spcPct val="120000"/>
              </a:lnSpc>
              <a:spcBef>
                <a:spcPts val="950"/>
              </a:spcBef>
              <a:spcAft>
                <a:spcPts val="0"/>
              </a:spcAft>
              <a:buClr>
                <a:srgbClr val="FF3300"/>
              </a:buClr>
              <a:buSzPts val="1900"/>
              <a:buFont typeface="Noto Sans Symbols"/>
              <a:buChar char="⮚"/>
            </a:pPr>
            <a:r>
              <a:rPr lang="en-US" sz="1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Coordenar os trabalhos de Avaliação na Unidade/Órgão.</a:t>
            </a:r>
            <a:endParaRPr lang="en-US" sz="19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0650" algn="just" rtl="0">
              <a:lnSpc>
                <a:spcPct val="120000"/>
              </a:lnSpc>
              <a:spcBef>
                <a:spcPts val="950"/>
              </a:spcBef>
              <a:spcAft>
                <a:spcPts val="0"/>
              </a:spcAft>
              <a:buClr>
                <a:srgbClr val="FF3300"/>
              </a:buClr>
              <a:buSzPts val="1900"/>
              <a:buFont typeface="Noto Sans Symbols"/>
              <a:buChar char="⮚"/>
            </a:pPr>
            <a:r>
              <a:rPr lang="en-US" sz="1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Atuar como interlocutor entre a Unidade/Órgão e o DRH nos assuntos pertinentes à Avaliação de Desempenho.</a:t>
            </a:r>
            <a:endParaRPr lang="en-US" sz="19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0650" algn="just" rtl="0">
              <a:lnSpc>
                <a:spcPct val="120000"/>
              </a:lnSpc>
              <a:spcBef>
                <a:spcPts val="950"/>
              </a:spcBef>
              <a:spcAft>
                <a:spcPts val="0"/>
              </a:spcAft>
              <a:buClr>
                <a:srgbClr val="FF3300"/>
              </a:buClr>
              <a:buSzPts val="1900"/>
              <a:buFont typeface="Noto Sans Symbols"/>
              <a:buChar char="⮚"/>
            </a:pPr>
            <a:r>
              <a:rPr lang="en-US" sz="1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Atuar como mediadora entre avaliador e avaliado nas questões relativas a Avaliação de Desempenho.</a:t>
            </a:r>
            <a:endParaRPr lang="en-US" sz="19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194" name="Google Shape;194;p23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FF99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Avaliação de Desempenho</a:t>
            </a:r>
            <a:endParaRPr lang="en-US" sz="4000" b="1" i="0" u="none">
              <a:solidFill>
                <a:srgbClr val="FF99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95" name="Google Shape;195;p23"/>
          <p:cNvSpPr txBox="1"/>
          <p:nvPr>
            <p:ph type="body" idx="1"/>
          </p:nvPr>
        </p:nvSpPr>
        <p:spPr>
          <a:xfrm>
            <a:off x="457200" y="1989137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É uma ferramenta que permite avaliar e mensurar, de modo objetivo e sistematizado, como cada funcionário está desempenhando o seu papel dentro da universidade, o quanto se está, ou não, correspondendo ao que ela espera que seja realizado na função que ocupa.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E1"/>
            </a:gs>
            <a:gs pos="50000">
              <a:schemeClr val="lt1"/>
            </a:gs>
            <a:gs pos="100000">
              <a:srgbClr val="FFFFE1"/>
            </a:gs>
          </a:gsLst>
          <a:lin ang="5400000" scaled="0"/>
        </a:gradFill>
        <a:effectLst/>
      </p:bgPr>
    </p:bg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59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480" name="Google Shape;480;p59"/>
          <p:cNvSpPr txBox="1"/>
          <p:nvPr/>
        </p:nvSpPr>
        <p:spPr>
          <a:xfrm>
            <a:off x="0" y="1371600"/>
            <a:ext cx="9144000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81" name="Google Shape;481;p59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82" name="Google Shape;482;p59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83" name="Google Shape;483;p59"/>
          <p:cNvSpPr txBox="1"/>
          <p:nvPr/>
        </p:nvSpPr>
        <p:spPr>
          <a:xfrm>
            <a:off x="395287" y="836612"/>
            <a:ext cx="8291512" cy="588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 panose="020B0604020202020204"/>
              <a:buNone/>
            </a:pPr>
            <a:r>
              <a:rPr lang="en-US" sz="2000" b="1" i="0" u="sng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ATÉ 18/06/2013</a:t>
            </a:r>
            <a:br>
              <a:rPr lang="en-US" sz="2000" b="0" i="0" u="sng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endParaRPr lang="en-US" sz="2000" b="0" i="0" u="sng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b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NA UNIDADE/ÓRGÃO: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Central de Treinamento e Avaliação ou Órgão Equivalentes: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Delibera sobre a sistemática da Avaliação.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Designa os avaliadores.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Escolhe critérios de desempate.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Todos os avaliadores designados pelo CTA ou  Órgão equivalente serão treinados pela comissão interna de avaliação de desempenho.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Ficará a cargo do grupo de avaliadores multiplicar as informações para todos os funcionários da Unidade/Órgão.</a:t>
            </a:r>
            <a:endParaRPr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E1"/>
            </a:gs>
            <a:gs pos="50000">
              <a:schemeClr val="lt1"/>
            </a:gs>
            <a:gs pos="100000">
              <a:srgbClr val="FFFFE1"/>
            </a:gs>
          </a:gsLst>
          <a:lin ang="5400000" scaled="0"/>
        </a:gradFill>
        <a:effectLst/>
      </p:bgPr>
    </p:bg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60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489" name="Google Shape;489;p60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90" name="Google Shape;490;p60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91" name="Google Shape;491;p60"/>
          <p:cNvSpPr txBox="1"/>
          <p:nvPr/>
        </p:nvSpPr>
        <p:spPr>
          <a:xfrm>
            <a:off x="685800" y="1484312"/>
            <a:ext cx="7924800" cy="374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 panose="020B0604020202020204"/>
              <a:buNone/>
            </a:pPr>
            <a:r>
              <a:rPr lang="en-US" sz="2000" b="1" i="0" u="sng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ATÉ 01/08/2013</a:t>
            </a:r>
            <a:endParaRPr sz="2000" b="0" i="0" u="sng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OS AVALIADORES PREENCHEM OS FORMULÁRIOS E REALIZAM ENTREVISTAS DEVOLUTIVAS.</a:t>
            </a: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endParaRPr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 funcionário tomará ciência de sua Avaliação, cujo formulário será incluído em seu processo de contrato.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E1"/>
            </a:gs>
            <a:gs pos="50000">
              <a:schemeClr val="lt1"/>
            </a:gs>
            <a:gs pos="100000">
              <a:srgbClr val="FFFFE1"/>
            </a:gs>
          </a:gsLst>
          <a:lin ang="5400000" scaled="0"/>
        </a:gradFill>
        <a:effectLst/>
      </p:bgPr>
    </p:bg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6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497" name="Google Shape;497;p61"/>
          <p:cNvSpPr txBox="1"/>
          <p:nvPr/>
        </p:nvSpPr>
        <p:spPr>
          <a:xfrm>
            <a:off x="0" y="1371600"/>
            <a:ext cx="9144000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98" name="Google Shape;498;p61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99" name="Google Shape;499;p61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00" name="Google Shape;500;p61"/>
          <p:cNvSpPr txBox="1"/>
          <p:nvPr/>
        </p:nvSpPr>
        <p:spPr>
          <a:xfrm>
            <a:off x="609600" y="765175"/>
            <a:ext cx="8153400" cy="573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 panose="020B0604020202020204"/>
              <a:buNone/>
            </a:pPr>
            <a:r>
              <a:rPr lang="en-US" sz="2000" b="1" i="0" u="sng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Até 04/08/2013</a:t>
            </a:r>
            <a:endParaRPr lang="en-US" sz="2000" b="1" i="0" u="sng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endParaRPr sz="2000" b="1" i="0" u="sng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 DIRIGENTE, OUVIDO O CTA OU ÓRGÃO EQUIVALENTE, DIVULGA NA ÁREA DE PESSOAL DA UNIDADE/ÓRGÃO RESULTADO DA AVALIAÇÃO DE DESEMPENHO.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endParaRPr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 formulário de Avaliação de desempenho do funcionário será utilizado pelo CTA ou Órgão Equivalente, para ordenação de pontos. Esta ordenação de pontos deve ser por grupo e poderá a critério da Unidade/Órgão ser feita pela totalidade dos funcionários avaliados ou através das segmentações estruturais desses (organograma).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⮚"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 funcionário poderá entrar com recurso num prazo máximo de 5 (cinco) dias úteis contados da divulgação do resultado.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E1"/>
            </a:gs>
            <a:gs pos="50000">
              <a:schemeClr val="lt1"/>
            </a:gs>
            <a:gs pos="100000">
              <a:srgbClr val="FFFFE1"/>
            </a:gs>
          </a:gsLst>
          <a:lin ang="5400000" scaled="0"/>
        </a:gradFill>
        <a:effectLst/>
      </p:bgPr>
    </p:bg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6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506" name="Google Shape;506;p62"/>
          <p:cNvSpPr txBox="1"/>
          <p:nvPr/>
        </p:nvSpPr>
        <p:spPr>
          <a:xfrm>
            <a:off x="0" y="1371600"/>
            <a:ext cx="9144000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07" name="Google Shape;507;p62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08" name="Google Shape;508;p62"/>
          <p:cNvSpPr txBox="1"/>
          <p:nvPr/>
        </p:nvSpPr>
        <p:spPr>
          <a:xfrm>
            <a:off x="0" y="4926012"/>
            <a:ext cx="9144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</a:pPr>
            <a:r>
              <a:rPr lang="en-US" sz="9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09" name="Google Shape;509;p62"/>
          <p:cNvSpPr txBox="1"/>
          <p:nvPr/>
        </p:nvSpPr>
        <p:spPr>
          <a:xfrm>
            <a:off x="685800" y="2209800"/>
            <a:ext cx="8077200" cy="283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 panose="020B0604020202020204"/>
              <a:buNone/>
            </a:pPr>
            <a:r>
              <a:rPr lang="en-US" sz="2000" b="1" i="0" u="sng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ATÉ 20/08/2013</a:t>
            </a:r>
            <a:endParaRPr sz="2000" b="0" i="0" u="sng">
              <a:solidFill>
                <a:srgbClr val="FF33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 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CTA OU ÓRGÃO EQUIVALENTE DELIBERA SOBRE EVENTUAIS RECURSOS APRESENTADOS PELOS FUNCIONÁRIOS.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F9FF"/>
            </a:gs>
            <a:gs pos="50000">
              <a:schemeClr val="lt1"/>
            </a:gs>
            <a:gs pos="100000">
              <a:srgbClr val="DDF9FF"/>
            </a:gs>
          </a:gsLst>
          <a:lin ang="5400000" scaled="0"/>
        </a:gradFill>
        <a:effectLst/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01" name="Google Shape;201;p24"/>
          <p:cNvSpPr txBox="1"/>
          <p:nvPr>
            <p:ph type="title"/>
          </p:nvPr>
        </p:nvSpPr>
        <p:spPr>
          <a:xfrm>
            <a:off x="457200" y="188912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Objetivos</a:t>
            </a:r>
            <a:endParaRPr lang="en-US" sz="4000" b="1" i="0" u="none">
              <a:solidFill>
                <a:srgbClr val="0000FF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02" name="Google Shape;202;p24"/>
          <p:cNvSpPr txBox="1"/>
          <p:nvPr>
            <p:ph type="body" idx="1"/>
          </p:nvPr>
        </p:nvSpPr>
        <p:spPr>
          <a:xfrm>
            <a:off x="457200" y="1700212"/>
            <a:ext cx="8229600" cy="522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Mapear resultados (Ptos Fortes </a:t>
            </a:r>
            <a:r>
              <a:rPr lang="en-US" sz="32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+</a:t>
            </a: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Ptos a Melhorar </a:t>
            </a:r>
            <a:r>
              <a:rPr lang="en-US" sz="32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→</a:t>
            </a: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Plano de Ação);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Fatores Críticos -  Funcionário </a:t>
            </a:r>
            <a:r>
              <a:rPr lang="en-US" sz="3200" b="1" i="0" u="none">
                <a:solidFill>
                  <a:srgbClr val="FF33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+</a:t>
            </a: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 Instituição USP;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Grau de Contribuição;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Orientar Ações e Programas de Desenvolvimento;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95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F9FF"/>
            </a:gs>
            <a:gs pos="50000">
              <a:schemeClr val="lt1"/>
            </a:gs>
            <a:gs pos="100000">
              <a:srgbClr val="DDF9FF"/>
            </a:gs>
          </a:gsLst>
          <a:lin ang="5400000" scaled="0"/>
        </a:gradFill>
        <a:effectLst/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08" name="Google Shape;208;p25"/>
          <p:cNvSpPr txBox="1"/>
          <p:nvPr>
            <p:ph type="title"/>
          </p:nvPr>
        </p:nvSpPr>
        <p:spPr>
          <a:xfrm>
            <a:off x="457200" y="4572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Objetivos</a:t>
            </a:r>
            <a:endParaRPr lang="en-US" sz="4000" b="1" i="0" u="none">
              <a:solidFill>
                <a:srgbClr val="0000FF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09" name="Google Shape;209;p25"/>
          <p:cNvSpPr txBox="1"/>
          <p:nvPr>
            <p:ph type="body" idx="1"/>
          </p:nvPr>
        </p:nvSpPr>
        <p:spPr>
          <a:xfrm>
            <a:off x="533400" y="1700212"/>
            <a:ext cx="8359775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Cultura do Feedback;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857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FF"/>
              </a:buClr>
              <a:buSzPts val="900"/>
              <a:buFont typeface="Noto Sans Symbols"/>
              <a:buNone/>
            </a:pPr>
            <a:endParaRPr sz="1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Levantamento de Ações e Recursos;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857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FF"/>
              </a:buClr>
              <a:buSzPts val="900"/>
              <a:buFont typeface="Noto Sans Symbols"/>
              <a:buNone/>
            </a:pPr>
            <a:endParaRPr sz="1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Identificação de Obstáculos;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857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FF"/>
              </a:buClr>
              <a:buSzPts val="900"/>
              <a:buFont typeface="Noto Sans Symbols"/>
              <a:buNone/>
            </a:pPr>
            <a:endParaRPr sz="1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Registro e Acompanhamento de Informações;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857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FF"/>
              </a:buClr>
              <a:buSzPts val="900"/>
              <a:buFont typeface="Noto Sans Symbols"/>
              <a:buNone/>
            </a:pPr>
            <a:endParaRPr sz="1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Tomar Decisões.</a:t>
            </a:r>
            <a:endParaRPr lang="en-US"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50000">
              <a:schemeClr val="lt1"/>
            </a:gs>
            <a:gs pos="100000">
              <a:srgbClr val="FFFFCC"/>
            </a:gs>
          </a:gsLst>
          <a:lin ang="5400000" scaled="0"/>
        </a:gradFill>
        <a:effectLst/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6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15" name="Google Shape;215;p26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FF006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Entrevista</a:t>
            </a:r>
            <a:endParaRPr lang="en-US" sz="4000" b="1" i="0" u="none">
              <a:solidFill>
                <a:srgbClr val="FF0066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16" name="Google Shape;216;p26"/>
          <p:cNvSpPr txBox="1"/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12800" lvl="0" indent="-812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Noto Sans Symbols"/>
              <a:buAutoNum type="romanUcPeriod"/>
            </a:pPr>
            <a:r>
              <a:rPr lang="en-US" sz="32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Preparação:</a:t>
            </a:r>
            <a:endParaRPr lang="en-US" sz="32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717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66"/>
              </a:buClr>
              <a:buSzPts val="1500"/>
              <a:buFont typeface="Noto Sans Symbols"/>
              <a:buNone/>
            </a:pPr>
            <a:endParaRPr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Agendamento;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Objetivos;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Fatores;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Local;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Tempo.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50000">
              <a:schemeClr val="lt1"/>
            </a:gs>
            <a:gs pos="100000">
              <a:srgbClr val="FFFFCC"/>
            </a:gs>
          </a:gsLst>
          <a:lin ang="5400000" scaled="0"/>
        </a:gradFill>
        <a:effectLst/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7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22" name="Google Shape;222;p27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FF006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Entrevista</a:t>
            </a:r>
            <a:endParaRPr lang="en-US" sz="4000" b="1" i="0" u="none">
              <a:solidFill>
                <a:srgbClr val="FF0066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23" name="Google Shape;223;p27"/>
          <p:cNvSpPr txBox="1"/>
          <p:nvPr>
            <p:ph type="body" idx="1"/>
          </p:nvPr>
        </p:nvSpPr>
        <p:spPr>
          <a:xfrm>
            <a:off x="457200" y="1981200"/>
            <a:ext cx="8229600" cy="447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12800" lvl="0" indent="-812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700"/>
              <a:buFont typeface="Noto Sans Symbols"/>
              <a:buAutoNum type="romanUcPeriod" startAt="2"/>
            </a:pPr>
            <a:r>
              <a:rPr lang="en-US" sz="36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Encontro:</a:t>
            </a:r>
            <a:endParaRPr lang="en-US" sz="36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641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Noto Sans Symbols"/>
              <a:buNone/>
            </a:pPr>
            <a:endParaRPr sz="36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Pontos Fortes e Pontos a Melhorar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700"/>
              <a:buNone/>
            </a:pPr>
            <a:r>
              <a:rPr lang="en-US" sz="36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↓</a:t>
            </a:r>
            <a:endParaRPr lang="en-US" sz="3600" b="1" i="0" u="none">
              <a:solidFill>
                <a:srgbClr val="0000FF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			</a:t>
            </a: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Plano de Ação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812800" lvl="0" indent="-8128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sz="32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1524000" lvl="2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Ouvir </a:t>
            </a:r>
            <a:r>
              <a:rPr lang="en-US" sz="28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→</a:t>
            </a: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Questões Fechadas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50000">
              <a:schemeClr val="lt1"/>
            </a:gs>
            <a:gs pos="100000">
              <a:srgbClr val="FFFFCC"/>
            </a:gs>
          </a:gsLst>
          <a:lin ang="5400000" scaled="0"/>
        </a:gradFill>
        <a:effectLst/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 panose="020B0A04020102020204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Arial Black" panose="020B0A04020102020204"/>
                <a:ea typeface="Arial Black" panose="020B0A04020102020204"/>
                <a:cs typeface="Arial Black" panose="020B0A04020102020204"/>
                <a:sym typeface="Arial Black" panose="020B0A04020102020204"/>
              </a:rPr>
            </a:fld>
            <a:endParaRPr lang="en-US" sz="1200" b="0" i="0" u="none">
              <a:solidFill>
                <a:schemeClr val="dk1"/>
              </a:solidFill>
              <a:latin typeface="Arial Black" panose="020B0A04020102020204"/>
              <a:ea typeface="Arial Black" panose="020B0A04020102020204"/>
              <a:cs typeface="Arial Black" panose="020B0A04020102020204"/>
              <a:sym typeface="Arial Black" panose="020B0A04020102020204"/>
            </a:endParaRPr>
          </a:p>
        </p:txBody>
      </p:sp>
      <p:sp>
        <p:nvSpPr>
          <p:cNvPr id="229" name="Google Shape;229;p28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000"/>
              <a:buFont typeface="Arial" panose="020B0604020202020204"/>
              <a:buNone/>
            </a:pPr>
            <a:r>
              <a:rPr lang="en-US" sz="4000" b="1" i="0" u="none">
                <a:solidFill>
                  <a:srgbClr val="FF006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Entrevista</a:t>
            </a:r>
            <a:endParaRPr lang="en-US" sz="4000" b="1" i="0" u="none">
              <a:solidFill>
                <a:srgbClr val="FF0066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30" name="Google Shape;230;p28"/>
          <p:cNvSpPr txBox="1"/>
          <p:nvPr>
            <p:ph type="body" idx="1"/>
          </p:nvPr>
        </p:nvSpPr>
        <p:spPr>
          <a:xfrm>
            <a:off x="609600" y="1981200"/>
            <a:ext cx="8534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Visão Sistêmica </a:t>
            </a:r>
            <a:r>
              <a:rPr lang="en-US" sz="28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→</a:t>
            </a: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Ambiente </a:t>
            </a:r>
            <a:r>
              <a:rPr lang="en-US" sz="28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+ </a:t>
            </a: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Recursos </a:t>
            </a:r>
            <a:r>
              <a:rPr lang="en-US" sz="28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+</a:t>
            </a: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Pessoas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184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Metas e Resultados  </a:t>
            </a:r>
            <a:r>
              <a:rPr lang="en-US" sz="28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→</a:t>
            </a:r>
            <a:r>
              <a:rPr lang="en-US" sz="2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Comprometimento e Motivação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2184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196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Resultados Obtidos </a:t>
            </a:r>
            <a:r>
              <a:rPr lang="en-US" sz="28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+</a:t>
            </a: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Comportamentos Observáveis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rPr lang="en-US" sz="2800" b="1" i="0" u="none">
                <a:solidFill>
                  <a:srgbClr val="0000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≠</a:t>
            </a:r>
            <a:endParaRPr lang="en-US" sz="2800" b="1" i="0" u="none">
              <a:solidFill>
                <a:srgbClr val="0000FF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Personalidade do Indivíduo</a:t>
            </a:r>
            <a:endParaRPr lang="en-US" sz="28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ixel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el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ixel">
  <a:themeElements>
    <a:clrScheme name="Pixel 3">
      <a:dk1>
        <a:srgbClr val="006699"/>
      </a:dk1>
      <a:lt1>
        <a:srgbClr val="FFFFFF"/>
      </a:lt1>
      <a:dk2>
        <a:srgbClr val="333399"/>
      </a:dk2>
      <a:lt2>
        <a:srgbClr val="FFFFFF"/>
      </a:lt2>
      <a:accent1>
        <a:srgbClr val="0099CC"/>
      </a:accent1>
      <a:accent2>
        <a:srgbClr val="0386AF"/>
      </a:accent2>
      <a:accent3>
        <a:srgbClr val="ADADCA"/>
      </a:accent3>
      <a:accent4>
        <a:srgbClr val="DADADA"/>
      </a:accent4>
      <a:accent5>
        <a:srgbClr val="AACAE2"/>
      </a:accent5>
      <a:accent6>
        <a:srgbClr val="02799E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29390</Words>
  <Application>WPS Presentation</Application>
  <PresentationFormat/>
  <Paragraphs>1080</Paragraphs>
  <Slides>43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43</vt:i4>
      </vt:variant>
    </vt:vector>
  </HeadingPairs>
  <TitlesOfParts>
    <vt:vector size="59" baseType="lpstr">
      <vt:lpstr>Arial</vt:lpstr>
      <vt:lpstr>SimSun</vt:lpstr>
      <vt:lpstr>Wingdings</vt:lpstr>
      <vt:lpstr>Arial</vt:lpstr>
      <vt:lpstr>Noto Sans Symbols</vt:lpstr>
      <vt:lpstr>Segoe Print</vt:lpstr>
      <vt:lpstr>Arial Black</vt:lpstr>
      <vt:lpstr>Microsoft YaHei</vt:lpstr>
      <vt:lpstr>Arial Unicode MS</vt:lpstr>
      <vt:lpstr>Arial Narrow</vt:lpstr>
      <vt:lpstr>Times New Roman</vt:lpstr>
      <vt:lpstr>Garamond</vt:lpstr>
      <vt:lpstr>1_Pixel</vt:lpstr>
      <vt:lpstr>Pixel</vt:lpstr>
      <vt:lpstr>Pixel</vt:lpstr>
      <vt:lpstr>Pixel</vt:lpstr>
      <vt:lpstr>Preparando a Avaliação de Desempenho</vt:lpstr>
      <vt:lpstr>Avaliação</vt:lpstr>
      <vt:lpstr>Avaliação</vt:lpstr>
      <vt:lpstr>Avaliação de Desempenho</vt:lpstr>
      <vt:lpstr>Objetivos</vt:lpstr>
      <vt:lpstr>Objetivos</vt:lpstr>
      <vt:lpstr>Entrevista</vt:lpstr>
      <vt:lpstr>Entrevista</vt:lpstr>
      <vt:lpstr>Entrevista</vt:lpstr>
      <vt:lpstr>Entrevista</vt:lpstr>
      <vt:lpstr>Entrevista</vt:lpstr>
      <vt:lpstr>Erros Freqüentes</vt:lpstr>
      <vt:lpstr>Erros Freqüentes</vt:lpstr>
      <vt:lpstr>Desempenho Insatisfatório</vt:lpstr>
      <vt:lpstr>Desempenho Insatisfatório</vt:lpstr>
      <vt:lpstr>Desempenho Insatisfatório</vt:lpstr>
      <vt:lpstr>Desempenho Insatisfatório</vt:lpstr>
      <vt:lpstr>Desempenho Insatisfatório</vt:lpstr>
      <vt:lpstr>Comentários Gerais</vt:lpstr>
      <vt:lpstr>Reflexões</vt:lpstr>
      <vt:lpstr>Avaliação de Desempenho  FORMULÁRIOS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CRONOGRAMA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Preparando a Avaliação de Desempenho</dc:title>
  <dc:creator/>
  <cp:lastModifiedBy>usuario</cp:lastModifiedBy>
  <cp:revision>1</cp:revision>
  <dcterms:created xsi:type="dcterms:W3CDTF">2021-03-09T17:58:25Z</dcterms:created>
  <dcterms:modified xsi:type="dcterms:W3CDTF">2021-03-09T17:58:26Z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1046-11.2.0.10017</vt:lpwstr>
  </property>
</Properties>
</file>