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89" r:id="rId3"/>
    <p:sldId id="304" r:id="rId5"/>
    <p:sldId id="286" r:id="rId6"/>
    <p:sldId id="296" r:id="rId7"/>
    <p:sldId id="297" r:id="rId8"/>
    <p:sldId id="291" r:id="rId9"/>
    <p:sldId id="298" r:id="rId10"/>
    <p:sldId id="299" r:id="rId11"/>
    <p:sldId id="300" r:id="rId12"/>
    <p:sldId id="301" r:id="rId13"/>
    <p:sldId id="302" r:id="rId14"/>
    <p:sldId id="303" r:id="rId15"/>
    <p:sldId id="306" r:id="rId16"/>
    <p:sldId id="305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554" autoAdjust="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BADFD9-ADFC-4D1F-ACF9-03B85E66582A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22411-A9A9-4A09-A341-69C657AB42A1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E70B0D-B36C-4FFA-A4C4-B61DAF3931A7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  <a:endParaRPr lang="pt-BR" dirty="0"/>
          </a:p>
          <a:p>
            <a:pPr lvl="1" rtl="0"/>
            <a:r>
              <a:rPr lang="pt-BR" dirty="0"/>
              <a:t>Segundo nível</a:t>
            </a:r>
            <a:endParaRPr lang="pt-BR" dirty="0"/>
          </a:p>
          <a:p>
            <a:pPr lvl="2" rtl="0"/>
            <a:r>
              <a:rPr lang="pt-BR" dirty="0"/>
              <a:t>Terceiro nível</a:t>
            </a:r>
            <a:endParaRPr lang="pt-BR" dirty="0"/>
          </a:p>
          <a:p>
            <a:pPr lvl="3" rtl="0"/>
            <a:r>
              <a:rPr lang="pt-BR" dirty="0"/>
              <a:t>Quarto nível</a:t>
            </a:r>
            <a:endParaRPr lang="pt-BR" dirty="0"/>
          </a:p>
          <a:p>
            <a:pPr lvl="4" rtl="0"/>
            <a:r>
              <a:rPr lang="pt-BR" dirty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B45BDF-D856-47E7-A63A-8AC52558E68A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F3183-CA2F-4908-8167-7738ADB29E4B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9345D-3C38-422F-B900-6D7E2F09E79B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7FFA2-4599-48FA-BE81-2868299844D8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8A402C-5FED-4AC2-93F5-32653B4DFF68}" type="datetime1">
              <a:rPr lang="pt-BR" noProof="0" smtClean="0"/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D38989-85BC-45B2-B5BC-96AE400C3CFC}" type="datetime1">
              <a:rPr lang="pt-BR" noProof="0" smtClean="0"/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AF801-ED23-49AE-9833-44D7BEC6B7B6}" type="datetime1">
              <a:rPr lang="pt-BR" noProof="0" smtClean="0"/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  <a:p>
            <a:pPr lvl="1" rtl="0"/>
            <a:r>
              <a:rPr lang="pt-BR" noProof="0" smtClean="0"/>
              <a:t>Segundo nível</a:t>
            </a:r>
            <a:endParaRPr lang="pt-BR" noProof="0" smtClean="0"/>
          </a:p>
          <a:p>
            <a:pPr lvl="2" rtl="0"/>
            <a:r>
              <a:rPr lang="pt-BR" noProof="0" smtClean="0"/>
              <a:t>Terceiro nível</a:t>
            </a:r>
            <a:endParaRPr lang="pt-BR" noProof="0" smtClean="0"/>
          </a:p>
          <a:p>
            <a:pPr lvl="3" rtl="0"/>
            <a:r>
              <a:rPr lang="pt-BR" noProof="0" smtClean="0"/>
              <a:t>Quarto nível</a:t>
            </a:r>
            <a:endParaRPr lang="pt-BR" noProof="0" smtClean="0"/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991AB-F5A5-4B8A-982C-9827D6732C2C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  <a:endParaRPr lang="pt-BR" noProof="0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4A3A3-F726-4C2F-B2CF-49E1EBC1D49D}" type="datetime1">
              <a:rPr lang="pt-BR" noProof="0" smtClean="0"/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  <a:endParaRPr lang="pt-BR" noProof="0" dirty="0"/>
          </a:p>
          <a:p>
            <a:pPr lvl="1" rtl="0"/>
            <a:r>
              <a:rPr lang="pt-BR" noProof="0" dirty="0"/>
              <a:t>Segundo nível</a:t>
            </a:r>
            <a:endParaRPr lang="pt-BR" noProof="0" dirty="0"/>
          </a:p>
          <a:p>
            <a:pPr lvl="2" rtl="0"/>
            <a:r>
              <a:rPr lang="pt-BR" noProof="0" dirty="0"/>
              <a:t>Terceiro nível</a:t>
            </a:r>
            <a:endParaRPr lang="pt-BR" noProof="0" dirty="0"/>
          </a:p>
          <a:p>
            <a:pPr lvl="3" rtl="0"/>
            <a:r>
              <a:rPr lang="pt-BR" noProof="0" dirty="0"/>
              <a:t>Quarto nível</a:t>
            </a:r>
            <a:endParaRPr lang="pt-BR" noProof="0" dirty="0"/>
          </a:p>
          <a:p>
            <a:pPr lvl="4" rtl="0"/>
            <a:r>
              <a:rPr lang="pt-BR" noProof="0" dirty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CC061C-B327-42CC-A2C4-8DB360DFB763}" type="datetime1">
              <a:rPr lang="pt-BR" noProof="0" smtClean="0"/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0" name="Oval 9"/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453346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2" descr="Retângulo azul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1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" name="objeto 3" descr="Pessoas com documentos"/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 rtlCol="0">
            <a:normAutofit/>
          </a:bodyPr>
          <a:lstStyle/>
          <a:p>
            <a:r>
              <a:rPr lang="pt-BR" sz="5400" dirty="0" smtClean="0"/>
              <a:t>RECOMPENSANDO</a:t>
            </a:r>
            <a:br>
              <a:rPr lang="pt-BR" sz="50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sz="5000" dirty="0" smtClean="0">
                <a:latin typeface="Gill Sans MT" panose="020B0502020104020203" pitchFamily="34" charset="0"/>
              </a:rPr>
              <a:t>PESSOAS</a:t>
            </a:r>
            <a:endParaRPr lang="pt-BR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2000" y="4221162"/>
            <a:ext cx="3888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Autofit/>
          </a:bodyPr>
          <a:lstStyle/>
          <a:p>
            <a:pPr rtl="0"/>
            <a:r>
              <a:rPr lang="pt-BR" sz="2000" dirty="0" smtClean="0"/>
              <a:t>PROFESSOR: ALEXSANDRO ANDRADE</a:t>
            </a:r>
            <a:endParaRPr lang="pt-BR" sz="2000" b="1" i="1" spc="65" dirty="0">
              <a:solidFill>
                <a:schemeClr val="accent1"/>
              </a:solidFill>
            </a:endParaRPr>
          </a:p>
        </p:txBody>
      </p:sp>
      <p:sp>
        <p:nvSpPr>
          <p:cNvPr id="6" name="objeto 7" descr="Retângulo bege"/>
          <p:cNvSpPr/>
          <p:nvPr/>
        </p:nvSpPr>
        <p:spPr>
          <a:xfrm>
            <a:off x="2286000" y="3229868"/>
            <a:ext cx="762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8788" y="349733"/>
            <a:ext cx="5106572" cy="60077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</a:fld>
            <a:endParaRPr lang="pt-BR" dirty="0"/>
          </a:p>
        </p:txBody>
      </p:sp>
      <p:pic>
        <p:nvPicPr>
          <p:cNvPr id="4" name="Espaço Reservado para Imagem 11" descr="Dois homens perto de um laptop 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"/>
            <a:ext cx="6256751" cy="6857998"/>
          </a:xfrm>
          <a:prstGeom prst="rect">
            <a:avLst/>
          </a:prstGeom>
        </p:spPr>
      </p:pic>
      <p:sp>
        <p:nvSpPr>
          <p:cNvPr id="5" name="objeto 3" descr="Retângulo bege"/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/>
          <p:cNvSpPr/>
          <p:nvPr/>
        </p:nvSpPr>
        <p:spPr>
          <a:xfrm>
            <a:off x="6226175" y="1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Espaço Reservado para Texto 3"/>
          <p:cNvSpPr txBox="1"/>
          <p:nvPr/>
        </p:nvSpPr>
        <p:spPr>
          <a:xfrm>
            <a:off x="7317365" y="1527765"/>
            <a:ext cx="3784223" cy="74975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700" b="1" dirty="0" smtClean="0">
                <a:solidFill>
                  <a:schemeClr val="bg1"/>
                </a:solidFill>
              </a:rPr>
              <a:t>1.Salário </a:t>
            </a:r>
            <a:r>
              <a:rPr lang="pt-BR" sz="1700" b="1" dirty="0">
                <a:solidFill>
                  <a:schemeClr val="bg1"/>
                </a:solidFill>
              </a:rPr>
              <a:t>por unidade de tempo</a:t>
            </a:r>
            <a:r>
              <a:rPr lang="pt-BR" sz="1700" dirty="0"/>
              <a:t>: pago de acordo com o tempo que a pessoa fica à disposição da </a:t>
            </a:r>
            <a:r>
              <a:rPr lang="pt-BR" sz="1700" dirty="0" smtClean="0"/>
              <a:t>empresa</a:t>
            </a:r>
            <a:r>
              <a:rPr lang="pt-BR" sz="1700" dirty="0"/>
              <a:t>. A unidade de tempo pode ser dimensionada em uma hora, semana, quinzena ou mês. Daí os </a:t>
            </a:r>
            <a:r>
              <a:rPr lang="pt-BR" sz="1700" dirty="0" smtClean="0"/>
              <a:t>nomes horistas </a:t>
            </a:r>
            <a:r>
              <a:rPr lang="pt-BR" sz="1700" dirty="0"/>
              <a:t>ou mensalistas.</a:t>
            </a:r>
            <a:endParaRPr lang="pt-BR" sz="17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Espaço Reservado para Imagem 27" descr="Marca de seleçã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3662" y="1415021"/>
            <a:ext cx="720000" cy="720000"/>
          </a:xfrm>
          <a:prstGeom prst="rect">
            <a:avLst/>
          </a:prstGeom>
        </p:spPr>
      </p:pic>
      <p:pic>
        <p:nvPicPr>
          <p:cNvPr id="10" name="Espaço Reservado para Imagem 29" descr="Marca de seleçã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7365" y="3445301"/>
            <a:ext cx="720000" cy="719999"/>
          </a:xfrm>
          <a:prstGeom prst="rect">
            <a:avLst/>
          </a:prstGeom>
        </p:spPr>
      </p:pic>
      <p:sp>
        <p:nvSpPr>
          <p:cNvPr id="11" name="Espaço Reservado para Texto 17"/>
          <p:cNvSpPr txBox="1"/>
          <p:nvPr/>
        </p:nvSpPr>
        <p:spPr>
          <a:xfrm>
            <a:off x="7317364" y="3445300"/>
            <a:ext cx="3784223" cy="7401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700" b="1" dirty="0" smtClean="0">
                <a:solidFill>
                  <a:schemeClr val="bg1"/>
                </a:solidFill>
              </a:rPr>
              <a:t>2. Salário </a:t>
            </a:r>
            <a:r>
              <a:rPr lang="pt-BR" sz="1700" b="1" dirty="0">
                <a:solidFill>
                  <a:schemeClr val="bg1"/>
                </a:solidFill>
              </a:rPr>
              <a:t>por resultado</a:t>
            </a:r>
            <a:r>
              <a:rPr lang="pt-BR" sz="1700" dirty="0"/>
              <a:t>: refere-se à quantidade ou ao número de peças ou obras produzidas pela pessoa. Abrange os sistemas de incentivos (comissões ou porcentagens) e prêmios de produção (gratificações por produtividade ou pelos negócios efetuados).</a:t>
            </a:r>
            <a:endParaRPr lang="pt-BR" sz="17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Espaço Reservado para Imagem 31" descr="Marca de seleçã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6017" y="5492193"/>
            <a:ext cx="720000" cy="719999"/>
          </a:xfrm>
          <a:prstGeom prst="rect">
            <a:avLst/>
          </a:prstGeom>
        </p:spPr>
      </p:pic>
      <p:sp>
        <p:nvSpPr>
          <p:cNvPr id="13" name="Espaço Reservado para Texto 19"/>
          <p:cNvSpPr txBox="1"/>
          <p:nvPr/>
        </p:nvSpPr>
        <p:spPr>
          <a:xfrm>
            <a:off x="7391248" y="5474907"/>
            <a:ext cx="3710339" cy="109296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>
                <a:solidFill>
                  <a:schemeClr val="bg1"/>
                </a:solidFill>
              </a:rPr>
              <a:t>3. Salário </a:t>
            </a:r>
            <a:r>
              <a:rPr lang="pt-BR" b="1" dirty="0">
                <a:solidFill>
                  <a:schemeClr val="bg1"/>
                </a:solidFill>
              </a:rPr>
              <a:t>por tarefa</a:t>
            </a:r>
            <a:r>
              <a:rPr lang="pt-BR" dirty="0"/>
              <a:t>: é uma fusão dos dois tipos </a:t>
            </a:r>
            <a:r>
              <a:rPr lang="pt-BR" dirty="0" smtClean="0"/>
              <a:t>anteriores</a:t>
            </a:r>
            <a:r>
              <a:rPr lang="pt-BR" dirty="0"/>
              <a:t>: a pessoa está sujeita a uma jornada de </a:t>
            </a:r>
            <a:r>
              <a:rPr lang="pt-BR" dirty="0" smtClean="0"/>
              <a:t>trabalho </a:t>
            </a:r>
            <a:r>
              <a:rPr lang="pt-BR" dirty="0"/>
              <a:t>ao mesmo tempo que o salário é determinado pela quantidade de </a:t>
            </a:r>
            <a:r>
              <a:rPr lang="pt-BR" dirty="0" smtClean="0"/>
              <a:t>peças</a:t>
            </a:r>
            <a:endParaRPr lang="pt-BR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jeto 27" descr="Retângulo bege"/>
          <p:cNvSpPr/>
          <p:nvPr/>
        </p:nvSpPr>
        <p:spPr>
          <a:xfrm flipV="1">
            <a:off x="6972546" y="1026275"/>
            <a:ext cx="37276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3662" y="76279"/>
            <a:ext cx="4421229" cy="1325563"/>
          </a:xfrm>
        </p:spPr>
        <p:txBody>
          <a:bodyPr rtlCol="0"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Tipos de salário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SIGNIFICADO DO SALÁRIO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/>
              <a:t>O salário é uma contraprestação pelo trabalho de uma pessoa à organização. Em troca do dinheiro – </a:t>
            </a:r>
            <a:r>
              <a:rPr lang="pt-BR" sz="1800" dirty="0" smtClean="0"/>
              <a:t>elemento </a:t>
            </a:r>
            <a:r>
              <a:rPr lang="pt-BR" sz="1800" dirty="0"/>
              <a:t>simbólico e intercambiável –, a pessoa </a:t>
            </a:r>
            <a:r>
              <a:rPr lang="pt-BR" sz="1800" dirty="0" smtClean="0"/>
              <a:t>empenha </a:t>
            </a:r>
            <a:r>
              <a:rPr lang="pt-BR" sz="1800" dirty="0"/>
              <a:t>parte de si mesma, de seu esforço e de sua vida, comprometendo-se a uma atividade cotidiana e a um padrão de desempenho na </a:t>
            </a:r>
            <a:r>
              <a:rPr lang="pt-BR" sz="1800" dirty="0" smtClean="0"/>
              <a:t>organização.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dirty="0"/>
              <a:t>Para as pessoas, o trabalho é considerado um meio para atingir um objetivo intermediário, que é o salário.</a:t>
            </a: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3834" y="4535866"/>
            <a:ext cx="6161280" cy="217360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6246" y="53258"/>
            <a:ext cx="5205046" cy="64867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PERGUNTAS?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406" y="998806"/>
            <a:ext cx="4095187" cy="2974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RECOMPENSAR PESSOAS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200" dirty="0" smtClean="0"/>
              <a:t>Consiste em incentivar as pessoas a satisfazer suas necessidades individuais mais elevadas . Incluem recompensas, remuneração, benefícios e serviços sociais.</a:t>
            </a:r>
            <a:endParaRPr lang="pt-BR" sz="2200" dirty="0" smtClean="0"/>
          </a:p>
          <a:p>
            <a:pPr algn="just">
              <a:lnSpc>
                <a:spcPct val="150000"/>
              </a:lnSpc>
            </a:pPr>
            <a:r>
              <a:rPr lang="pt-BR" sz="2200" dirty="0" smtClean="0"/>
              <a:t>Aborda maneiras e formas pelas quais a organização vai incentivar um funcionário.</a:t>
            </a:r>
            <a:endParaRPr lang="pt-BR" sz="2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O homem fala por telefon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4665"/>
            <a:ext cx="6991350" cy="6848669"/>
          </a:xfrm>
          <a:prstGeom prst="rect">
            <a:avLst/>
          </a:prstGeom>
        </p:spPr>
      </p:pic>
      <p:sp>
        <p:nvSpPr>
          <p:cNvPr id="5" name="objeto 3" descr="Retângulo bege"/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/>
          <p:cNvSpPr/>
          <p:nvPr/>
        </p:nvSpPr>
        <p:spPr>
          <a:xfrm>
            <a:off x="5527514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4358" y="2780154"/>
            <a:ext cx="5165558" cy="833856"/>
          </a:xfrm>
        </p:spPr>
        <p:txBody>
          <a:bodyPr rtlCol="0"/>
          <a:lstStyle/>
          <a:p>
            <a:pPr algn="ctr" rtl="0"/>
            <a:r>
              <a:rPr lang="pt-BR" dirty="0" smtClean="0">
                <a:solidFill>
                  <a:schemeClr val="bg1"/>
                </a:solidFill>
              </a:rPr>
              <a:t>REMUNERAÇÃO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</a:fld>
            <a:endParaRPr lang="pt-BR" dirty="0"/>
          </a:p>
        </p:txBody>
      </p:sp>
      <p:sp>
        <p:nvSpPr>
          <p:cNvPr id="7" name="objeto 9" descr="Retângulo bege"/>
          <p:cNvSpPr/>
          <p:nvPr/>
        </p:nvSpPr>
        <p:spPr>
          <a:xfrm>
            <a:off x="6470078" y="3614010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619" y="1075881"/>
            <a:ext cx="11432285" cy="4635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REMUNERAÇÃO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2262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/>
              <a:t>Cada </a:t>
            </a:r>
            <a:r>
              <a:rPr lang="pt-BR" sz="2200" dirty="0"/>
              <a:t>funcionário – como um </a:t>
            </a:r>
            <a:r>
              <a:rPr lang="pt-BR" sz="2200" i="1" dirty="0"/>
              <a:t>stakeholder</a:t>
            </a:r>
            <a:r>
              <a:rPr lang="pt-BR" sz="2200" dirty="0"/>
              <a:t> interno – está interessado em investir com trabalho, dedicação e esforço pessoal, com conhecimentos e competências desde que tenha certeza de receber uma retribuição adequada. As organizações estão interessadas em </a:t>
            </a:r>
            <a:r>
              <a:rPr lang="pt-BR" sz="2200" dirty="0" smtClean="0"/>
              <a:t>investir </a:t>
            </a:r>
            <a:r>
              <a:rPr lang="pt-BR" sz="2200" dirty="0"/>
              <a:t>em recompensas para as pessoas desde que </a:t>
            </a:r>
            <a:r>
              <a:rPr lang="pt-BR" sz="2200" dirty="0" smtClean="0"/>
              <a:t>delas possam receber contribuições que conduzam </a:t>
            </a:r>
            <a:r>
              <a:rPr lang="pt-BR" sz="2200" dirty="0"/>
              <a:t>ao </a:t>
            </a:r>
            <a:r>
              <a:rPr lang="pt-BR" sz="2200" dirty="0" smtClean="0"/>
              <a:t>alcance </a:t>
            </a:r>
            <a:r>
              <a:rPr lang="pt-BR" sz="2200" dirty="0"/>
              <a:t>de seus objetivos. Resultados e recompensas são dois conceitos intimamente relacionados. Daí decorre o conceito de remuneração total. 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</a:fld>
            <a:endParaRPr lang="pt-BR" dirty="0"/>
          </a:p>
        </p:txBody>
      </p:sp>
      <p:pic>
        <p:nvPicPr>
          <p:cNvPr id="4" name="Espaço Reservado para Imagem 11" descr="Dois homens perto de um laptop 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"/>
            <a:ext cx="6256751" cy="6857998"/>
          </a:xfrm>
          <a:prstGeom prst="rect">
            <a:avLst/>
          </a:prstGeom>
        </p:spPr>
      </p:pic>
      <p:sp>
        <p:nvSpPr>
          <p:cNvPr id="5" name="objeto 3" descr="Retângulo bege"/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/>
          <p:cNvSpPr/>
          <p:nvPr/>
        </p:nvSpPr>
        <p:spPr>
          <a:xfrm>
            <a:off x="6226175" y="1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Espaço Reservado para Texto 3"/>
          <p:cNvSpPr txBox="1"/>
          <p:nvPr/>
        </p:nvSpPr>
        <p:spPr>
          <a:xfrm>
            <a:off x="7472818" y="2860146"/>
            <a:ext cx="2981822" cy="74975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Remuneração Básica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Espaço Reservado para Imagem 27" descr="Marca de seleçã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7543" y="2709000"/>
            <a:ext cx="720000" cy="720000"/>
          </a:xfrm>
          <a:prstGeom prst="rect">
            <a:avLst/>
          </a:prstGeom>
        </p:spPr>
      </p:pic>
      <p:pic>
        <p:nvPicPr>
          <p:cNvPr id="10" name="Espaço Reservado para Imagem 29" descr="Marca de seleçã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967" y="3401045"/>
            <a:ext cx="720000" cy="719999"/>
          </a:xfrm>
          <a:prstGeom prst="rect">
            <a:avLst/>
          </a:prstGeom>
        </p:spPr>
      </p:pic>
      <p:sp>
        <p:nvSpPr>
          <p:cNvPr id="11" name="Espaço Reservado para Texto 17"/>
          <p:cNvSpPr txBox="1"/>
          <p:nvPr/>
        </p:nvSpPr>
        <p:spPr>
          <a:xfrm>
            <a:off x="7489956" y="3559737"/>
            <a:ext cx="3307960" cy="7401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Incentivos salariais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Espaço Reservado para Imagem 31" descr="Marca de seleçã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7487" y="4088180"/>
            <a:ext cx="720000" cy="719999"/>
          </a:xfrm>
          <a:prstGeom prst="rect">
            <a:avLst/>
          </a:prstGeom>
        </p:spPr>
      </p:pic>
      <p:sp>
        <p:nvSpPr>
          <p:cNvPr id="13" name="Espaço Reservado para Texto 19"/>
          <p:cNvSpPr txBox="1"/>
          <p:nvPr/>
        </p:nvSpPr>
        <p:spPr>
          <a:xfrm>
            <a:off x="7439690" y="4274153"/>
            <a:ext cx="3567713" cy="10929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Incentivos não financeiros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jeto 27" descr="Retângulo bege"/>
          <p:cNvSpPr/>
          <p:nvPr/>
        </p:nvSpPr>
        <p:spPr>
          <a:xfrm flipV="1">
            <a:off x="6892775" y="2384426"/>
            <a:ext cx="37276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354" y="1279525"/>
            <a:ext cx="4421229" cy="13255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Os quatro componentes da remuneração </a:t>
            </a:r>
            <a:r>
              <a:rPr lang="pt-BR" dirty="0" smtClean="0">
                <a:solidFill>
                  <a:schemeClr val="bg1"/>
                </a:solidFill>
              </a:rPr>
              <a:t>total</a:t>
            </a:r>
            <a:endParaRPr lang="pt-BR" dirty="0"/>
          </a:p>
        </p:txBody>
      </p:sp>
      <p:pic>
        <p:nvPicPr>
          <p:cNvPr id="15" name="Espaço Reservado para Imagem 31" descr="Marca de seleçã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7543" y="4894570"/>
            <a:ext cx="720000" cy="719999"/>
          </a:xfrm>
          <a:prstGeom prst="rect">
            <a:avLst/>
          </a:prstGeom>
        </p:spPr>
      </p:pic>
      <p:sp>
        <p:nvSpPr>
          <p:cNvPr id="16" name="Espaço Reservado para Texto 19"/>
          <p:cNvSpPr txBox="1"/>
          <p:nvPr/>
        </p:nvSpPr>
        <p:spPr>
          <a:xfrm>
            <a:off x="7439689" y="5039553"/>
            <a:ext cx="3567713" cy="10929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Benefícios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465" y="785612"/>
            <a:ext cx="11129881" cy="4922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434" y="0"/>
            <a:ext cx="9311425" cy="64756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noProof="0" smtClean="0"/>
            </a:fld>
            <a:endParaRPr lang="pt-BR" noProof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222" y="900455"/>
            <a:ext cx="7821636" cy="49794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Plano de marketing para serviços profissionais</Template>
  <TotalTime>0</TotalTime>
  <Words>2066</Words>
  <Application>WPS Presentation</Application>
  <PresentationFormat>Widescreen</PresentationFormat>
  <Paragraphs>66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Arial</vt:lpstr>
      <vt:lpstr>Gill Sans MT</vt:lpstr>
      <vt:lpstr>Microsoft YaHei</vt:lpstr>
      <vt:lpstr>Arial Unicode MS</vt:lpstr>
      <vt:lpstr>Calibri</vt:lpstr>
      <vt:lpstr>Tema do Office</vt:lpstr>
      <vt:lpstr>RECOMPENSANDO PESSOAS</vt:lpstr>
      <vt:lpstr>PROCESSO DE RECOMPENSAR PESSOAS</vt:lpstr>
      <vt:lpstr>REMUNERAÇÃO</vt:lpstr>
      <vt:lpstr>PowerPoint 演示文稿</vt:lpstr>
      <vt:lpstr>CONCEITO DE REMUNERAÇÃO</vt:lpstr>
      <vt:lpstr>Os quatro componentes da remuneração total</vt:lpstr>
      <vt:lpstr>PowerPoint 演示文稿</vt:lpstr>
      <vt:lpstr>PowerPoint 演示文稿</vt:lpstr>
      <vt:lpstr>PowerPoint 演示文稿</vt:lpstr>
      <vt:lpstr>PowerPoint 演示文稿</vt:lpstr>
      <vt:lpstr>Tipos de salário</vt:lpstr>
      <vt:lpstr>SIGNIFICADO DO SALÁRIO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usuario</cp:lastModifiedBy>
  <cp:revision>2</cp:revision>
  <dcterms:created xsi:type="dcterms:W3CDTF">2021-05-01T20:24:00Z</dcterms:created>
  <dcterms:modified xsi:type="dcterms:W3CDTF">2021-05-18T22:12:56Z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1046-11.2.0.10132</vt:lpwstr>
  </property>
</Properties>
</file>