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embeddedFontLst>
    <p:embeddedFont>
      <p:font typeface="Century Gothic" panose="020B0502020202020204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384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font" Target="fonts/font1.fntdata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62" name="Google Shape;162;p1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68" name="Google Shape;168;p2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74" name="Google Shape;174;p3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80" name="Google Shape;180;p4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85" name="Google Shape;185;p5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6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91" name="Google Shape;191;p6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97" name="Google Shape;197;p7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Slide de Título">
  <p:cSld name="TITL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 panose="020B0502020202020204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type="subTitle" idx="1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/>
          <p:nvPr/>
        </p:nvSpPr>
        <p:spPr>
          <a:xfrm>
            <a:off x="0" y="4323810"/>
            <a:ext cx="1744652" cy="778589"/>
          </a:xfrm>
          <a:custGeom>
            <a:avLst/>
            <a:gdLst/>
            <a:ahLst/>
            <a:cxnLst/>
            <a:rect l="l" t="t" r="r" b="b"/>
            <a:pathLst>
              <a:path w="372" h="166" extrusionOk="0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4" name="Google Shape;44;p9"/>
          <p:cNvSpPr txBox="1"/>
          <p:nvPr>
            <p:ph type="sldNum" idx="12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Legenda">
  <p:cSld name="Título e Legenda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/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 panose="020B0502020202020204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8"/>
          <p:cNvSpPr txBox="1"/>
          <p:nvPr>
            <p:ph type="body" idx="1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7" name="Google Shape;107;p18"/>
          <p:cNvSpPr txBox="1"/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8"/>
          <p:cNvSpPr txBox="1"/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8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0" name="Google Shape;110;p18"/>
          <p:cNvSpPr txBox="1"/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ção com Legenda">
  <p:cSld name="Citação com Legenda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 panose="020B0502020202020204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9"/>
          <p:cNvSpPr txBox="1"/>
          <p:nvPr>
            <p:ph type="body" idx="1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 panose="020B0502020202020204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 panose="020B0502020202020204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 panose="020B0502020202020204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 panose="020B0502020202020204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 panose="020B0502020202020204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9pPr>
          </a:lstStyle>
          <a:p/>
        </p:txBody>
      </p:sp>
      <p:sp>
        <p:nvSpPr>
          <p:cNvPr id="114" name="Google Shape;114;p19"/>
          <p:cNvSpPr txBox="1"/>
          <p:nvPr>
            <p:ph type="body" idx="2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19"/>
          <p:cNvSpPr txBox="1"/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9"/>
          <p:cNvSpPr txBox="1"/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9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8" name="Google Shape;118;p19"/>
          <p:cNvSpPr txBox="1"/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  <p:sp>
        <p:nvSpPr>
          <p:cNvPr id="119" name="Google Shape;119;p19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0" b="0" i="0" u="none" strike="noStrike" cap="none">
                <a:solidFill>
                  <a:schemeClr val="accen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“</a:t>
            </a:r>
            <a:endParaRPr lang="pt-BR" sz="8000" b="0" i="0" u="none" strike="noStrike" cap="none">
              <a:solidFill>
                <a:schemeClr val="accent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120" name="Google Shape;120;p19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0" b="0" i="0" u="none" strike="noStrike" cap="none">
                <a:solidFill>
                  <a:schemeClr val="accen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”</a:t>
            </a:r>
            <a:endParaRPr lang="pt-BR" sz="8000" b="0" i="0" u="none" strike="noStrike" cap="none">
              <a:solidFill>
                <a:schemeClr val="accent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rtão de Nome">
  <p:cSld name="Cartão de Nome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/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 panose="020B0502020202020204"/>
              <a:buNone/>
              <a:defRPr sz="4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0"/>
          <p:cNvSpPr txBox="1"/>
          <p:nvPr>
            <p:ph type="body" idx="1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9pPr>
          </a:lstStyle>
          <a:p/>
        </p:txBody>
      </p:sp>
      <p:sp>
        <p:nvSpPr>
          <p:cNvPr id="124" name="Google Shape;124;p20"/>
          <p:cNvSpPr txBox="1"/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0"/>
          <p:cNvSpPr txBox="1"/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0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7" name="Google Shape;127;p20"/>
          <p:cNvSpPr txBox="1"/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r o Cartão de Nome">
  <p:cSld name="Citar o Cartão de Nome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 panose="020B0502020202020204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1"/>
          <p:cNvSpPr txBox="1"/>
          <p:nvPr>
            <p:ph type="body" idx="1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Font typeface="Century Gothic" panose="020B0502020202020204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 panose="020B0502020202020204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 panose="020B0502020202020204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 panose="020B0502020202020204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 panose="020B0502020202020204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9pPr>
          </a:lstStyle>
          <a:p/>
        </p:txBody>
      </p:sp>
      <p:sp>
        <p:nvSpPr>
          <p:cNvPr id="131" name="Google Shape;131;p21"/>
          <p:cNvSpPr txBox="1"/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9pPr>
          </a:lstStyle>
          <a:p/>
        </p:txBody>
      </p:sp>
      <p:sp>
        <p:nvSpPr>
          <p:cNvPr id="132" name="Google Shape;132;p21"/>
          <p:cNvSpPr txBox="1"/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1"/>
          <p:cNvSpPr txBox="1"/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1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5" name="Google Shape;135;p21"/>
          <p:cNvSpPr txBox="1"/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  <p:sp>
        <p:nvSpPr>
          <p:cNvPr id="136" name="Google Shape;136;p21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0" b="0" i="0" u="none" strike="noStrike" cap="none">
                <a:solidFill>
                  <a:schemeClr val="accen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“</a:t>
            </a:r>
            <a:endParaRPr lang="pt-BR" sz="8000" b="0" i="0" u="none" strike="noStrike" cap="none">
              <a:solidFill>
                <a:schemeClr val="accent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137" name="Google Shape;137;p21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0" b="0" i="0" u="none" strike="noStrike" cap="none">
                <a:solidFill>
                  <a:schemeClr val="accen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”</a:t>
            </a:r>
            <a:endParaRPr lang="pt-BR" sz="8000" b="0" i="0" u="none" strike="noStrike" cap="none">
              <a:solidFill>
                <a:schemeClr val="accent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dadeiro ou Falso">
  <p:cSld name="Verdadeiro ou Falso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/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 panose="020B0502020202020204"/>
              <a:buNone/>
              <a:defRPr sz="4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22"/>
          <p:cNvSpPr txBox="1"/>
          <p:nvPr>
            <p:ph type="body" idx="1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Font typeface="Century Gothic" panose="020B0502020202020204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 panose="020B0502020202020204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 panose="020B0502020202020204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 panose="020B0502020202020204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 panose="020B0502020202020204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9pPr>
          </a:lstStyle>
          <a:p/>
        </p:txBody>
      </p:sp>
      <p:sp>
        <p:nvSpPr>
          <p:cNvPr id="141" name="Google Shape;141;p22"/>
          <p:cNvSpPr txBox="1"/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9pPr>
          </a:lstStyle>
          <a:p/>
        </p:txBody>
      </p:sp>
      <p:sp>
        <p:nvSpPr>
          <p:cNvPr id="142" name="Google Shape;142;p22"/>
          <p:cNvSpPr txBox="1"/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22"/>
          <p:cNvSpPr txBox="1"/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22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5" name="Google Shape;145;p22"/>
          <p:cNvSpPr txBox="1"/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Título e Texto Vertical">
  <p:cSld name="VERTICAL_TEXT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3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23"/>
          <p:cNvSpPr txBox="1"/>
          <p:nvPr>
            <p:ph type="body" idx="1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9pPr>
          </a:lstStyle>
          <a:p/>
        </p:txBody>
      </p:sp>
      <p:sp>
        <p:nvSpPr>
          <p:cNvPr id="149" name="Google Shape;149;p23"/>
          <p:cNvSpPr txBox="1"/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23"/>
          <p:cNvSpPr txBox="1"/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23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52" name="Google Shape;152;p23"/>
          <p:cNvSpPr txBox="1"/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Texto e Título Vertical">
  <p:cSld name="VERTICAL_TITLE_AND_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/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24"/>
          <p:cNvSpPr txBox="1"/>
          <p:nvPr>
            <p:ph type="body" idx="1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9pPr>
          </a:lstStyle>
          <a:p/>
        </p:txBody>
      </p:sp>
      <p:sp>
        <p:nvSpPr>
          <p:cNvPr id="156" name="Google Shape;156;p24"/>
          <p:cNvSpPr txBox="1"/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24"/>
          <p:cNvSpPr txBox="1"/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24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59" name="Google Shape;159;p24"/>
          <p:cNvSpPr txBox="1"/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Título e Conteúdo">
  <p:cSld name="OBJEC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type="body" idx="1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0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1" name="Google Shape;51;p10"/>
          <p:cNvSpPr txBox="1"/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Cabeçalho da Seção">
  <p:cSld name="SECTION_HEAD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 panose="020B0502020202020204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type="body" idx="1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5" name="Google Shape;55;p11"/>
          <p:cNvSpPr txBox="1"/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58;p11"/>
          <p:cNvSpPr txBox="1"/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matchingName="Duas Partes de Conteúdo">
  <p:cSld name="TWO_OBJECT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2"/>
          <p:cNvSpPr txBox="1"/>
          <p:nvPr>
            <p:ph type="body" idx="1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type="body" idx="2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2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66;p12"/>
          <p:cNvSpPr txBox="1"/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matchingName="Comparação">
  <p:cSld name="TWO_OBJECTS_WITH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type="body" idx="1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/>
        </p:txBody>
      </p:sp>
      <p:sp>
        <p:nvSpPr>
          <p:cNvPr id="70" name="Google Shape;70;p13"/>
          <p:cNvSpPr txBox="1"/>
          <p:nvPr>
            <p:ph type="body" idx="2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type="body" idx="3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/>
        </p:txBody>
      </p:sp>
      <p:sp>
        <p:nvSpPr>
          <p:cNvPr id="72" name="Google Shape;72;p13"/>
          <p:cNvSpPr txBox="1"/>
          <p:nvPr>
            <p:ph type="body" idx="4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3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76;p13"/>
          <p:cNvSpPr txBox="1"/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Somente Título">
  <p:cSld name="TITLE_ONL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4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82;p14"/>
          <p:cNvSpPr txBox="1"/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Em branco">
  <p:cSld name="BLANK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5"/>
          <p:cNvSpPr txBox="1"/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5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87;p15"/>
          <p:cNvSpPr txBox="1"/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matchingName="Conteúdo com Legenda">
  <p:cSld name="OBJECT_WITH_CAPTION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/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entury Gothic" panose="020B0502020202020204"/>
              <a:buNone/>
              <a:defRPr sz="20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6"/>
          <p:cNvSpPr txBox="1"/>
          <p:nvPr>
            <p:ph type="body" idx="1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"/>
              <a:defRPr/>
            </a:lvl9pPr>
          </a:lstStyle>
          <a:p/>
        </p:txBody>
      </p:sp>
      <p:sp>
        <p:nvSpPr>
          <p:cNvPr id="91" name="Google Shape;91;p16"/>
          <p:cNvSpPr txBox="1"/>
          <p:nvPr>
            <p:ph type="body" idx="2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92" name="Google Shape;92;p16"/>
          <p:cNvSpPr txBox="1"/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6"/>
          <p:cNvSpPr txBox="1"/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6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95;p16"/>
          <p:cNvSpPr txBox="1"/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matchingName="Imagem com Legenda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/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 panose="020B0502020202020204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7"/>
          <p:cNvSpPr/>
          <p:nvPr>
            <p:ph type="pic" idx="2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1pPr>
            <a:lvl2pPr marR="0" lvl="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6pPr>
            <a:lvl7pPr marR="0" lvl="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7pPr>
            <a:lvl8pPr marR="0" lvl="7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8pPr>
            <a:lvl9pPr marR="0" lvl="8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9pPr>
          </a:lstStyle>
          <a:p/>
        </p:txBody>
      </p:sp>
      <p:sp>
        <p:nvSpPr>
          <p:cNvPr id="99" name="Google Shape;99;p17"/>
          <p:cNvSpPr txBox="1"/>
          <p:nvPr>
            <p:ph type="body" idx="1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0" name="Google Shape;100;p17"/>
          <p:cNvSpPr txBox="1"/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7"/>
          <p:cNvSpPr txBox="1"/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7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3" name="Google Shape;103;p17"/>
          <p:cNvSpPr txBox="1"/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8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7" name="Google Shape;7;p8"/>
            <p:cNvSpPr/>
            <p:nvPr/>
          </p:nvSpPr>
          <p:spPr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l" t="t" r="r" b="b"/>
              <a:pathLst>
                <a:path w="22" h="136" extrusionOk="0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" name="Google Shape;8;p8"/>
            <p:cNvSpPr/>
            <p:nvPr/>
          </p:nvSpPr>
          <p:spPr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l" t="t" r="r" b="b"/>
              <a:pathLst>
                <a:path w="140" h="504" extrusionOk="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" name="Google Shape;9;p8"/>
            <p:cNvSpPr/>
            <p:nvPr/>
          </p:nvSpPr>
          <p:spPr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l" t="t" r="r" b="b"/>
              <a:pathLst>
                <a:path w="132" h="308" extrusionOk="0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" name="Google Shape;10;p8"/>
            <p:cNvSpPr/>
            <p:nvPr/>
          </p:nvSpPr>
          <p:spPr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l" t="t" r="r" b="b"/>
              <a:pathLst>
                <a:path w="37" h="79" extrusionOk="0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" name="Google Shape;11;p8"/>
            <p:cNvSpPr/>
            <p:nvPr/>
          </p:nvSpPr>
          <p:spPr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l" t="t" r="r" b="b"/>
              <a:pathLst>
                <a:path w="178" h="722" extrusionOk="0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" name="Google Shape;12;p8"/>
            <p:cNvSpPr/>
            <p:nvPr/>
          </p:nvSpPr>
          <p:spPr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l" t="t" r="r" b="b"/>
              <a:pathLst>
                <a:path w="23" h="635" extrusionOk="0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" name="Google Shape;13;p8"/>
            <p:cNvSpPr/>
            <p:nvPr/>
          </p:nvSpPr>
          <p:spPr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" name="Google Shape;14;p8"/>
            <p:cNvSpPr/>
            <p:nvPr/>
          </p:nvSpPr>
          <p:spPr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l" t="t" r="r" b="b"/>
              <a:pathLst>
                <a:path w="41" h="222" extrusionOk="0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" name="Google Shape;15;p8"/>
            <p:cNvSpPr/>
            <p:nvPr/>
          </p:nvSpPr>
          <p:spPr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l" t="t" r="r" b="b"/>
              <a:pathLst>
                <a:path w="450" h="878" extrusionOk="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" name="Google Shape;16;p8"/>
            <p:cNvSpPr/>
            <p:nvPr/>
          </p:nvSpPr>
          <p:spPr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l" t="t" r="r" b="b"/>
              <a:pathLst>
                <a:path w="35" h="73" extrusionOk="0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7;p8"/>
            <p:cNvSpPr/>
            <p:nvPr/>
          </p:nvSpPr>
          <p:spPr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" name="Google Shape;18;p8"/>
            <p:cNvSpPr/>
            <p:nvPr/>
          </p:nvSpPr>
          <p:spPr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l" t="t" r="r" b="b"/>
              <a:pathLst>
                <a:path w="52" h="135" extrusionOk="0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9" name="Google Shape;19;p8"/>
          <p:cNvGrpSpPr/>
          <p:nvPr/>
        </p:nvGrpSpPr>
        <p:grpSpPr>
          <a:xfrm>
            <a:off x="27222" y="-786"/>
            <a:ext cx="2356674" cy="6854039"/>
            <a:chOff x="6627813" y="194833"/>
            <a:chExt cx="1952625" cy="5678918"/>
          </a:xfrm>
        </p:grpSpPr>
        <p:sp>
          <p:nvSpPr>
            <p:cNvPr id="20" name="Google Shape;20;p8"/>
            <p:cNvSpPr/>
            <p:nvPr/>
          </p:nvSpPr>
          <p:spPr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l" t="t" r="r" b="b"/>
              <a:pathLst>
                <a:path w="103" h="920" extrusionOk="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" name="Google Shape;21;p8"/>
            <p:cNvSpPr/>
            <p:nvPr/>
          </p:nvSpPr>
          <p:spPr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l" t="t" r="r" b="b"/>
              <a:pathLst>
                <a:path w="88" h="330" extrusionOk="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" name="Google Shape;22;p8"/>
            <p:cNvSpPr/>
            <p:nvPr/>
          </p:nvSpPr>
          <p:spPr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l" t="t" r="r" b="b"/>
              <a:pathLst>
                <a:path w="90" h="207" extrusionOk="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" name="Google Shape;23;p8"/>
            <p:cNvSpPr/>
            <p:nvPr/>
          </p:nvSpPr>
          <p:spPr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l" t="t" r="r" b="b"/>
              <a:pathLst>
                <a:path w="115" h="467" extrusionOk="0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" name="Google Shape;24;p8"/>
            <p:cNvSpPr/>
            <p:nvPr/>
          </p:nvSpPr>
          <p:spPr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l" t="t" r="r" b="b"/>
              <a:pathLst>
                <a:path w="36" h="633" extrusionOk="0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" name="Google Shape;25;p8"/>
            <p:cNvSpPr/>
            <p:nvPr/>
          </p:nvSpPr>
          <p:spPr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l" t="t" r="r" b="b"/>
              <a:pathLst>
                <a:path w="28" h="59" extrusionOk="0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" name="Google Shape;26;p8"/>
            <p:cNvSpPr/>
            <p:nvPr/>
          </p:nvSpPr>
          <p:spPr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" name="Google Shape;27;p8"/>
            <p:cNvSpPr/>
            <p:nvPr/>
          </p:nvSpPr>
          <p:spPr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l" t="t" r="r" b="b"/>
              <a:pathLst>
                <a:path w="294" h="568" extrusionOk="0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" name="Google Shape;28;p8"/>
            <p:cNvSpPr/>
            <p:nvPr/>
          </p:nvSpPr>
          <p:spPr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l" t="t" r="r" b="b"/>
              <a:pathLst>
                <a:path w="25" h="53" extrusionOk="0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" name="Google Shape;29;p8"/>
            <p:cNvSpPr/>
            <p:nvPr/>
          </p:nvSpPr>
          <p:spPr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l" t="t" r="r" b="b"/>
              <a:pathLst>
                <a:path w="29" h="141" extrusionOk="0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0" name="Google Shape;30;p8"/>
            <p:cNvSpPr/>
            <p:nvPr/>
          </p:nvSpPr>
          <p:spPr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" name="Google Shape;31;p8"/>
            <p:cNvSpPr/>
            <p:nvPr/>
          </p:nvSpPr>
          <p:spPr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l" t="t" r="r" b="b"/>
              <a:pathLst>
                <a:path w="44" h="111" extrusionOk="0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32" name="Google Shape;32;p8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3" name="Google Shape;33;p8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 panose="020B0502020202020204"/>
              <a:buNone/>
              <a:defRPr sz="3600" b="0" i="0" u="none" strike="noStrike" cap="none">
                <a:solidFill>
                  <a:srgbClr val="262626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4" name="Google Shape;34;p8"/>
          <p:cNvSpPr txBox="1"/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"/>
              <a:defRPr sz="1800" b="0" i="0" u="none" strike="noStrike" cap="none">
                <a:solidFill>
                  <a:srgbClr val="3F3F3F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1pPr>
            <a:lvl2pPr marL="914400" marR="0" lvl="1" indent="-3302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"/>
              <a:defRPr sz="1600" b="0" i="0" u="none" strike="noStrike" cap="none">
                <a:solidFill>
                  <a:srgbClr val="3F3F3F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2pPr>
            <a:lvl3pPr marL="1371600" marR="0" lvl="2" indent="-3175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"/>
              <a:defRPr sz="1400" b="0" i="0" u="none" strike="noStrike" cap="none">
                <a:solidFill>
                  <a:srgbClr val="3F3F3F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3pPr>
            <a:lvl4pPr marL="1828800" marR="0" lvl="3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"/>
              <a:defRPr sz="1200" b="0" i="0" u="none" strike="noStrike" cap="none">
                <a:solidFill>
                  <a:srgbClr val="3F3F3F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4pPr>
            <a:lvl5pPr marL="2286000" marR="0" lvl="4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"/>
              <a:defRPr sz="1200" b="0" i="0" u="none" strike="noStrike" cap="none">
                <a:solidFill>
                  <a:srgbClr val="3F3F3F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5pPr>
            <a:lvl6pPr marL="2743200" marR="0" lvl="5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"/>
              <a:defRPr sz="1200" b="0" i="0" u="none" strike="noStrike" cap="none">
                <a:solidFill>
                  <a:srgbClr val="3F3F3F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6pPr>
            <a:lvl7pPr marL="3200400" marR="0" lvl="6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"/>
              <a:defRPr sz="1200" b="0" i="0" u="none" strike="noStrike" cap="none">
                <a:solidFill>
                  <a:srgbClr val="3F3F3F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7pPr>
            <a:lvl8pPr marL="3657600" marR="0" lvl="7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"/>
              <a:defRPr sz="1200" b="0" i="0" u="none" strike="noStrike" cap="none">
                <a:solidFill>
                  <a:srgbClr val="3F3F3F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8pPr>
            <a:lvl9pPr marL="4114800" marR="0" lvl="8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"/>
              <a:defRPr sz="1200" b="0" i="0" u="none" strike="noStrike" cap="none">
                <a:solidFill>
                  <a:srgbClr val="3F3F3F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1pPr>
            <a:lvl2pPr marL="0" marR="0" lvl="1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2pPr>
            <a:lvl3pPr marL="0" marR="0" lvl="2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3pPr>
            <a:lvl4pPr marL="0" marR="0" lvl="3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4pPr>
            <a:lvl5pPr marL="0" marR="0" lvl="4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5pPr>
            <a:lvl6pPr marL="0" marR="0" lvl="5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6pPr>
            <a:lvl7pPr marL="0" marR="0" lvl="6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7pPr>
            <a:lvl8pPr marL="0" marR="0" lvl="7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8pPr>
            <a:lvl9pPr marL="0" marR="0" lvl="8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 panose="020B0502020202020204"/>
              <a:buNone/>
            </a:pPr>
            <a:r>
              <a:rPr lang="pt-BR"/>
              <a:t>Comunicação</a:t>
            </a:r>
            <a:endParaRPr lang="pt-BR"/>
          </a:p>
        </p:txBody>
      </p:sp>
      <p:sp>
        <p:nvSpPr>
          <p:cNvPr id="165" name="Google Shape;165;p1"/>
          <p:cNvSpPr txBox="1"/>
          <p:nvPr>
            <p:ph type="subTitle" idx="1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65"/>
              <a:buNone/>
            </a:pPr>
            <a:r>
              <a:rPr lang="pt-BR" sz="1665" b="1">
                <a:solidFill>
                  <a:schemeClr val="dk1"/>
                </a:solidFill>
              </a:rPr>
              <a:t>Msc. Tábatha Oliveira</a:t>
            </a:r>
            <a:endParaRPr lang="pt-BR" sz="1665" b="1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665"/>
              <a:buNone/>
            </a:pPr>
            <a:r>
              <a:rPr lang="pt-BR" sz="1665" b="1">
                <a:solidFill>
                  <a:schemeClr val="dk1"/>
                </a:solidFill>
              </a:rPr>
              <a:t>Psicóloga, especialista em terapia de família e casal e atendimento infanto juvenil, terapeuta sexual, coach e coordenadora da Desenvolvendo Pessoas com formação em análise do comportamento.</a:t>
            </a:r>
            <a:endParaRPr sz="1665"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 panose="020B0502020202020204"/>
              <a:buNone/>
            </a:pPr>
            <a:r>
              <a:rPr lang="pt-BR"/>
              <a:t>Vamos falar sobre comunicação?</a:t>
            </a:r>
            <a:endParaRPr lang="pt-BR"/>
          </a:p>
        </p:txBody>
      </p:sp>
      <p:sp>
        <p:nvSpPr>
          <p:cNvPr id="171" name="Google Shape;171;p2"/>
          <p:cNvSpPr txBox="1"/>
          <p:nvPr>
            <p:ph type="body" idx="1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"/>
            </a:pPr>
            <a:r>
              <a:rPr lang="pt-BR"/>
              <a:t>A história da comunicação empresarial</a:t>
            </a:r>
            <a:endParaRPr lang="pt-BR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"/>
            </a:pPr>
            <a:r>
              <a:rPr lang="pt-BR"/>
              <a:t>Meios de comunicação em massa</a:t>
            </a:r>
            <a:endParaRPr lang="pt-BR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"/>
            </a:pPr>
            <a:r>
              <a:rPr lang="pt-BR"/>
              <a:t>Industria cultural</a:t>
            </a:r>
            <a:endParaRPr lang="pt-BR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"/>
            </a:pPr>
            <a:r>
              <a:rPr lang="pt-BR"/>
              <a:t>Tecnologia da informação e comunicação</a:t>
            </a:r>
            <a:endParaRPr lang="pt-BR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"/>
            </a:pPr>
            <a:r>
              <a:rPr lang="pt-BR"/>
              <a:t>A empresa</a:t>
            </a:r>
            <a:endParaRPr lang="pt-BR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"/>
            </a:pPr>
            <a:r>
              <a:rPr lang="pt-BR"/>
              <a:t>Cultura organizacional</a:t>
            </a:r>
            <a:endParaRPr lang="pt-BR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"/>
            </a:pPr>
            <a:r>
              <a:rPr lang="pt-BR"/>
              <a:t>Comunicação empresarial, o administrador e o comunicador</a:t>
            </a:r>
            <a:endParaRPr lang="pt-BR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"/>
            </a:pPr>
            <a:r>
              <a:rPr lang="pt-BR"/>
              <a:t>Conflito e negociação, negociação e mediação</a:t>
            </a:r>
            <a:endParaRPr lang="pt-BR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"/>
            </a:pPr>
            <a:r>
              <a:rPr lang="pt-BR"/>
              <a:t>Planejamento em comunicação</a:t>
            </a:r>
            <a:endParaRPr lang="pt-BR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"/>
            </a:pPr>
            <a:r>
              <a:rPr lang="pt-BR"/>
              <a:t>Comunicação oral, escrita, não verbal, interna e administrativa e externa</a:t>
            </a:r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 panose="020B0502020202020204"/>
              <a:buNone/>
            </a:pPr>
            <a:r>
              <a:rPr lang="pt-BR"/>
              <a:t>Comunicação: elementos</a:t>
            </a:r>
            <a:endParaRPr lang="pt-BR"/>
          </a:p>
        </p:txBody>
      </p:sp>
      <p:sp>
        <p:nvSpPr>
          <p:cNvPr id="177" name="Google Shape;177;p3"/>
          <p:cNvSpPr txBox="1"/>
          <p:nvPr>
            <p:ph type="body" idx="1"/>
          </p:nvPr>
        </p:nvSpPr>
        <p:spPr>
          <a:xfrm>
            <a:off x="1658983" y="1737360"/>
            <a:ext cx="9845629" cy="4173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Char char=""/>
            </a:pPr>
            <a:r>
              <a:rPr lang="pt-BR" b="1"/>
              <a:t>Emissor –</a:t>
            </a:r>
            <a:r>
              <a:rPr lang="pt-BR"/>
              <a:t> quem emite a mensagem para a outra parte;</a:t>
            </a:r>
            <a:endParaRPr lang="pt-BR"/>
          </a:p>
          <a:p>
            <a:pPr marL="342900" lvl="0" indent="-342900" algn="just" rtl="0">
              <a:spcBef>
                <a:spcPts val="1000"/>
              </a:spcBef>
              <a:spcAft>
                <a:spcPts val="0"/>
              </a:spcAft>
              <a:buSzPts val="1800"/>
              <a:buChar char=""/>
            </a:pPr>
            <a:r>
              <a:rPr lang="pt-BR" b="1"/>
              <a:t>Codificação</a:t>
            </a:r>
            <a:r>
              <a:rPr lang="pt-BR"/>
              <a:t> – o processo de transformar o pensamento de forma simbólica;</a:t>
            </a:r>
            <a:endParaRPr lang="pt-BR"/>
          </a:p>
          <a:p>
            <a:pPr marL="342900" lvl="0" indent="-342900" algn="just" rtl="0">
              <a:spcBef>
                <a:spcPts val="1000"/>
              </a:spcBef>
              <a:spcAft>
                <a:spcPts val="0"/>
              </a:spcAft>
              <a:buSzPts val="1800"/>
              <a:buChar char=""/>
            </a:pPr>
            <a:r>
              <a:rPr lang="pt-BR" b="1"/>
              <a:t>Mensagem</a:t>
            </a:r>
            <a:r>
              <a:rPr lang="pt-BR"/>
              <a:t> – o conjunto de símbolos que o emissor transmite;</a:t>
            </a:r>
            <a:endParaRPr lang="pt-BR"/>
          </a:p>
          <a:p>
            <a:pPr marL="342900" lvl="0" indent="-342900" algn="just" rtl="0">
              <a:spcBef>
                <a:spcPts val="1000"/>
              </a:spcBef>
              <a:spcAft>
                <a:spcPts val="0"/>
              </a:spcAft>
              <a:buSzPts val="1800"/>
              <a:buChar char=""/>
            </a:pPr>
            <a:r>
              <a:rPr lang="pt-BR" b="1"/>
              <a:t>Média</a:t>
            </a:r>
            <a:r>
              <a:rPr lang="pt-BR"/>
              <a:t> – os canais de Comunicação através dos quais a mensagem passa do emissor ao receptor;</a:t>
            </a:r>
            <a:endParaRPr lang="pt-BR"/>
          </a:p>
          <a:p>
            <a:pPr marL="342900" lvl="0" indent="-342900" algn="just" rtl="0">
              <a:spcBef>
                <a:spcPts val="1000"/>
              </a:spcBef>
              <a:spcAft>
                <a:spcPts val="0"/>
              </a:spcAft>
              <a:buSzPts val="1800"/>
              <a:buChar char=""/>
            </a:pPr>
            <a:r>
              <a:rPr lang="pt-BR" b="1"/>
              <a:t>Receptor</a:t>
            </a:r>
            <a:r>
              <a:rPr lang="pt-BR"/>
              <a:t> – a parte que recebe a mensagem emitida pela outra parte;</a:t>
            </a:r>
            <a:endParaRPr lang="pt-BR"/>
          </a:p>
          <a:p>
            <a:pPr marL="342900" lvl="0" indent="-342900" algn="just" rtl="0">
              <a:spcBef>
                <a:spcPts val="1000"/>
              </a:spcBef>
              <a:spcAft>
                <a:spcPts val="0"/>
              </a:spcAft>
              <a:buSzPts val="1800"/>
              <a:buChar char=""/>
            </a:pPr>
            <a:r>
              <a:rPr lang="pt-BR" b="1"/>
              <a:t>Resposta</a:t>
            </a:r>
            <a:r>
              <a:rPr lang="pt-BR"/>
              <a:t> – as reações do receptor após ter sido exposto à mensagem;</a:t>
            </a:r>
            <a:endParaRPr lang="pt-BR"/>
          </a:p>
          <a:p>
            <a:pPr marL="342900" lvl="0" indent="-342900" algn="just" rtl="0">
              <a:spcBef>
                <a:spcPts val="1000"/>
              </a:spcBef>
              <a:spcAft>
                <a:spcPts val="0"/>
              </a:spcAft>
              <a:buSzPts val="1800"/>
              <a:buChar char=""/>
            </a:pPr>
            <a:r>
              <a:rPr lang="pt-BR" b="1"/>
              <a:t>Feed Back</a:t>
            </a:r>
            <a:r>
              <a:rPr lang="pt-BR"/>
              <a:t> – a parte da resposta do receptor que retorna ao emissor;</a:t>
            </a:r>
            <a:endParaRPr lang="pt-BR"/>
          </a:p>
          <a:p>
            <a:pPr marL="342900" lvl="0" indent="-342900" algn="just" rtl="0">
              <a:spcBef>
                <a:spcPts val="1000"/>
              </a:spcBef>
              <a:spcAft>
                <a:spcPts val="0"/>
              </a:spcAft>
              <a:buSzPts val="1800"/>
              <a:buChar char=""/>
            </a:pPr>
            <a:r>
              <a:rPr lang="pt-BR" b="1"/>
              <a:t>Ruído</a:t>
            </a:r>
            <a:r>
              <a:rPr lang="pt-BR"/>
              <a:t> – distorção ou estática não-planejada durante o processo de Comunicação, que resulta numa mensagem que chega ao receptor diferente da forma como foi enviada pelo emissor.</a:t>
            </a:r>
            <a:endParaRPr lang="pt-BR"/>
          </a:p>
          <a:p>
            <a:pPr marL="342900" lvl="0" indent="-2286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4"/>
          <p:cNvSpPr txBox="1"/>
          <p:nvPr>
            <p:ph type="body" idx="1"/>
          </p:nvPr>
        </p:nvSpPr>
        <p:spPr>
          <a:xfrm>
            <a:off x="2079761" y="618309"/>
            <a:ext cx="9363302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3200"/>
              <a:buChar char=""/>
            </a:pPr>
            <a:r>
              <a:rPr lang="pt-BR" sz="3200" i="1"/>
              <a:t>Quando um desses elementos não é respeitado, o processo de Comunicação enfrenta problemas difíceis de serem diagnosticados, que podem trazer sérios danos aos objetivos e resultados da empresa.</a:t>
            </a:r>
            <a:endParaRPr sz="3200"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5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 panose="020B0502020202020204"/>
              <a:buNone/>
            </a:pPr>
          </a:p>
        </p:txBody>
      </p:sp>
      <p:sp>
        <p:nvSpPr>
          <p:cNvPr id="188" name="Google Shape;188;p5"/>
          <p:cNvSpPr txBox="1"/>
          <p:nvPr>
            <p:ph type="body" idx="1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"/>
            </a:pPr>
            <a:r>
              <a:rPr lang="pt-BR"/>
              <a:t>a comunicação é vital e indispensável para o comportamento das organizações, dos grupos e das pessoas; é a partir dela que os seres compartilham informações entre si, tornando o ato de se comunicar uma atividade essencial</a:t>
            </a:r>
            <a:endParaRPr lang="pt-BR"/>
          </a:p>
          <a:p>
            <a:pPr marL="342900" lvl="0" indent="-2286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6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 panose="020B0502020202020204"/>
              <a:buNone/>
            </a:pPr>
          </a:p>
        </p:txBody>
      </p:sp>
      <p:sp>
        <p:nvSpPr>
          <p:cNvPr id="194" name="Google Shape;194;p6"/>
          <p:cNvSpPr txBox="1"/>
          <p:nvPr>
            <p:ph type="body" idx="1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"/>
            </a:pPr>
            <a:r>
              <a:rPr lang="pt-BR"/>
              <a:t>o poder da comunicação pode ser designado como poder expressivo. Ele é capaz de alterar estados de comportamentos e, dependendo das formas como é utilizado, poderá ser decisivo para o tipo de participação do funcionário e para eficácia global dos programas empresariais"</a:t>
            </a:r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7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 panose="020B0502020202020204"/>
              <a:buNone/>
            </a:pPr>
            <a:r>
              <a:rPr lang="pt-BR" b="1"/>
              <a:t>A HISTORIA DA COMUNICAÇÃO EMPRESARIAL</a:t>
            </a:r>
            <a:endParaRPr b="1"/>
          </a:p>
        </p:txBody>
      </p:sp>
      <p:sp>
        <p:nvSpPr>
          <p:cNvPr id="200" name="Google Shape;200;p7"/>
          <p:cNvSpPr txBox="1"/>
          <p:nvPr>
            <p:ph type="body" idx="1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22860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1995</Words>
  <Application>WPS Presentation</Application>
  <PresentationFormat/>
  <Paragraphs>39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Arial</vt:lpstr>
      <vt:lpstr>SimSun</vt:lpstr>
      <vt:lpstr>Wingdings</vt:lpstr>
      <vt:lpstr>Arial</vt:lpstr>
      <vt:lpstr>Century Gothic</vt:lpstr>
      <vt:lpstr>Noto Sans Symbols</vt:lpstr>
      <vt:lpstr>Segoe Print</vt:lpstr>
      <vt:lpstr>Microsoft YaHei</vt:lpstr>
      <vt:lpstr/>
      <vt:lpstr>Arial Unicode MS</vt:lpstr>
      <vt:lpstr>Cacho</vt:lpstr>
      <vt:lpstr>Comunicação</vt:lpstr>
      <vt:lpstr>Vamos falar sobre comunicação?</vt:lpstr>
      <vt:lpstr>Comunicação: elementos</vt:lpstr>
      <vt:lpstr>PowerPoint 演示文稿</vt:lpstr>
      <vt:lpstr>PowerPoint 演示文稿</vt:lpstr>
      <vt:lpstr>PowerPoint 演示文稿</vt:lpstr>
      <vt:lpstr>A HISTORIA DA COMUNICAÇÃO EMPRESARIAL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Comunicação</dc:title>
  <dc:creator>ADM</dc:creator>
  <cp:lastModifiedBy>usuario</cp:lastModifiedBy>
  <cp:revision>1</cp:revision>
  <dcterms:created xsi:type="dcterms:W3CDTF">2020-12-16T18:42:31Z</dcterms:created>
  <dcterms:modified xsi:type="dcterms:W3CDTF">2020-12-16T18:42:32Z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1046-11.2.0.9747</vt:lpwstr>
  </property>
</Properties>
</file>