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84" r:id="rId4"/>
    <p:sldId id="285" r:id="rId5"/>
    <p:sldId id="315" r:id="rId6"/>
    <p:sldId id="311" r:id="rId7"/>
    <p:sldId id="312" r:id="rId8"/>
    <p:sldId id="313" r:id="rId9"/>
    <p:sldId id="316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12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70B395-2DD1-4E0C-AD7F-C33E717CE14B}" type="datetimeFigureOut">
              <a:rPr lang="pt-BR" smtClean="0"/>
              <a:t>27/05/2024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66332-D461-43D9-A1C1-8FF0295CCEC5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Espaço Reservado para Texto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pt-B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5/27/2024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sp>
        <p:nvSpPr>
          <p:cNvPr id="5" name="Caixa de Texto 4"/>
          <p:cNvSpPr txBox="1"/>
          <p:nvPr/>
        </p:nvSpPr>
        <p:spPr>
          <a:xfrm>
            <a:off x="2592070" y="1354455"/>
            <a:ext cx="8265795" cy="46037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4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3604240" y="2150035"/>
            <a:ext cx="5727699" cy="3107690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pt-BR" sz="28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charset="0"/>
                <a:cs typeface="Calibri" panose="020F0502020204030204" charset="0"/>
              </a:rPr>
              <a:t>PROGRAMA DE LEITURA 2024</a:t>
            </a: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r>
              <a:rPr lang="pt-BR" sz="24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charset="0"/>
                <a:cs typeface="Calibri" panose="020F0502020204030204" charset="0"/>
              </a:rPr>
              <a:t>Apresentação e orientações</a:t>
            </a: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r>
              <a:rPr lang="pt-BR" sz="24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charset="0"/>
                <a:cs typeface="Calibri" panose="020F0502020204030204" charset="0"/>
              </a:rPr>
              <a:t>EJA MÓDULO II</a:t>
            </a: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85" y="2724785"/>
            <a:ext cx="2203450" cy="126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sp>
        <p:nvSpPr>
          <p:cNvPr id="5" name="Caixa de Texto 4"/>
          <p:cNvSpPr txBox="1"/>
          <p:nvPr/>
        </p:nvSpPr>
        <p:spPr>
          <a:xfrm>
            <a:off x="2592070" y="1354455"/>
            <a:ext cx="8265795" cy="460375"/>
          </a:xfrm>
          <a:prstGeom prst="rect">
            <a:avLst/>
          </a:prstGeom>
          <a:noFill/>
        </p:spPr>
        <p:txBody>
          <a:bodyPr wrap="non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4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sp>
        <p:nvSpPr>
          <p:cNvPr id="6" name="CaixaDeTexto 1"/>
          <p:cNvSpPr txBox="1"/>
          <p:nvPr/>
        </p:nvSpPr>
        <p:spPr>
          <a:xfrm>
            <a:off x="3604240" y="2519605"/>
            <a:ext cx="5727699" cy="2368550"/>
          </a:xfrm>
          <a:prstGeom prst="rect">
            <a:avLst/>
          </a:prstGeom>
          <a:noFill/>
        </p:spPr>
        <p:txBody>
          <a:bodyPr wrap="square" rtlCol="0" anchor="ctr">
            <a:spAutoFit/>
            <a:scene3d>
              <a:camera prst="orthographicFront"/>
              <a:lightRig rig="threePt" dir="t"/>
            </a:scene3d>
          </a:bodyPr>
          <a:lstStyle/>
          <a:p>
            <a:pPr lvl="0" algn="ctr"/>
            <a:r>
              <a:rPr lang="pt-BR" sz="28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charset="0"/>
                <a:cs typeface="Calibri" panose="020F0502020204030204" charset="0"/>
              </a:rPr>
              <a:t>PROGRAMA DE LEITURA 2024</a:t>
            </a: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endParaRPr lang="pt-BR" sz="24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Calibri" panose="020F0502020204030204" charset="0"/>
              <a:cs typeface="Calibri" panose="020F0502020204030204" charset="0"/>
            </a:endParaRPr>
          </a:p>
          <a:p>
            <a:pPr lvl="0" algn="ctr"/>
            <a:r>
              <a:rPr lang="pt-BR" sz="24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Calibri" panose="020F0502020204030204" charset="0"/>
                <a:cs typeface="Calibri" panose="020F0502020204030204" charset="0"/>
              </a:rPr>
              <a:t>GRATIDÃO!!!</a:t>
            </a: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385" y="3133090"/>
            <a:ext cx="2203450" cy="12655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pic>
        <p:nvPicPr>
          <p:cNvPr id="7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05" y="72390"/>
            <a:ext cx="1853565" cy="106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 descr="Perigoso! - Capa Comum | Amazon.com.b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916430"/>
            <a:ext cx="862330" cy="98933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Caixa de Texto 99"/>
          <p:cNvSpPr txBox="1"/>
          <p:nvPr/>
        </p:nvSpPr>
        <p:spPr>
          <a:xfrm>
            <a:off x="1524000" y="3154680"/>
            <a:ext cx="4530090" cy="116840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TÍTULO DA OBRA: O Cão e o Curumim</a:t>
            </a:r>
          </a:p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AUTOR: Cristiano Wapichana</a:t>
            </a:r>
          </a:p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ILUSTRADOR: Cristiano Wapichana</a:t>
            </a:r>
          </a:p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ISBN: 978-85-0608323-9</a:t>
            </a:r>
          </a:p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EDITORA: Melhoramentos</a:t>
            </a:r>
          </a:p>
        </p:txBody>
      </p:sp>
      <p:sp>
        <p:nvSpPr>
          <p:cNvPr id="9" name="Caixa de Texto 8"/>
          <p:cNvSpPr txBox="1"/>
          <p:nvPr/>
        </p:nvSpPr>
        <p:spPr>
          <a:xfrm>
            <a:off x="6054090" y="1459230"/>
            <a:ext cx="5991860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600">
                <a:solidFill>
                  <a:schemeClr val="bg1"/>
                </a:solidFill>
                <a:latin typeface="Times New Roman" panose="02020603050405020304" charset="0"/>
              </a:rPr>
              <a:t>O Cão e o Curumim, do escritor Cristiano Wapichana, natural do povo indígena Wapichana, é uma linda história que habita nas memórias do autor, e resgata as experiências e ensinamentos vividas por ele ainda na sua fase de curumim, com sua família, na sua tribo e da grande amizade pelo seu cão, amigo, que ganhou de seu pai.</a:t>
            </a:r>
          </a:p>
          <a:p>
            <a:pPr indent="0" algn="just"/>
            <a:r>
              <a:rPr lang="en-US" sz="1600">
                <a:solidFill>
                  <a:schemeClr val="bg1"/>
                </a:solidFill>
                <a:latin typeface="Times New Roman" panose="02020603050405020304" charset="0"/>
              </a:rPr>
              <a:t>A obra é um convite à leitura deleite pelo conjunto da obra que vai desde a capa, ilustrações até o próprio texto, nos transportando para aquele cenário descrito fazendo a imaginação voar para dentro da própria história.</a:t>
            </a:r>
          </a:p>
          <a:p>
            <a:pPr indent="0" algn="just"/>
            <a:r>
              <a:rPr lang="en-US" sz="1600">
                <a:solidFill>
                  <a:schemeClr val="bg1"/>
                </a:solidFill>
                <a:latin typeface="Times New Roman" panose="02020603050405020304" charset="0"/>
              </a:rPr>
              <a:t>A obra ainda favorece o pensar reflexivo sobre nossas ações, atitudes e valores na sociedade atual, estimula o senso literário, estimula o desenvolvimento da capacidade argumentativa, favorece o respeito às diversidades etnorraciais, de gêneros, de religião e geracionais, além de desenvolver o gosto pela leitura.</a:t>
            </a:r>
          </a:p>
        </p:txBody>
      </p:sp>
      <p:sp>
        <p:nvSpPr>
          <p:cNvPr id="10" name="Caixa de Texto 9"/>
          <p:cNvSpPr txBox="1"/>
          <p:nvPr/>
        </p:nvSpPr>
        <p:spPr>
          <a:xfrm>
            <a:off x="1524000" y="5749925"/>
            <a:ext cx="914400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TEMAS: Família, amor, amizade e lealdade.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2592070" y="-1270"/>
            <a:ext cx="7534275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0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0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740" y="1916430"/>
            <a:ext cx="1003300" cy="1238250"/>
          </a:xfrm>
          <a:prstGeom prst="rect">
            <a:avLst/>
          </a:prstGeom>
        </p:spPr>
      </p:pic>
      <p:pic>
        <p:nvPicPr>
          <p:cNvPr id="8" name="Imagem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29740" y="1917065"/>
            <a:ext cx="1057275" cy="12376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sp>
        <p:nvSpPr>
          <p:cNvPr id="5" name="Caixa de Texto 4"/>
          <p:cNvSpPr txBox="1"/>
          <p:nvPr/>
        </p:nvSpPr>
        <p:spPr>
          <a:xfrm>
            <a:off x="2592070" y="-1270"/>
            <a:ext cx="7534275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0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0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05" y="72390"/>
            <a:ext cx="1853565" cy="106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 descr="Perigoso! - Capa Comum | Amazon.com.b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916430"/>
            <a:ext cx="862330" cy="9893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 de Texto 7"/>
          <p:cNvSpPr txBox="1"/>
          <p:nvPr/>
        </p:nvSpPr>
        <p:spPr>
          <a:xfrm>
            <a:off x="4636770" y="113728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1">
                <a:solidFill>
                  <a:schemeClr val="bg1"/>
                </a:solidFill>
                <a:latin typeface="Times New Roman" panose="02020603050405020304" charset="0"/>
              </a:rPr>
              <a:t>SUGESTÕES DE ATIVIDADES:</a:t>
            </a:r>
            <a:endParaRPr lang="en-US" altLang="en-US" b="1">
              <a:solidFill>
                <a:schemeClr val="bg1"/>
              </a:solidFill>
              <a:latin typeface="Times New Roman" panose="02020603050405020304" charset="0"/>
            </a:endParaRPr>
          </a:p>
        </p:txBody>
      </p:sp>
      <p:sp>
        <p:nvSpPr>
          <p:cNvPr id="11" name="Caixa de Texto 10"/>
          <p:cNvSpPr txBox="1"/>
          <p:nvPr/>
        </p:nvSpPr>
        <p:spPr>
          <a:xfrm>
            <a:off x="2660650" y="1624330"/>
            <a:ext cx="3545205" cy="35382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Antes da leitura:</a:t>
            </a:r>
          </a:p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 </a:t>
            </a:r>
            <a:endParaRPr 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Ler o resumo para aguçar a curiosidade dos estudantes e expectativa na leitura de toda a obra;</a:t>
            </a: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Incentivar os estudantes a se desligarem do mundo externo e dos aparelhos eletroeletrônicos;</a:t>
            </a: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Apresentar a capa do livro, contracapa e o título;</a:t>
            </a: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Estimular os estudantes a folhear o livro para apreciação das imagens e colorido;</a:t>
            </a: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Acionar os conhecimentos prévios dos estudantes para criar hipóteses sobre as observações feitas acerca do livro;</a:t>
            </a: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Instigar a antecipação sobre o tema da obra.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6345555" y="1793240"/>
            <a:ext cx="26670" cy="40614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255" y="1916430"/>
            <a:ext cx="1003300" cy="1238250"/>
          </a:xfrm>
          <a:prstGeom prst="rect">
            <a:avLst/>
          </a:prstGeom>
        </p:spPr>
      </p:pic>
      <p:sp>
        <p:nvSpPr>
          <p:cNvPr id="10" name="Caixa de Texto 9"/>
          <p:cNvSpPr txBox="1"/>
          <p:nvPr/>
        </p:nvSpPr>
        <p:spPr>
          <a:xfrm>
            <a:off x="6473825" y="1624330"/>
            <a:ext cx="4018280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 </a:t>
            </a:r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Durante a leitura:</a:t>
            </a:r>
            <a:endParaRPr lang="pt-BR" alt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endParaRPr lang="pt-BR" alt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Orientar os estudantes quanto à leitura, respeitando a pontuação e utilizando a entonação na voz;                     </a:t>
            </a: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Fazer a leitura coletiva ou individual;</a:t>
            </a: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Ler atentando para as imagens e o colorido que complementam o contexto do texto escrito;</a:t>
            </a: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Sugeri a turma que relacione a história ou algum fato narrado com suas memórias em alguma fase da sua vida;</a:t>
            </a: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Orientar para uma leitura atenta à mensagem do texto, seus personagens e o cenário da história;</a:t>
            </a: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Solicitar o registro, no caderno, de palavras desconhecidas para pesquisa posterior, caso não compreenda o seu significado a partir do seu contexto.</a:t>
            </a:r>
          </a:p>
        </p:txBody>
      </p:sp>
      <p:pic>
        <p:nvPicPr>
          <p:cNvPr id="13" name="Image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5280" y="1917065"/>
            <a:ext cx="1057275" cy="12376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sp>
        <p:nvSpPr>
          <p:cNvPr id="5" name="Caixa de Texto 4"/>
          <p:cNvSpPr txBox="1"/>
          <p:nvPr/>
        </p:nvSpPr>
        <p:spPr>
          <a:xfrm>
            <a:off x="2592070" y="-1270"/>
            <a:ext cx="7534275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0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0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05" y="72390"/>
            <a:ext cx="1853565" cy="106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 descr="Perigoso! - Capa Comum | Amazon.com.b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916430"/>
            <a:ext cx="862330" cy="9893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 de Texto 7"/>
          <p:cNvSpPr txBox="1"/>
          <p:nvPr/>
        </p:nvSpPr>
        <p:spPr>
          <a:xfrm>
            <a:off x="4636770" y="113728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1">
                <a:solidFill>
                  <a:schemeClr val="bg1"/>
                </a:solidFill>
                <a:latin typeface="Times New Roman" panose="02020603050405020304" charset="0"/>
              </a:rPr>
              <a:t>SUGESTÕES DE ATIVIDADES:</a:t>
            </a:r>
            <a:endParaRPr lang="en-US" altLang="en-US" b="1">
              <a:solidFill>
                <a:schemeClr val="bg1"/>
              </a:solidFill>
              <a:latin typeface="Times New Roman" panose="02020603050405020304" charset="0"/>
            </a:endParaRPr>
          </a:p>
        </p:txBody>
      </p:sp>
      <p:sp>
        <p:nvSpPr>
          <p:cNvPr id="14" name="Caixa de Texto 13"/>
          <p:cNvSpPr txBox="1"/>
          <p:nvPr/>
        </p:nvSpPr>
        <p:spPr>
          <a:xfrm>
            <a:off x="2733675" y="1433830"/>
            <a:ext cx="9095740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Depois da leitura:</a:t>
            </a:r>
          </a:p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 </a:t>
            </a:r>
            <a:endParaRPr 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Confrontar as primeiras impressões sobre o título da história com a mesma depois de lida oralmente;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Fazer alguns questionamentos orais com perguntas explicitas sobre a obra literária como: o nome do título, nome dos personagens, local que se passou a história;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Solicitar que os estudantes exponham suas opiniões sobre a história e justifiquem;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Propor aos estudantes que estabeleçam a relação de sentido entre as partes da obra;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Realizar uma tertúlia literária com os estudantes;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Fazer uma pesquisa com a classe de palavras desconhecidas do livro e seus significados;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Incentivar os discentes a recriar um final diferente para a história;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Reescrever a história usando suas próprias palavras;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Pesquisar a biografia do autor;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Retextualizar a história no gênero textual quadrinhos;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Representar a história através do desenho;</a:t>
            </a:r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255" y="1916430"/>
            <a:ext cx="1003300" cy="1238250"/>
          </a:xfrm>
          <a:prstGeom prst="rect">
            <a:avLst/>
          </a:prstGeom>
        </p:spPr>
      </p:pic>
      <p:pic>
        <p:nvPicPr>
          <p:cNvPr id="13" name="Image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5280" y="1917065"/>
            <a:ext cx="1057275" cy="12376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sp>
        <p:nvSpPr>
          <p:cNvPr id="5" name="Caixa de Texto 4"/>
          <p:cNvSpPr txBox="1"/>
          <p:nvPr/>
        </p:nvSpPr>
        <p:spPr>
          <a:xfrm>
            <a:off x="2592070" y="-1270"/>
            <a:ext cx="7534275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0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0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05" y="72390"/>
            <a:ext cx="1853565" cy="106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 descr="Perigoso! - Capa Comum | Amazon.com.b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916430"/>
            <a:ext cx="862330" cy="9893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 de Texto 7"/>
          <p:cNvSpPr txBox="1"/>
          <p:nvPr/>
        </p:nvSpPr>
        <p:spPr>
          <a:xfrm>
            <a:off x="4636770" y="113728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1">
                <a:solidFill>
                  <a:schemeClr val="bg1"/>
                </a:solidFill>
                <a:latin typeface="Times New Roman" panose="02020603050405020304" charset="0"/>
              </a:rPr>
              <a:t>SUGESTÕES DE ATIVIDADES:</a:t>
            </a:r>
            <a:endParaRPr lang="en-US" altLang="en-US" b="1">
              <a:solidFill>
                <a:schemeClr val="bg1"/>
              </a:solidFill>
              <a:latin typeface="Times New Roman" panose="02020603050405020304" charset="0"/>
            </a:endParaRPr>
          </a:p>
        </p:txBody>
      </p:sp>
      <p:sp>
        <p:nvSpPr>
          <p:cNvPr id="14" name="Caixa de Texto 13"/>
          <p:cNvSpPr txBox="1"/>
          <p:nvPr/>
        </p:nvSpPr>
        <p:spPr>
          <a:xfrm>
            <a:off x="2724785" y="1624330"/>
            <a:ext cx="9095740" cy="43999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Depois da leitura:</a:t>
            </a:r>
          </a:p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 </a:t>
            </a:r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Destacar um trecho da obra em que se percebe a verdadeira amizade entre o cão e o curumim;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Fazer perguntas orais:</a:t>
            </a: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1.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Você já teve algum animal de estimação? Qual?</a:t>
            </a: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2.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Você acha que os animais ainda sejam utilizados nos transportes de coisas e pessoas nos dias de hoje? Justifique;</a:t>
            </a: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3.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Quais temáticas que você observou que foram tratadas na história do cão e o curumim?</a:t>
            </a: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4.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Você acha que é possível uma amizade de verdade entre pessoas assim como a amizade do cão e do curumim? Entre outras...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Pesquisar sobre a lei de proteção dos animais;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Criar de um poema ou cordel sobre a história para ser compartilhado na escola;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Elaborar uma ficha de leitura com perguntas e respostas sobre a obra;</a:t>
            </a:r>
          </a:p>
          <a:p>
            <a:pPr indent="0" algn="just"/>
            <a:endParaRPr lang="pt-BR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Elaborar um projeto interdisciplinar para discutir a situação atual dos indígenas no Brasil;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Propor um concurso para uma nova capa para o livro.</a:t>
            </a:r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255" y="1916430"/>
            <a:ext cx="1003300" cy="1238250"/>
          </a:xfrm>
          <a:prstGeom prst="rect">
            <a:avLst/>
          </a:prstGeom>
        </p:spPr>
      </p:pic>
      <p:pic>
        <p:nvPicPr>
          <p:cNvPr id="13" name="Imagem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05280" y="1917065"/>
            <a:ext cx="1057275" cy="123761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pic>
        <p:nvPicPr>
          <p:cNvPr id="7" name="Imagem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05" y="72390"/>
            <a:ext cx="1853565" cy="106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 descr="Perigoso! - Capa Comum | Amazon.com.b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916430"/>
            <a:ext cx="862330" cy="989330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Caixa de Texto 99"/>
          <p:cNvSpPr txBox="1"/>
          <p:nvPr/>
        </p:nvSpPr>
        <p:spPr>
          <a:xfrm>
            <a:off x="1524000" y="3154680"/>
            <a:ext cx="453009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</a:bodyPr>
          <a:lstStyle/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TÍTULO DA OBRA: O papagaio que não gostava de mentiras e outras fábulas africanas</a:t>
            </a:r>
          </a:p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AUTOR: Adilson Martins</a:t>
            </a:r>
          </a:p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ILUSTRADOR: Luciana Justiniani Hees</a:t>
            </a:r>
          </a:p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ISBN: 978-85-347-0419-9</a:t>
            </a:r>
          </a:p>
          <a:p>
            <a:pPr indent="0"/>
            <a:r>
              <a:rPr lang="en-US" sz="1400" b="1"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charset="0"/>
              </a:rPr>
              <a:t>EDITORA: Palla</a:t>
            </a:r>
          </a:p>
        </p:txBody>
      </p:sp>
      <p:sp>
        <p:nvSpPr>
          <p:cNvPr id="9" name="Caixa de Texto 8"/>
          <p:cNvSpPr txBox="1"/>
          <p:nvPr/>
        </p:nvSpPr>
        <p:spPr>
          <a:xfrm>
            <a:off x="6539230" y="2446020"/>
            <a:ext cx="5201920" cy="15684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600">
                <a:solidFill>
                  <a:schemeClr val="bg1"/>
                </a:solidFill>
                <a:latin typeface="Times New Roman" panose="02020603050405020304" charset="0"/>
              </a:rPr>
              <a:t>A obra de Adilson Martins apresenta uma coleção de fábulas tradicionais africanas. O autor destaca na apresentação a função de uma fábula e mostra o papel que elas podem desempenhar na sociedade, como forma de educar as crianças com suas lições e fazer com que os adultos reflitam sobre sua conduta, como uma crítica social.</a:t>
            </a:r>
          </a:p>
        </p:txBody>
      </p:sp>
      <p:sp>
        <p:nvSpPr>
          <p:cNvPr id="10" name="Caixa de Texto 9"/>
          <p:cNvSpPr txBox="1"/>
          <p:nvPr/>
        </p:nvSpPr>
        <p:spPr>
          <a:xfrm>
            <a:off x="1524000" y="5749925"/>
            <a:ext cx="9144000" cy="30670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ctr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TEMAS: </a:t>
            </a:r>
            <a:r>
              <a:rPr lang="pt-BR" altLang="en-US" sz="1400" b="1">
                <a:solidFill>
                  <a:schemeClr val="bg1"/>
                </a:solidFill>
                <a:latin typeface="Times New Roman" panose="02020603050405020304" charset="0"/>
              </a:rPr>
              <a:t>C</a:t>
            </a:r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ultura, relações étnico-racial.</a:t>
            </a:r>
          </a:p>
        </p:txBody>
      </p:sp>
      <p:sp>
        <p:nvSpPr>
          <p:cNvPr id="11" name="Caixa de Texto 10"/>
          <p:cNvSpPr txBox="1"/>
          <p:nvPr/>
        </p:nvSpPr>
        <p:spPr>
          <a:xfrm>
            <a:off x="2592070" y="-1270"/>
            <a:ext cx="7534275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0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0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5" name="Imagem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29740" y="1916430"/>
            <a:ext cx="1003300" cy="1238250"/>
          </a:xfrm>
          <a:prstGeom prst="rect">
            <a:avLst/>
          </a:prstGeom>
        </p:spPr>
      </p:pic>
      <p:pic>
        <p:nvPicPr>
          <p:cNvPr id="8" name="Imagem 2" descr="\\T2-marcia\d\ENVIAR\27-02\91CMVn+tWPL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661160"/>
            <a:ext cx="1111885" cy="1500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857483" name="Imagem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1" r="14816"/>
          <a:stretch>
            <a:fillRect/>
          </a:stretch>
        </p:blipFill>
        <p:spPr>
          <a:xfrm>
            <a:off x="1694180" y="1661160"/>
            <a:ext cx="1261745" cy="14935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sp>
        <p:nvSpPr>
          <p:cNvPr id="5" name="Caixa de Texto 4"/>
          <p:cNvSpPr txBox="1"/>
          <p:nvPr/>
        </p:nvSpPr>
        <p:spPr>
          <a:xfrm>
            <a:off x="2592070" y="-1270"/>
            <a:ext cx="7534275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0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0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05" y="72390"/>
            <a:ext cx="1853565" cy="106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 descr="Perigoso! - Capa Comum | Amazon.com.b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916430"/>
            <a:ext cx="862330" cy="9893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 de Texto 7"/>
          <p:cNvSpPr txBox="1"/>
          <p:nvPr/>
        </p:nvSpPr>
        <p:spPr>
          <a:xfrm>
            <a:off x="4636770" y="113728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1">
                <a:solidFill>
                  <a:schemeClr val="bg1"/>
                </a:solidFill>
                <a:latin typeface="Times New Roman" panose="02020603050405020304" charset="0"/>
              </a:rPr>
              <a:t>SUGESTÕES DE ATIVIDADES:</a:t>
            </a:r>
            <a:endParaRPr lang="en-US" altLang="en-US" b="1">
              <a:solidFill>
                <a:schemeClr val="bg1"/>
              </a:solidFill>
              <a:latin typeface="Times New Roman" panose="02020603050405020304" charset="0"/>
            </a:endParaRPr>
          </a:p>
        </p:txBody>
      </p:sp>
      <p:sp>
        <p:nvSpPr>
          <p:cNvPr id="11" name="Caixa de Texto 10"/>
          <p:cNvSpPr txBox="1"/>
          <p:nvPr/>
        </p:nvSpPr>
        <p:spPr>
          <a:xfrm>
            <a:off x="2660650" y="1624330"/>
            <a:ext cx="3545205" cy="20300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Antes da leitura:</a:t>
            </a:r>
          </a:p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 </a:t>
            </a:r>
            <a:endParaRPr 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Pesquisar o que são fábulas;</a:t>
            </a:r>
          </a:p>
          <a:p>
            <a:pPr indent="0" algn="just"/>
            <a:endParaRPr lang="pt-BR" altLang="en-US" sz="140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Identificar no mapa-múndi o continente africano;</a:t>
            </a:r>
          </a:p>
          <a:p>
            <a:pPr indent="0" algn="just"/>
            <a:endParaRPr lang="pt-BR" altLang="en-US" sz="140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altLang="en-US" sz="1400">
                <a:solidFill>
                  <a:schemeClr val="bg1"/>
                </a:solidFill>
                <a:latin typeface="Times New Roman" panose="02020603050405020304" charset="0"/>
              </a:rPr>
              <a:t>- Roda de conversa sobre a miscigenação do povo brasileiro.</a:t>
            </a:r>
          </a:p>
        </p:txBody>
      </p:sp>
      <p:cxnSp>
        <p:nvCxnSpPr>
          <p:cNvPr id="12" name="Conector Reto 11"/>
          <p:cNvCxnSpPr/>
          <p:nvPr/>
        </p:nvCxnSpPr>
        <p:spPr>
          <a:xfrm>
            <a:off x="6345555" y="1793240"/>
            <a:ext cx="26670" cy="406146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9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255" y="1916430"/>
            <a:ext cx="1003300" cy="1238250"/>
          </a:xfrm>
          <a:prstGeom prst="rect">
            <a:avLst/>
          </a:prstGeom>
        </p:spPr>
      </p:pic>
      <p:sp>
        <p:nvSpPr>
          <p:cNvPr id="10" name="Caixa de Texto 9"/>
          <p:cNvSpPr txBox="1"/>
          <p:nvPr/>
        </p:nvSpPr>
        <p:spPr>
          <a:xfrm>
            <a:off x="6473825" y="1624330"/>
            <a:ext cx="4516755" cy="18148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 </a:t>
            </a:r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  <a:cs typeface="Times New Roman" panose="02020603050405020304" charset="0"/>
                <a:sym typeface="+mn-ea"/>
              </a:rPr>
              <a:t>Durante a leitura:</a:t>
            </a:r>
            <a:endParaRPr lang="pt-BR" alt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endParaRPr lang="pt-BR" alt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Observar as cores e imagens características da África;</a:t>
            </a:r>
          </a:p>
          <a:p>
            <a:pPr indent="0" algn="just"/>
            <a:endParaRPr lang="pt-BR" alt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Identificar nos textos palavras de origem africana;</a:t>
            </a:r>
          </a:p>
          <a:p>
            <a:pPr indent="0" algn="just"/>
            <a:endParaRPr lang="pt-BR" alt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altLang="en-US" sz="1400" b="0">
                <a:solidFill>
                  <a:schemeClr val="bg1"/>
                </a:solidFill>
                <a:latin typeface="Times New Roman" panose="02020603050405020304" charset="0"/>
              </a:rPr>
              <a:t>- Marcar nas palavras que não souberem o significado, para posterior pesquisa no dicionário.</a:t>
            </a:r>
          </a:p>
        </p:txBody>
      </p:sp>
      <p:pic>
        <p:nvPicPr>
          <p:cNvPr id="13" name="Imagem 2" descr="\\T2-marcia\d\ENVIAR\27-02\91CMVn+tWP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0670" y="1723390"/>
            <a:ext cx="1111885" cy="1500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857483" name="Imagem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1" r="14816"/>
          <a:stretch>
            <a:fillRect/>
          </a:stretch>
        </p:blipFill>
        <p:spPr>
          <a:xfrm>
            <a:off x="1507490" y="1728470"/>
            <a:ext cx="1153160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sp>
        <p:nvSpPr>
          <p:cNvPr id="5" name="Caixa de Texto 4"/>
          <p:cNvSpPr txBox="1"/>
          <p:nvPr/>
        </p:nvSpPr>
        <p:spPr>
          <a:xfrm>
            <a:off x="2592070" y="-1270"/>
            <a:ext cx="7534275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0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0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05" y="72390"/>
            <a:ext cx="1853565" cy="106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 descr="Perigoso! - Capa Comum | Amazon.com.b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916430"/>
            <a:ext cx="862330" cy="9893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 de Texto 7"/>
          <p:cNvSpPr txBox="1"/>
          <p:nvPr/>
        </p:nvSpPr>
        <p:spPr>
          <a:xfrm>
            <a:off x="4636770" y="113728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1">
                <a:solidFill>
                  <a:schemeClr val="bg1"/>
                </a:solidFill>
                <a:latin typeface="Times New Roman" panose="02020603050405020304" charset="0"/>
              </a:rPr>
              <a:t>SUGESTÕES DE ATIVIDADES:</a:t>
            </a:r>
            <a:endParaRPr lang="en-US" altLang="en-US" b="1">
              <a:solidFill>
                <a:schemeClr val="bg1"/>
              </a:solidFill>
              <a:latin typeface="Times New Roman" panose="02020603050405020304" charset="0"/>
            </a:endParaRPr>
          </a:p>
        </p:txBody>
      </p:sp>
      <p:sp>
        <p:nvSpPr>
          <p:cNvPr id="14" name="Caixa de Texto 13"/>
          <p:cNvSpPr txBox="1"/>
          <p:nvPr/>
        </p:nvSpPr>
        <p:spPr>
          <a:xfrm>
            <a:off x="2662555" y="1437005"/>
            <a:ext cx="9095740" cy="48310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Depois da leitura:</a:t>
            </a:r>
          </a:p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 </a:t>
            </a:r>
            <a:endParaRPr lang="en-US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Pesquisar no dicionário as palavras que não conheciam do texto.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Trabalho em grupo;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Dramatização;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Paródia;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Produção de cartaz;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Faça a exploração da lenda coletivamente;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Relembre os acontecimentos na ordem cronológica;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Deixe que os alunos deem sua opinião sobre a atitude de personagens principais;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>
                <a:solidFill>
                  <a:schemeClr val="bg1"/>
                </a:solidFill>
                <a:latin typeface="Times New Roman" panose="02020603050405020304" charset="0"/>
                <a:sym typeface="+mn-ea"/>
              </a:rPr>
              <a:t>- </a:t>
            </a:r>
            <a:r>
              <a:rPr sz="1400">
                <a:solidFill>
                  <a:schemeClr val="bg1"/>
                </a:solidFill>
                <a:latin typeface="Times New Roman" panose="02020603050405020304" charset="0"/>
                <a:sym typeface="+mn-ea"/>
              </a:rPr>
              <a:t>Atividade em dupla: reescrita do texto, um estudante conta a fábula e o outro escreve, após os dois leem juntos o que foi escrito e vão adequando àquilo que acharem pertinentes: dando ênfase na coesão e coerência, troca de frases e períodos de lugar, ortografia, se as ideias estão postas em ordem cronológica, assim como outras estratégias apontadas pelo (a) professor (a);</a:t>
            </a:r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255" y="1916430"/>
            <a:ext cx="1003300" cy="1238250"/>
          </a:xfrm>
          <a:prstGeom prst="rect">
            <a:avLst/>
          </a:prstGeom>
        </p:spPr>
      </p:pic>
      <p:pic>
        <p:nvPicPr>
          <p:cNvPr id="13" name="Imagem 2" descr="\\T2-marcia\d\ENVIAR\27-02\91CMVn+tWP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0670" y="1723390"/>
            <a:ext cx="1111885" cy="1500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857483" name="Imagem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1" r="14816"/>
          <a:stretch>
            <a:fillRect/>
          </a:stretch>
        </p:blipFill>
        <p:spPr>
          <a:xfrm>
            <a:off x="1507490" y="1728470"/>
            <a:ext cx="1153160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Imagem 3" descr="WhatsApp Image 2024-03-12 at 08.51.4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3335" y="-1270"/>
            <a:ext cx="12218670" cy="6860540"/>
          </a:xfrm>
          <a:prstGeom prst="rect">
            <a:avLst/>
          </a:prstGeom>
        </p:spPr>
      </p:pic>
      <p:sp>
        <p:nvSpPr>
          <p:cNvPr id="5" name="Caixa de Texto 4"/>
          <p:cNvSpPr txBox="1"/>
          <p:nvPr/>
        </p:nvSpPr>
        <p:spPr>
          <a:xfrm>
            <a:off x="2592070" y="-1270"/>
            <a:ext cx="7534275" cy="398780"/>
          </a:xfrm>
          <a:prstGeom prst="rect">
            <a:avLst/>
          </a:prstGeom>
          <a:noFill/>
        </p:spPr>
        <p:txBody>
          <a:bodyPr wrap="square" rtlCol="0" anchor="t">
            <a:spAutoFit/>
            <a:scene3d>
              <a:camera prst="orthographicFront"/>
              <a:lightRig rig="threePt" dir="t"/>
            </a:scene3d>
          </a:bodyPr>
          <a:lstStyle/>
          <a:p>
            <a:pPr algn="ctr"/>
            <a:r>
              <a:rPr lang="pt-BR" sz="2000" b="1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SECRETARIA MUNICIPAL DE EDUCAÇÃO E ESPORTES</a:t>
            </a:r>
            <a:endParaRPr lang="pt-BR" altLang="en-US" sz="2000" b="1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Arial" panose="020B0604020202020204" pitchFamily="34" charset="0"/>
              <a:cs typeface="Arial" panose="020B0604020202020204" pitchFamily="34" charset="0"/>
              <a:sym typeface="+mn-ea"/>
            </a:endParaRPr>
          </a:p>
        </p:txBody>
      </p:sp>
      <p:pic>
        <p:nvPicPr>
          <p:cNvPr id="7" name="Imagem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5405" y="72390"/>
            <a:ext cx="1853565" cy="10648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m 4" descr="Perigoso! - Capa Comum | Amazon.com.b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29740" y="1916430"/>
            <a:ext cx="862330" cy="9893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 de Texto 7"/>
          <p:cNvSpPr txBox="1"/>
          <p:nvPr/>
        </p:nvSpPr>
        <p:spPr>
          <a:xfrm>
            <a:off x="4636770" y="1137285"/>
            <a:ext cx="5080000" cy="3683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indent="0"/>
            <a:r>
              <a:rPr lang="en-US" b="1">
                <a:solidFill>
                  <a:schemeClr val="bg1"/>
                </a:solidFill>
                <a:latin typeface="Times New Roman" panose="02020603050405020304" charset="0"/>
              </a:rPr>
              <a:t>SUGESTÕES DE ATIVIDADES:</a:t>
            </a:r>
            <a:endParaRPr lang="en-US" altLang="en-US" b="1">
              <a:solidFill>
                <a:schemeClr val="bg1"/>
              </a:solidFill>
              <a:latin typeface="Times New Roman" panose="02020603050405020304" charset="0"/>
            </a:endParaRPr>
          </a:p>
        </p:txBody>
      </p:sp>
      <p:sp>
        <p:nvSpPr>
          <p:cNvPr id="14" name="Caixa de Texto 13"/>
          <p:cNvSpPr txBox="1"/>
          <p:nvPr/>
        </p:nvSpPr>
        <p:spPr>
          <a:xfrm>
            <a:off x="2724785" y="1445895"/>
            <a:ext cx="9353550" cy="418465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 algn="just"/>
            <a:r>
              <a:rPr lang="en-US" sz="1400" b="1">
                <a:solidFill>
                  <a:schemeClr val="bg1"/>
                </a:solidFill>
                <a:latin typeface="Times New Roman" panose="02020603050405020304" charset="0"/>
              </a:rPr>
              <a:t>Depois da leitura:</a:t>
            </a:r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Trabalho em grupo: distribua um título de lenda para cada grupo e solicite que retratem através de uma pintura, como tela, uma passagem da fábula que chamou mais atenção do grupo;</a:t>
            </a:r>
          </a:p>
          <a:p>
            <a:pPr indent="0" algn="just"/>
            <a:endParaRPr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Solicite que os estudantes gravem pequenos vídeos contando as fábulas, cada grupo pode gravar a dramatização citada acima, assim todos os integrantes do grupo participam como personagens, ou o grupo pode eleger uma pessoa para gravar, assim um faz o roteiro, outro dirige e orienta o que precisa melhorar para ser regravado;</a:t>
            </a:r>
          </a:p>
          <a:p>
            <a:pPr indent="0" algn="just"/>
            <a:endParaRPr lang="pt-BR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Pesquisa: solicite aos estudantes que pesquisem e tragam para a sala de aula outras fábulas africanas. Eleja alguns estudantes para contarem a turma a fábula pesquisada.</a:t>
            </a:r>
          </a:p>
          <a:p>
            <a:pPr indent="0" algn="just"/>
            <a:endParaRPr lang="pt-BR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Mostre no mapa-múndi o continente africano e os países que o compõe, pode-se fazer também o registro dos nomes desses países. Solicite que os estudantes pesquisem vídeos que mostrem algum fato curioso sobre alguns desses países. Apresente os vídeos para a turma. Pesquise vídeos também para garantir a realização do trabalho, caso, na data marcada, os estudantes não tenham realizado a atividade;</a:t>
            </a:r>
          </a:p>
          <a:p>
            <a:pPr indent="0" algn="just"/>
            <a:endParaRPr lang="pt-BR" sz="1400" b="0">
              <a:solidFill>
                <a:schemeClr val="bg1"/>
              </a:solidFill>
              <a:latin typeface="Times New Roman" panose="02020603050405020304" charset="0"/>
            </a:endParaRPr>
          </a:p>
          <a:p>
            <a:pPr indent="0" algn="just"/>
            <a:r>
              <a:rPr lang="pt-BR" sz="1400" b="0">
                <a:solidFill>
                  <a:schemeClr val="bg1"/>
                </a:solidFill>
                <a:latin typeface="Times New Roman" panose="02020603050405020304" charset="0"/>
              </a:rPr>
              <a:t>- </a:t>
            </a:r>
            <a:r>
              <a:rPr sz="1400" b="0">
                <a:solidFill>
                  <a:schemeClr val="bg1"/>
                </a:solidFill>
                <a:latin typeface="Times New Roman" panose="02020603050405020304" charset="0"/>
              </a:rPr>
              <a:t>Solicite que os estudantes façam uma pesquisa da cultura de alguns países do continente africano e para ser apresentada em forma de seminário. Podem trazer também alguns vídeos que retratem essa cultura.</a:t>
            </a:r>
          </a:p>
        </p:txBody>
      </p:sp>
      <p:pic>
        <p:nvPicPr>
          <p:cNvPr id="9" name="Imagem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59255" y="1916430"/>
            <a:ext cx="1003300" cy="1238250"/>
          </a:xfrm>
          <a:prstGeom prst="rect">
            <a:avLst/>
          </a:prstGeom>
        </p:spPr>
      </p:pic>
      <p:pic>
        <p:nvPicPr>
          <p:cNvPr id="13" name="Imagem 2" descr="\\T2-marcia\d\ENVIAR\27-02\91CMVn+tWPL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50670" y="1723390"/>
            <a:ext cx="1111885" cy="1500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982857483" name="Imagem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61" r="14816"/>
          <a:stretch>
            <a:fillRect/>
          </a:stretch>
        </p:blipFill>
        <p:spPr>
          <a:xfrm>
            <a:off x="1507490" y="1728470"/>
            <a:ext cx="1153160" cy="1495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1375</Words>
  <Application>Microsoft Office PowerPoint</Application>
  <PresentationFormat>Widescreen</PresentationFormat>
  <Paragraphs>148</Paragraphs>
  <Slides>10</Slides>
  <Notes>6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Lauro Vieira</dc:creator>
  <cp:lastModifiedBy>Lauro Vieira</cp:lastModifiedBy>
  <cp:revision>30</cp:revision>
  <dcterms:created xsi:type="dcterms:W3CDTF">2024-04-04T15:04:00Z</dcterms:created>
  <dcterms:modified xsi:type="dcterms:W3CDTF">2024-05-27T14:05:41Z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1046-11.2.0.8684</vt:lpwstr>
  </property>
</Properties>
</file>