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81" r:id="rId3"/>
    <p:sldId id="287" r:id="rId5"/>
    <p:sldId id="277" r:id="rId6"/>
    <p:sldId id="260" r:id="rId7"/>
    <p:sldId id="282" r:id="rId8"/>
    <p:sldId id="257" r:id="rId9"/>
    <p:sldId id="283" r:id="rId10"/>
    <p:sldId id="296" r:id="rId11"/>
    <p:sldId id="297" r:id="rId12"/>
    <p:sldId id="298" r:id="rId13"/>
    <p:sldId id="264" r:id="rId14"/>
    <p:sldId id="284" r:id="rId15"/>
    <p:sldId id="289" r:id="rId16"/>
    <p:sldId id="288" r:id="rId1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263"/>
    <a:srgbClr val="AB678E"/>
    <a:srgbClr val="0D3047"/>
    <a:srgbClr val="0B2B41"/>
    <a:srgbClr val="401918"/>
    <a:srgbClr val="731F1C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B1032C-EA38-4F05-BA0D-38AFFFC7BED3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70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60FFB-635F-4324-9E53-30BFF181E7CB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72A0B-1FFF-48BE-94DC-6CF5C20221B0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CABA0-B092-4313-8A6A-4FB336F000CA}" type="datetimeFigureOut">
              <a:rPr lang="pt-BR" noProof="0" smtClean="0"/>
            </a:fld>
            <a:endParaRPr lang="pt-BR" noProof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  <a:endParaRPr lang="pt-BR" noProof="0" dirty="0"/>
          </a:p>
          <a:p>
            <a:pPr lvl="1"/>
            <a:r>
              <a:rPr lang="pt-BR" noProof="0" dirty="0"/>
              <a:t>Segundo nível</a:t>
            </a:r>
            <a:endParaRPr lang="pt-BR" noProof="0" dirty="0"/>
          </a:p>
          <a:p>
            <a:pPr lvl="2"/>
            <a:r>
              <a:rPr lang="pt-BR" noProof="0" dirty="0"/>
              <a:t>Terceiro nível</a:t>
            </a:r>
            <a:endParaRPr lang="pt-BR" noProof="0" dirty="0"/>
          </a:p>
          <a:p>
            <a:pPr lvl="3"/>
            <a:r>
              <a:rPr lang="pt-BR" noProof="0" dirty="0"/>
              <a:t>Quarto nível</a:t>
            </a:r>
            <a:endParaRPr lang="pt-BR" noProof="0" dirty="0"/>
          </a:p>
          <a:p>
            <a:pPr lvl="4"/>
            <a:r>
              <a:rPr lang="pt-BR" noProof="0" dirty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105E-1926-4462-91D2-5B5BDD1081D5}" type="slidenum">
              <a:rPr lang="pt-BR" noProof="0" smtClean="0"/>
            </a:fld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/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8" name="Oval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9" name="Oval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01 de imagens_importan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Imagem 16"/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2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tângulo 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6" name="Oval 5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5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17" name="Espaço Reservado para Texto 4"/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Nome</a:t>
            </a:r>
            <a:endParaRPr lang="pt-BR" noProof="0"/>
          </a:p>
        </p:txBody>
      </p:sp>
      <p:sp>
        <p:nvSpPr>
          <p:cNvPr id="18" name="Espaço Reservado para Texto 4"/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Telefone</a:t>
            </a:r>
            <a:endParaRPr lang="pt-BR" noProof="0"/>
          </a:p>
        </p:txBody>
      </p:sp>
      <p:sp>
        <p:nvSpPr>
          <p:cNvPr id="19" name="Espaço Reservado para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Email</a:t>
            </a:r>
            <a:endParaRPr lang="pt-BR" noProof="0"/>
          </a:p>
        </p:txBody>
      </p:sp>
      <p:sp>
        <p:nvSpPr>
          <p:cNvPr id="20" name="Espaço Reservado para Texto 4"/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Site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28" name="Espaço Reservado para Conteúdo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29" name="Espaço Reservado para Conteúdo 2"/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30" name="Espaço Reservado para Conteúdo 2"/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8" name="Oval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9" name="Oval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13" name="Forma livre: Forma 12"/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/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8" name="Oval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9" name="Oval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10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0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1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12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/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1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11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11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t-BR" noProof="0"/>
              <a:t>Editar estilos de texto Mestre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01 do 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7" name="Espaço Reservado para Conteúdo 15"/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02 do 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7" name="Espaço Reservado para Conteúdo 15"/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8" name="Espaço Reservado para Texto 12"/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0" name="Espaço Reservado para Conteúdo 15"/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vertical 03 do 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1" name="Espaço Reservado para Texto 12"/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2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5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04 do conteú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tângulo 11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15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  <a:endParaRPr lang="pt-BR" noProof="0" dirty="0"/>
          </a:p>
          <a:p>
            <a:pPr lvl="1" rtl="0"/>
            <a:r>
              <a:rPr lang="pt-BR" noProof="0" dirty="0"/>
              <a:t>Segundo nível</a:t>
            </a:r>
            <a:endParaRPr lang="pt-BR" noProof="0" dirty="0"/>
          </a:p>
          <a:p>
            <a:pPr lvl="2" rtl="0"/>
            <a:r>
              <a:rPr lang="pt-BR" noProof="0" dirty="0"/>
              <a:t>Terceiro nível</a:t>
            </a:r>
            <a:endParaRPr lang="pt-BR" noProof="0" dirty="0"/>
          </a:p>
          <a:p>
            <a:pPr lvl="3" rtl="0"/>
            <a:r>
              <a:rPr lang="pt-BR" noProof="0" dirty="0"/>
              <a:t>Quarto nível</a:t>
            </a:r>
            <a:endParaRPr lang="pt-BR" noProof="0" dirty="0"/>
          </a:p>
          <a:p>
            <a:pPr lvl="4" rtl="0"/>
            <a:r>
              <a:rPr lang="pt-BR" noProof="0" dirty="0"/>
              <a:t>Quinto nível</a:t>
            </a:r>
            <a:endParaRPr lang="pt-B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 descr="Três pessoas sentadas a uma mesa de piqueniqu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" y="0"/>
            <a:ext cx="6676568" cy="6858000"/>
          </a:xfr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pt-BR" b="1" dirty="0" smtClean="0"/>
              <a:t>GESTÃO DE PESSOAS</a:t>
            </a:r>
            <a:br>
              <a:rPr lang="pt-BR" dirty="0" smtClean="0"/>
            </a:br>
            <a:r>
              <a:rPr lang="pt-BR" dirty="0" smtClean="0"/>
              <a:t>PROCESSOS DE DESENVOLVER PESSOAS</a:t>
            </a:r>
            <a:endParaRPr lang="pt-BR" dirty="0"/>
          </a:p>
        </p:txBody>
      </p:sp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sz="2200" b="1" dirty="0" smtClean="0"/>
              <a:t>Professor : Alexsandro Andrade</a:t>
            </a:r>
            <a:endParaRPr lang="pt-BR" sz="2200" b="1" dirty="0"/>
          </a:p>
        </p:txBody>
      </p:sp>
      <p:grpSp>
        <p:nvGrpSpPr>
          <p:cNvPr id="4" name="Grupo 3" descr="elemento decorativo"/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orma Livre: Forma 10"/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339" y="0"/>
            <a:ext cx="1663253" cy="16632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 descr="Vista aérea de um menino sentado com o laptop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grpSp>
        <p:nvGrpSpPr>
          <p:cNvPr id="11" name="Grupo 10" descr="elemento decorativo"/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/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  <p:sp>
          <p:nvSpPr>
            <p:cNvPr id="9" name="Paralelogramo 8"/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  <p:sp>
          <p:nvSpPr>
            <p:cNvPr id="22" name="Paralelogramo 21"/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44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1" dirty="0" smtClean="0">
                <a:solidFill>
                  <a:schemeClr val="bg1"/>
                </a:solidFill>
              </a:rPr>
            </a:fld>
            <a:endParaRPr lang="pt-BR" sz="1200" noProof="1">
              <a:solidFill>
                <a:schemeClr val="bg1"/>
              </a:solidFill>
            </a:endParaRPr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1"/>
          </p:nvPr>
        </p:nvSpPr>
        <p:spPr>
          <a:xfrm>
            <a:off x="1447116" y="1689974"/>
            <a:ext cx="6087951" cy="3368675"/>
          </a:xfrm>
        </p:spPr>
        <p:txBody>
          <a:bodyPr rtlCol="0"/>
          <a:lstStyle/>
          <a:p>
            <a:pPr algn="ctr" rtl="0"/>
            <a:endParaRPr lang="pt-BR" sz="2200" noProof="1" smtClean="0"/>
          </a:p>
          <a:p>
            <a:pPr algn="ctr" rtl="0"/>
            <a:r>
              <a:rPr lang="pt-BR" sz="2200" noProof="1" smtClean="0"/>
              <a:t>Objetivo: Elevar o nível de abstração</a:t>
            </a:r>
            <a:endParaRPr lang="pt-BR" sz="2200" noProof="1" smtClean="0"/>
          </a:p>
          <a:p>
            <a:pPr algn="ctr" rtl="0"/>
            <a:endParaRPr lang="pt-BR" sz="2200" noProof="1"/>
          </a:p>
          <a:p>
            <a:pPr marL="342900" indent="-3429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b="1" noProof="1" smtClean="0"/>
              <a:t>Dsenvolver ideias e conceitos – ajudar a pensar em termos globais e amplo</a:t>
            </a:r>
            <a:endParaRPr lang="pt-BR" sz="2200" b="1" noProof="1" smtClean="0"/>
          </a:p>
          <a:p>
            <a:pPr marL="342900" indent="-3429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b="1" noProof="1" smtClean="0"/>
              <a:t>Indicado para gerentes e dirigentes </a:t>
            </a:r>
            <a:endParaRPr lang="pt-BR" sz="2200" b="1" noProof="1" smtClean="0"/>
          </a:p>
          <a:p>
            <a:pPr marL="342900" indent="-3429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b="1" noProof="1" smtClean="0"/>
              <a:t>É mais intelectual e sofisticado – ensina a pensar / aprender a aprender.</a:t>
            </a:r>
            <a:endParaRPr lang="pt-BR" noProof="1" smtClean="0"/>
          </a:p>
          <a:p>
            <a:pPr rtl="0"/>
            <a:endParaRPr lang="pt-BR" noProof="1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5310" y="589696"/>
            <a:ext cx="6891564" cy="830997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pt-BR" sz="4000" b="1" noProof="1"/>
              <a:t>Desenvolvimento de conceitos</a:t>
            </a:r>
            <a:endParaRPr lang="pt-BR" sz="4000" b="1" noProof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 descr="Livro aberto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/>
          <a:stretch>
            <a:fillRect/>
          </a:stretch>
        </p:blipFill>
        <p:spPr/>
      </p:pic>
      <p:sp>
        <p:nvSpPr>
          <p:cNvPr id="29" name="Retângulo 28" descr="elemento decorativo"/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7" name="Grupo 6" descr="elemento decorativo"/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orma livre: Forma 31"/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0" name="Forma livre: Forma 29"/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8" name="Forma livre: Forma 27"/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6" name="Forma livre: Forma 25"/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4" name="Forma livre: Forma 23"/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grpSp>
        <p:nvGrpSpPr>
          <p:cNvPr id="5" name="Grupo 4" descr="elemento decorativo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tângulo 1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19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sz="4000" b="1" dirty="0" smtClean="0"/>
              <a:t>ETAPAS OU FASES DO PROCESSO DE TREINAMENTO</a:t>
            </a:r>
            <a:endParaRPr lang="pt-BR" sz="4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22768" y="2206718"/>
            <a:ext cx="10878892" cy="4146229"/>
          </a:xfrm>
        </p:spPr>
        <p:txBody>
          <a:bodyPr/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pt-BR" sz="3000" dirty="0" smtClean="0"/>
              <a:t>Diagnóstico – Programação </a:t>
            </a:r>
            <a:endParaRPr lang="pt-BR" sz="3000" dirty="0" smtClean="0"/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pt-BR" sz="3000" dirty="0" smtClean="0"/>
              <a:t>Desenho – Organização</a:t>
            </a:r>
            <a:endParaRPr lang="pt-BR" sz="3000" dirty="0" smtClean="0"/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pt-BR" sz="3000" dirty="0" smtClean="0"/>
              <a:t>Implementação – Implantação</a:t>
            </a:r>
            <a:endParaRPr lang="pt-BR" sz="3000" dirty="0" smtClean="0"/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pt-BR" sz="3000" dirty="0" smtClean="0"/>
              <a:t>Avaliação </a:t>
            </a:r>
            <a:endParaRPr lang="pt-BR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 descr="grupo de alunos jogando os chapéus de formatura para o alto durante o pôr do sol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sp>
        <p:nvSpPr>
          <p:cNvPr id="31" name="Retângulo 30" descr="elemento decorativo"/>
          <p:cNvSpPr/>
          <p:nvPr/>
        </p:nvSpPr>
        <p:spPr>
          <a:xfrm>
            <a:off x="0" y="11252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0108" y="483354"/>
            <a:ext cx="10206264" cy="830997"/>
          </a:xfrm>
        </p:spPr>
        <p:txBody>
          <a:bodyPr rtlCol="0"/>
          <a:lstStyle/>
          <a:p>
            <a:pPr algn="ctr" rtl="0"/>
            <a:r>
              <a:rPr lang="pt-BR" sz="3500" b="1" dirty="0" smtClean="0"/>
              <a:t>ETAPAS OU FASE DO PROCESSO DE TREINAMENTO</a:t>
            </a:r>
            <a:endParaRPr lang="pt-BR" sz="3500" b="1" dirty="0"/>
          </a:p>
        </p:txBody>
      </p:sp>
      <p:grpSp>
        <p:nvGrpSpPr>
          <p:cNvPr id="7" name="Grupo 6" descr="elemento decorativo"/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orma livre: Forma 31"/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0" name="Forma livre: Forma 29"/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8" name="Forma livre: Forma 27"/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6" name="Forma livre: Forma 25"/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4" name="Forma livre: Forma 23"/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grpSp>
        <p:nvGrpSpPr>
          <p:cNvPr id="5" name="Grupo 4" descr="elemento decorativo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tângulo 1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18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87" name="Espaço Reservado para Texto 86"/>
          <p:cNvSpPr>
            <a:spLocks noGrp="1"/>
          </p:cNvSpPr>
          <p:nvPr>
            <p:ph type="body" sz="quarter" idx="11"/>
          </p:nvPr>
        </p:nvSpPr>
        <p:spPr>
          <a:xfrm>
            <a:off x="997479" y="1732397"/>
            <a:ext cx="9738893" cy="3973324"/>
          </a:xfrm>
        </p:spPr>
        <p:txBody>
          <a:bodyPr rtlCol="0"/>
          <a:lstStyle/>
          <a:p>
            <a:pPr algn="just" rtl="0">
              <a:lnSpc>
                <a:spcPct val="150000"/>
              </a:lnSpc>
            </a:pPr>
            <a:r>
              <a:rPr lang="pt-BR" sz="1800" dirty="0" smtClean="0"/>
              <a:t>1. </a:t>
            </a:r>
            <a:r>
              <a:rPr lang="pt-BR" sz="1800" b="1" dirty="0" smtClean="0">
                <a:solidFill>
                  <a:srgbClr val="FF0000"/>
                </a:solidFill>
              </a:rPr>
              <a:t>Diagnóstico</a:t>
            </a:r>
            <a:r>
              <a:rPr lang="pt-BR" sz="1800" dirty="0" smtClean="0"/>
              <a:t> – Levantamento das necessidades de treinamento a serem satisfeitas – Avaliação de desempenho.</a:t>
            </a:r>
            <a:endParaRPr lang="pt-BR" sz="1800" dirty="0" smtClean="0"/>
          </a:p>
          <a:p>
            <a:pPr algn="just" rtl="0">
              <a:lnSpc>
                <a:spcPct val="150000"/>
              </a:lnSpc>
            </a:pPr>
            <a:r>
              <a:rPr lang="pt-BR" sz="1800" dirty="0" smtClean="0"/>
              <a:t>Ex. Identificadas falhas – Treinar e desenvolver </a:t>
            </a:r>
            <a:endParaRPr lang="pt-BR" sz="1800" dirty="0"/>
          </a:p>
          <a:p>
            <a:pPr algn="just" rtl="0">
              <a:lnSpc>
                <a:spcPct val="150000"/>
              </a:lnSpc>
            </a:pPr>
            <a:r>
              <a:rPr lang="pt-BR" sz="1800" dirty="0" smtClean="0"/>
              <a:t>2.  </a:t>
            </a:r>
            <a:r>
              <a:rPr lang="pt-BR" sz="1800" b="1" dirty="0" smtClean="0">
                <a:solidFill>
                  <a:srgbClr val="FF0000"/>
                </a:solidFill>
              </a:rPr>
              <a:t>Desenho</a:t>
            </a:r>
            <a:r>
              <a:rPr lang="pt-BR" sz="1800" dirty="0" smtClean="0"/>
              <a:t> – Elaboração do programa de treinamento para atender as necessidades diagnosticas. </a:t>
            </a:r>
            <a:endParaRPr lang="pt-BR" sz="1800" dirty="0" smtClean="0"/>
          </a:p>
          <a:p>
            <a:pPr algn="just" rtl="0">
              <a:lnSpc>
                <a:spcPct val="150000"/>
              </a:lnSpc>
            </a:pPr>
            <a:r>
              <a:rPr lang="pt-BR" sz="1800" dirty="0" smtClean="0"/>
              <a:t>Ex. Dinâmica de grupo; treinamento curto, treinamento longo, desenvolvimento, etc.</a:t>
            </a:r>
            <a:endParaRPr lang="pt-BR" sz="1800" dirty="0"/>
          </a:p>
          <a:p>
            <a:pPr algn="just" rtl="0">
              <a:lnSpc>
                <a:spcPct val="150000"/>
              </a:lnSpc>
            </a:pPr>
            <a:r>
              <a:rPr lang="pt-BR" sz="1800" dirty="0" smtClean="0"/>
              <a:t>3. </a:t>
            </a:r>
            <a:r>
              <a:rPr lang="pt-BR" sz="1800" b="1" dirty="0" smtClean="0">
                <a:solidFill>
                  <a:srgbClr val="FF0000"/>
                </a:solidFill>
              </a:rPr>
              <a:t>Implementação</a:t>
            </a:r>
            <a:r>
              <a:rPr lang="pt-BR" sz="1800" dirty="0" smtClean="0"/>
              <a:t> – É a aplicação e </a:t>
            </a:r>
            <a:r>
              <a:rPr lang="pt-BR" sz="1800" dirty="0"/>
              <a:t> </a:t>
            </a:r>
            <a:r>
              <a:rPr lang="pt-BR" sz="1800" dirty="0" smtClean="0"/>
              <a:t>condução do programa de treinamento .</a:t>
            </a:r>
            <a:endParaRPr lang="pt-BR" sz="1800" dirty="0"/>
          </a:p>
          <a:p>
            <a:pPr algn="just" rtl="0">
              <a:lnSpc>
                <a:spcPct val="150000"/>
              </a:lnSpc>
            </a:pPr>
            <a:r>
              <a:rPr lang="pt-BR" sz="1800" dirty="0" smtClean="0"/>
              <a:t>4. </a:t>
            </a:r>
            <a:r>
              <a:rPr lang="pt-BR" sz="1800" b="1" dirty="0" smtClean="0">
                <a:solidFill>
                  <a:srgbClr val="FF0000"/>
                </a:solidFill>
              </a:rPr>
              <a:t>Avaliação</a:t>
            </a:r>
            <a:r>
              <a:rPr lang="pt-BR" sz="1800" dirty="0" smtClean="0"/>
              <a:t> – É  a verificação dos resultados de treinamento.</a:t>
            </a:r>
            <a:endParaRPr lang="pt-BR" sz="1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ço Reservado para Imagem 16" descr="imagem ampliada do relógio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464300" y="0"/>
            <a:ext cx="5727700" cy="6858000"/>
          </a:xfrm>
        </p:spPr>
      </p:pic>
      <p:pic>
        <p:nvPicPr>
          <p:cNvPr id="5" name="Espaço Reservado para Imagem 4" descr="menina com fones de ouvido, mochila e pilha de livros/fichários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8087304" cy="6858000"/>
          </a:xfrm>
        </p:spPr>
      </p:pic>
      <p:grpSp>
        <p:nvGrpSpPr>
          <p:cNvPr id="9" name="Grupo 8" descr="elemento decorativo"/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orma livre: Forma 9"/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1" name="Forma livre: Forma 10"/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11"/>
          </p:nvPr>
        </p:nvSpPr>
        <p:spPr>
          <a:xfrm>
            <a:off x="257577" y="4435540"/>
            <a:ext cx="6800045" cy="1005840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O Treinamento não deve ser confundido com uma simples questão de realizar cursos e proporcionar informação, significa atingir o nível de desempenho desejado pela organização através do desenvolvimento contínuo das pessoas que nela trabalham.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0" indent="0" algn="just" rtl="0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Fundamenta: A cultura interna deve ser favorável ao aprendizado e comprometida com as mudanças.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3" name="Título 32"/>
          <p:cNvSpPr>
            <a:spLocks noGrp="1"/>
          </p:cNvSpPr>
          <p:nvPr>
            <p:ph type="title"/>
          </p:nvPr>
        </p:nvSpPr>
        <p:spPr>
          <a:xfrm>
            <a:off x="915433" y="3916190"/>
            <a:ext cx="4875767" cy="411480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bg1"/>
                </a:solidFill>
              </a:rPr>
              <a:t>IMPORTANTE!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Grupo de alunos correndo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8087304" cy="6858000"/>
          </a:xfrm>
        </p:spPr>
      </p:pic>
      <p:grpSp>
        <p:nvGrpSpPr>
          <p:cNvPr id="9" name="Grupo 8" descr="elemento decorativo"/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orma livre: Forma 9"/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1" name="Forma livre: Forma 10"/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algn="ctr" rtl="0"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Dúvidas?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3" name="Título 3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sz="4000" dirty="0" smtClean="0">
                <a:solidFill>
                  <a:schemeClr val="tx1"/>
                </a:solidFill>
              </a:rPr>
              <a:t>Perguntas ?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3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  <p:pic>
        <p:nvPicPr>
          <p:cNvPr id="16" name="Espaço Reservado para Imagem 15" descr="pilha de livros no chão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 descr="sala com cadeiras vermelhas em frente a uma janela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" y="0"/>
            <a:ext cx="6676568" cy="6858000"/>
          </a:xfr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39758" y="849356"/>
            <a:ext cx="4677450" cy="4543044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r>
              <a:rPr lang="pt-BR" sz="3000" b="1" dirty="0" smtClean="0"/>
              <a:t>Processo de desenvolver pessoas </a:t>
            </a:r>
            <a:br>
              <a:rPr lang="pt-BR" sz="2200" dirty="0" smtClean="0"/>
            </a:br>
            <a:br>
              <a:rPr lang="pt-BR" sz="2200" dirty="0"/>
            </a:br>
            <a:r>
              <a:rPr lang="pt-BR" sz="2200" dirty="0" smtClean="0"/>
              <a:t>Capacitar e incrementar o desenvolvimento pessoal e profissional do colaborador (a)</a:t>
            </a:r>
            <a:br>
              <a:rPr lang="pt-BR" sz="2200" dirty="0" smtClean="0"/>
            </a:br>
            <a:br>
              <a:rPr lang="pt-BR" sz="2200" dirty="0" smtClean="0"/>
            </a:br>
            <a:endParaRPr lang="pt-BR" sz="2200" dirty="0"/>
          </a:p>
        </p:txBody>
      </p:sp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7389079" y="5392400"/>
            <a:ext cx="4178808" cy="1240219"/>
          </a:xfrm>
        </p:spPr>
        <p:txBody>
          <a:bodyPr rtlCol="0"/>
          <a:lstStyle/>
          <a:p>
            <a:r>
              <a:rPr lang="pt-BR" sz="2200" dirty="0"/>
              <a:t>T&amp;D</a:t>
            </a:r>
            <a:br>
              <a:rPr lang="pt-BR" sz="2200" dirty="0"/>
            </a:br>
            <a:r>
              <a:rPr lang="pt-BR" sz="2200" dirty="0"/>
              <a:t>Programas de mudanças</a:t>
            </a:r>
            <a:br>
              <a:rPr lang="pt-BR" sz="2200" dirty="0"/>
            </a:br>
            <a:r>
              <a:rPr lang="pt-BR" sz="2200" dirty="0"/>
              <a:t>Desenvolvimento de carreiras</a:t>
            </a:r>
            <a:endParaRPr lang="pt-BR" sz="2200" dirty="0"/>
          </a:p>
        </p:txBody>
      </p:sp>
      <p:grpSp>
        <p:nvGrpSpPr>
          <p:cNvPr id="4" name="Grupo 3" descr="elemento decorativo"/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orma Livre: Forma 10"/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 descr="grupo de alunos em uma mesa estudando na biblioteca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/>
      </p:pic>
      <p:grpSp>
        <p:nvGrpSpPr>
          <p:cNvPr id="3" name="Grupo 2" descr="elemento decorativo"/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elogramo 32"/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0" name="Forma Livre: Forma 9"/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3" name="Forma Livre: Forma 12"/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31" name="Título 30"/>
          <p:cNvSpPr>
            <a:spLocks noGrp="1"/>
          </p:cNvSpPr>
          <p:nvPr>
            <p:ph type="ctrTitle"/>
          </p:nvPr>
        </p:nvSpPr>
        <p:spPr>
          <a:xfrm>
            <a:off x="316020" y="1250462"/>
            <a:ext cx="5330038" cy="2900276"/>
          </a:xfrm>
        </p:spPr>
        <p:txBody>
          <a:bodyPr rtlCol="0"/>
          <a:lstStyle/>
          <a:p>
            <a:pPr rtl="0"/>
            <a:r>
              <a:rPr lang="pt-BR" dirty="0" smtClean="0"/>
              <a:t>Gestão de Pessoas</a:t>
            </a:r>
            <a:endParaRPr lang="pt-BR" dirty="0"/>
          </a:p>
        </p:txBody>
      </p:sp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pt-BR" dirty="0" smtClean="0"/>
              <a:t>Colaborador(a) e Organização – Atuação em conjuntos para o alcance dos objetivos.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imagem ampliada de páginas em um livro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Título 33"/>
          <p:cNvSpPr>
            <a:spLocks noGrp="1"/>
          </p:cNvSpPr>
          <p:nvPr>
            <p:ph type="title"/>
          </p:nvPr>
        </p:nvSpPr>
        <p:spPr>
          <a:xfrm>
            <a:off x="4474378" y="1643732"/>
            <a:ext cx="6592824" cy="2799480"/>
          </a:xfrm>
        </p:spPr>
        <p:txBody>
          <a:bodyPr rtlCol="0"/>
          <a:lstStyle/>
          <a:p>
            <a:pPr algn="ctr" rtl="0"/>
            <a:r>
              <a:rPr lang="pt-BR" sz="5000" b="1" dirty="0" smtClean="0"/>
              <a:t>Treinamento e desenvolvimento de pessoal</a:t>
            </a:r>
            <a:br>
              <a:rPr lang="pt-BR" sz="5000" b="1" dirty="0" smtClean="0"/>
            </a:br>
            <a:br>
              <a:rPr lang="pt-BR" sz="5000" b="1" dirty="0"/>
            </a:br>
            <a:endParaRPr lang="pt-BR" sz="5000" b="1" dirty="0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idx="1"/>
          </p:nvPr>
        </p:nvSpPr>
        <p:spPr>
          <a:xfrm>
            <a:off x="4612491" y="3368664"/>
            <a:ext cx="6592824" cy="978408"/>
          </a:xfrm>
        </p:spPr>
        <p:txBody>
          <a:bodyPr rtlCol="0"/>
          <a:lstStyle/>
          <a:p>
            <a:pPr algn="just" rtl="0">
              <a:lnSpc>
                <a:spcPct val="150000"/>
              </a:lnSpc>
            </a:pPr>
            <a:r>
              <a:rPr lang="pt-BR" sz="2500" dirty="0" smtClean="0"/>
              <a:t>“ Processo pelo qual a pessoa é preparada para desempenhar de maneira excelente as tarefas específicas do cargo que deve ocupar”</a:t>
            </a:r>
            <a:endParaRPr lang="pt-BR" sz="2500" dirty="0"/>
          </a:p>
        </p:txBody>
      </p:sp>
      <p:grpSp>
        <p:nvGrpSpPr>
          <p:cNvPr id="23" name="Grupo 22" descr="elemento decorativo"/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a Livre: Forma 21"/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8" name="Forma livre: Forma 17"/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6" name="Forma livre: Forma 15"/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4" name="Forma livre: Forma 13"/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livros em uma prateleira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</p:spPr>
      </p:pic>
      <p:grpSp>
        <p:nvGrpSpPr>
          <p:cNvPr id="23" name="Grupo 22" descr="elemento decorativo"/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a livre: Forma 21"/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8" name="Forma livre: Forma 17"/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6" name="Forma livre: Forma 15"/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4" name="Forma livre: Forma 13"/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34" name="Título 33"/>
          <p:cNvSpPr>
            <a:spLocks noGrp="1"/>
          </p:cNvSpPr>
          <p:nvPr>
            <p:ph type="title"/>
          </p:nvPr>
        </p:nvSpPr>
        <p:spPr>
          <a:xfrm>
            <a:off x="2624507" y="870999"/>
            <a:ext cx="6592824" cy="957802"/>
          </a:xfrm>
        </p:spPr>
        <p:txBody>
          <a:bodyPr rtlCol="0"/>
          <a:lstStyle/>
          <a:p>
            <a:pPr algn="ctr" rtl="0"/>
            <a:r>
              <a:rPr lang="pt-BR" sz="4000" b="1" dirty="0" smtClean="0"/>
              <a:t>Treinamento e desenvolvimento de Pessoal</a:t>
            </a:r>
            <a:endParaRPr lang="pt-BR" sz="4000" b="1" dirty="0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idx="1"/>
          </p:nvPr>
        </p:nvSpPr>
        <p:spPr>
          <a:xfrm>
            <a:off x="695459" y="2176530"/>
            <a:ext cx="4146998" cy="3995670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Treinamento </a:t>
            </a:r>
            <a:endPara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 smtClean="0"/>
              <a:t>É orientado no presente;</a:t>
            </a:r>
            <a:endParaRPr lang="pt-BR" sz="1800" dirty="0" smtClean="0"/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 smtClean="0"/>
              <a:t>Foco no cargo atual;</a:t>
            </a:r>
            <a:endParaRPr lang="pt-BR" sz="1800" dirty="0" smtClean="0"/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 smtClean="0"/>
              <a:t>Objetivo: melhorar aquelas habilidade e capacidades relacionadas ao desempenho imediato dos cargos.</a:t>
            </a:r>
            <a:endParaRPr lang="pt-BR" sz="1800" dirty="0" smtClean="0"/>
          </a:p>
          <a:p>
            <a:pPr algn="just" rtl="0">
              <a:lnSpc>
                <a:spcPct val="150000"/>
              </a:lnSpc>
            </a:pPr>
            <a:r>
              <a:rPr lang="pt-BR" sz="1800" dirty="0" smtClean="0"/>
              <a:t>Ex. </a:t>
            </a:r>
            <a:r>
              <a:rPr lang="pt-BR" sz="1800" b="1" dirty="0" smtClean="0"/>
              <a:t>Curso</a:t>
            </a:r>
            <a:r>
              <a:rPr lang="pt-BR" sz="1800" dirty="0" smtClean="0"/>
              <a:t> – Aplicação imediata - Presente</a:t>
            </a:r>
            <a:endParaRPr lang="pt-BR" sz="1800" dirty="0"/>
          </a:p>
          <a:p>
            <a:pPr algn="just" rtl="0">
              <a:lnSpc>
                <a:spcPct val="150000"/>
              </a:lnSpc>
            </a:pPr>
            <a:endParaRPr lang="pt-BR" sz="1800" dirty="0"/>
          </a:p>
        </p:txBody>
      </p:sp>
      <p:sp>
        <p:nvSpPr>
          <p:cNvPr id="11" name="Espaço Reservado para Texto 34"/>
          <p:cNvSpPr txBox="1"/>
          <p:nvPr/>
        </p:nvSpPr>
        <p:spPr>
          <a:xfrm>
            <a:off x="6443729" y="2474354"/>
            <a:ext cx="4146998" cy="3995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b="1" dirty="0" smtClean="0"/>
              <a:t>Desenvolvimento</a:t>
            </a:r>
            <a:endParaRPr lang="pt-BR" sz="2200" b="1" dirty="0" smtClean="0"/>
          </a:p>
          <a:p>
            <a:pPr algn="ctr"/>
            <a:endParaRPr lang="pt-B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Foco nos cargos a serem ocupados futuramente na organização;</a:t>
            </a:r>
            <a:endParaRPr lang="pt-B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Novas habilidades e capacidades que serão necessárias.</a:t>
            </a:r>
            <a:endParaRPr lang="pt-BR" sz="1800" dirty="0" smtClean="0"/>
          </a:p>
          <a:p>
            <a:endParaRPr lang="pt-BR" sz="1800" dirty="0" smtClean="0"/>
          </a:p>
          <a:p>
            <a:endParaRPr lang="pt-BR" sz="1800" dirty="0"/>
          </a:p>
          <a:p>
            <a:r>
              <a:rPr lang="pt-BR" sz="1800" dirty="0" smtClean="0"/>
              <a:t>Ex. Curso de Pós-graduação - Futuro</a:t>
            </a:r>
            <a:endParaRPr lang="pt-BR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 descr="Vista aérea de um menino sentado com o laptop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grpSp>
        <p:nvGrpSpPr>
          <p:cNvPr id="11" name="Grupo 10" descr="elemento decorativo"/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/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  <p:sp>
          <p:nvSpPr>
            <p:cNvPr id="9" name="Paralelogramo 8"/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  <p:sp>
          <p:nvSpPr>
            <p:cNvPr id="22" name="Paralelogramo 21"/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44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1" dirty="0" smtClean="0">
                <a:solidFill>
                  <a:schemeClr val="bg1"/>
                </a:solidFill>
              </a:rPr>
            </a:fld>
            <a:endParaRPr lang="pt-BR" sz="1200" noProof="1">
              <a:solidFill>
                <a:schemeClr val="bg1"/>
              </a:solidFill>
            </a:endParaRPr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1"/>
          </p:nvPr>
        </p:nvSpPr>
        <p:spPr>
          <a:xfrm>
            <a:off x="1289086" y="1925114"/>
            <a:ext cx="6087951" cy="3368675"/>
          </a:xfrm>
        </p:spPr>
        <p:txBody>
          <a:bodyPr rtlCol="0"/>
          <a:lstStyle/>
          <a:p>
            <a:pPr algn="ctr" rtl="0"/>
            <a:r>
              <a:rPr lang="pt-BR" sz="2200" noProof="1" smtClean="0"/>
              <a:t>Tipos de mudança de comportamento através do treinamento:</a:t>
            </a:r>
            <a:endParaRPr lang="pt-BR" sz="2200" noProof="1" smtClean="0"/>
          </a:p>
          <a:p>
            <a:pPr algn="ctr" rtl="0"/>
            <a:endParaRPr lang="pt-BR" sz="2200" noProof="1"/>
          </a:p>
          <a:p>
            <a:pPr marL="342900" indent="-3429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b="1" noProof="1" smtClean="0"/>
              <a:t>Transmissão de informação e de conhecimento</a:t>
            </a:r>
            <a:endParaRPr lang="pt-BR" sz="2200" b="1" noProof="1" smtClean="0"/>
          </a:p>
          <a:p>
            <a:pPr marL="342900" indent="-3429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b="1" noProof="1" smtClean="0"/>
              <a:t>Desenvolvimento de habilidades </a:t>
            </a:r>
            <a:endParaRPr lang="pt-BR" sz="2200" b="1" noProof="1" smtClean="0"/>
          </a:p>
          <a:p>
            <a:pPr marL="342900" indent="-3429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b="1" noProof="1" smtClean="0"/>
              <a:t>Desenvolvimento de atitudes </a:t>
            </a:r>
            <a:endParaRPr lang="pt-BR" sz="2200" b="1" noProof="1" smtClean="0"/>
          </a:p>
          <a:p>
            <a:pPr marL="342900" indent="-3429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b="1" noProof="1" smtClean="0"/>
              <a:t>Desenvolvimento de conceitos</a:t>
            </a:r>
            <a:endParaRPr lang="pt-BR" sz="2200" b="1" noProof="1" smtClean="0"/>
          </a:p>
          <a:p>
            <a:pPr rtl="0"/>
            <a:endParaRPr lang="pt-BR" noProof="1" smtClean="0"/>
          </a:p>
          <a:p>
            <a:pPr rtl="0"/>
            <a:endParaRPr lang="pt-BR" noProof="1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5310" y="589696"/>
            <a:ext cx="6891564" cy="830997"/>
          </a:xfrm>
        </p:spPr>
        <p:txBody>
          <a:bodyPr rtlCol="0"/>
          <a:lstStyle/>
          <a:p>
            <a:pPr algn="ctr" rtl="0"/>
            <a:r>
              <a:rPr lang="pt-BR" sz="4000" b="1" noProof="1" smtClean="0"/>
              <a:t>Mudanças de Comportamento</a:t>
            </a:r>
            <a:endParaRPr lang="pt-BR" sz="4000" b="1" noProof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 descr="menino com uma mochila caminhando com uma bicicleta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836125" y="0"/>
            <a:ext cx="5355875" cy="6858000"/>
          </a:xfrm>
        </p:spPr>
      </p:pic>
      <p:grpSp>
        <p:nvGrpSpPr>
          <p:cNvPr id="11" name="Grupo 10" descr="elemento decorativo"/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/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9" name="Paralelogramo 8"/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22" name="Paralelogramo 21"/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7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sz="4000" b="1" dirty="0" smtClean="0"/>
              <a:t>Transmissão de informação e conhecimento</a:t>
            </a:r>
            <a:endParaRPr lang="pt-BR" sz="4000" b="1" dirty="0"/>
          </a:p>
        </p:txBody>
      </p:sp>
      <p:sp>
        <p:nvSpPr>
          <p:cNvPr id="19" name="Espaço Reservado para Texto 22"/>
          <p:cNvSpPr>
            <a:spLocks noGrp="1"/>
          </p:cNvSpPr>
          <p:nvPr>
            <p:ph type="body" sz="quarter" idx="11"/>
          </p:nvPr>
        </p:nvSpPr>
        <p:spPr>
          <a:xfrm>
            <a:off x="387992" y="2187760"/>
            <a:ext cx="7661303" cy="336867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r>
              <a:rPr lang="pt-BR" sz="2200" noProof="1" smtClean="0"/>
              <a:t> Foco no aumento do conhecimento do indivíduo: Informações sobre a organização, produtos/serviços,políticas e diretrizes, regras...</a:t>
            </a:r>
            <a:endParaRPr lang="pt-BR" sz="2200" noProof="1" smtClean="0"/>
          </a:p>
          <a:p>
            <a:pPr algn="ctr" rtl="0">
              <a:lnSpc>
                <a:spcPct val="150000"/>
              </a:lnSpc>
            </a:pPr>
            <a:r>
              <a:rPr lang="pt-BR" sz="2200" noProof="1" smtClean="0"/>
              <a:t>Conhecimento de redação, arquivo, cálculos, formulários,etc.</a:t>
            </a:r>
            <a:endParaRPr lang="pt-BR" sz="2200" noProof="1" smtClean="0"/>
          </a:p>
          <a:p>
            <a:pPr algn="ctr" rtl="0">
              <a:lnSpc>
                <a:spcPct val="150000"/>
              </a:lnSpc>
            </a:pPr>
            <a:r>
              <a:rPr lang="pt-BR" sz="2200" b="1" noProof="1" smtClean="0"/>
              <a:t>Pode ser ministrado em aula </a:t>
            </a:r>
            <a:endParaRPr lang="pt-BR" sz="2200" b="1" noProof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 descr="menino com uma mochila caminhando com uma bicicleta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836125" y="0"/>
            <a:ext cx="5355875" cy="6858000"/>
          </a:xfrm>
        </p:spPr>
      </p:pic>
      <p:grpSp>
        <p:nvGrpSpPr>
          <p:cNvPr id="11" name="Grupo 10" descr="elemento decorativo"/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/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9" name="Paralelogramo 8"/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22" name="Paralelogramo 21"/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7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sz="4000" b="1" dirty="0" smtClean="0"/>
              <a:t>Desenvolvimento de habilidades</a:t>
            </a:r>
            <a:endParaRPr lang="pt-BR" sz="4000" b="1" dirty="0"/>
          </a:p>
        </p:txBody>
      </p:sp>
      <p:sp>
        <p:nvSpPr>
          <p:cNvPr id="19" name="Espaço Reservado para Texto 22"/>
          <p:cNvSpPr>
            <a:spLocks noGrp="1"/>
          </p:cNvSpPr>
          <p:nvPr>
            <p:ph type="body" sz="quarter" idx="11"/>
          </p:nvPr>
        </p:nvSpPr>
        <p:spPr>
          <a:xfrm>
            <a:off x="387992" y="2187760"/>
            <a:ext cx="7661303" cy="3368675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r>
              <a:rPr lang="pt-BR" sz="2200" noProof="1" smtClean="0"/>
              <a:t> Foco na melhora das habilidades e destrezas: Habilitar o colaborador(a) para a execução e operação das tarefas , manejo de equipamentos , máquinas e ferramentas . </a:t>
            </a:r>
            <a:endParaRPr lang="pt-BR" sz="2200" noProof="1" smtClean="0"/>
          </a:p>
          <a:p>
            <a:pPr algn="ctr" rtl="0">
              <a:lnSpc>
                <a:spcPct val="150000"/>
              </a:lnSpc>
            </a:pPr>
            <a:endParaRPr lang="pt-BR" sz="2200" noProof="1"/>
          </a:p>
          <a:p>
            <a:pPr algn="ctr" rtl="0">
              <a:lnSpc>
                <a:spcPct val="150000"/>
              </a:lnSpc>
            </a:pPr>
            <a:r>
              <a:rPr lang="pt-BR" sz="2200" b="1" noProof="1" smtClean="0"/>
              <a:t>Recebem o treinamento no cargo</a:t>
            </a:r>
            <a:endParaRPr lang="pt-BR" sz="2200" b="1" noProof="1" smtClean="0"/>
          </a:p>
          <a:p>
            <a:pPr algn="ctr" rtl="0">
              <a:lnSpc>
                <a:spcPct val="150000"/>
              </a:lnSpc>
            </a:pPr>
            <a:endParaRPr lang="pt-BR" sz="2200" b="1" noProof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 descr="Vista aérea de um menino sentado com o laptop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grpSp>
        <p:nvGrpSpPr>
          <p:cNvPr id="11" name="Grupo 10" descr="elemento decorativo"/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/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  <p:sp>
          <p:nvSpPr>
            <p:cNvPr id="9" name="Paralelogramo 8"/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  <p:sp>
          <p:nvSpPr>
            <p:cNvPr id="22" name="Paralelogramo 21"/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44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1" dirty="0" smtClean="0">
                <a:solidFill>
                  <a:schemeClr val="bg1"/>
                </a:solidFill>
              </a:rPr>
            </a:fld>
            <a:endParaRPr lang="pt-BR" sz="1200" noProof="1">
              <a:solidFill>
                <a:schemeClr val="bg1"/>
              </a:solidFill>
            </a:endParaRPr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1"/>
          </p:nvPr>
        </p:nvSpPr>
        <p:spPr>
          <a:xfrm>
            <a:off x="1488782" y="1873682"/>
            <a:ext cx="6087951" cy="3368675"/>
          </a:xfrm>
        </p:spPr>
        <p:txBody>
          <a:bodyPr rtlCol="0"/>
          <a:lstStyle/>
          <a:p>
            <a:pPr algn="ctr" rtl="0"/>
            <a:endParaRPr lang="pt-BR" sz="2200" noProof="1" smtClean="0"/>
          </a:p>
          <a:p>
            <a:pPr algn="ctr" rtl="0"/>
            <a:r>
              <a:rPr lang="pt-BR" sz="2200" noProof="1" smtClean="0"/>
              <a:t>Desenvolver/ modificar comportamentos:</a:t>
            </a:r>
            <a:endParaRPr lang="pt-BR" sz="2200" noProof="1" smtClean="0"/>
          </a:p>
          <a:p>
            <a:pPr algn="ctr" rtl="0"/>
            <a:endParaRPr lang="pt-BR" sz="2200" noProof="1"/>
          </a:p>
          <a:p>
            <a:pPr marL="342900" indent="-3429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b="1" noProof="1" smtClean="0"/>
              <a:t>Mudanças de atitudes negativas – Favoráveis</a:t>
            </a:r>
            <a:endParaRPr lang="pt-BR" sz="2200" b="1" noProof="1" smtClean="0"/>
          </a:p>
          <a:p>
            <a:pPr marL="342900" indent="-3429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b="1" noProof="1" smtClean="0"/>
              <a:t>Conscientização e sensibilidade com as pessoas – clientes internos e externos</a:t>
            </a:r>
            <a:endParaRPr lang="pt-BR" sz="2200" b="1" noProof="1" smtClean="0"/>
          </a:p>
          <a:p>
            <a:pPr marL="342900" indent="-342900" algn="ct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b="1" noProof="1" smtClean="0"/>
              <a:t>Mudança de hábitos de atendimento</a:t>
            </a:r>
            <a:endParaRPr lang="pt-BR" noProof="1" smtClean="0"/>
          </a:p>
          <a:p>
            <a:pPr rtl="0"/>
            <a:endParaRPr lang="pt-BR" noProof="1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5310" y="589696"/>
            <a:ext cx="6891564" cy="830997"/>
          </a:xfrm>
        </p:spPr>
        <p:txBody>
          <a:bodyPr rtlCol="0"/>
          <a:lstStyle/>
          <a:p>
            <a:pPr algn="ctr" rtl="0"/>
            <a:r>
              <a:rPr lang="pt-BR" sz="4000" b="1" noProof="1" smtClean="0"/>
              <a:t>Desenvolvimento de atitudes</a:t>
            </a:r>
            <a:endParaRPr lang="pt-BR" sz="4000" b="1" noProof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didática</Template>
  <TotalTime>0</TotalTime>
  <Words>3094</Words>
  <Application>WPS Presentation</Application>
  <PresentationFormat>Widescreen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Corbel</vt:lpstr>
      <vt:lpstr>Calibri Light</vt:lpstr>
      <vt:lpstr>Microsoft YaHei</vt:lpstr>
      <vt:lpstr>Arial Unicode MS</vt:lpstr>
      <vt:lpstr>Calibri</vt:lpstr>
      <vt:lpstr>Tema do Office</vt:lpstr>
      <vt:lpstr>GESTÃO DE PESSOAS PROCESSOS DE DESENVOLVER PESSOAS</vt:lpstr>
      <vt:lpstr>Processo de desenvolver pessoas   Capacitar e incrementar o desenvolvimento pessoal e profissional do colaborador (a)  </vt:lpstr>
      <vt:lpstr>Gestão de Pessoas</vt:lpstr>
      <vt:lpstr>Treinamento e desenvolvimento de pessoal  </vt:lpstr>
      <vt:lpstr>Treinamento e desenvolvimento de Pessoal</vt:lpstr>
      <vt:lpstr>Mudanças de Comportamento</vt:lpstr>
      <vt:lpstr>Transmissão de informação e conhecimento</vt:lpstr>
      <vt:lpstr>Desenvolvimento de habilidades</vt:lpstr>
      <vt:lpstr>Desenvolvimento de atitudes</vt:lpstr>
      <vt:lpstr>Desenvolvimento de conceitos</vt:lpstr>
      <vt:lpstr>ETAPAS OU FASES DO PROCESSO DE TREINAMENTO</vt:lpstr>
      <vt:lpstr>ETAPAS OU FASE DO PROCESSO DE TREINAMENTO</vt:lpstr>
      <vt:lpstr>IMPORTANTE!</vt:lpstr>
      <vt:lpstr>Perguntas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usuario</cp:lastModifiedBy>
  <cp:revision>2</cp:revision>
  <dcterms:created xsi:type="dcterms:W3CDTF">2021-05-01T19:11:00Z</dcterms:created>
  <dcterms:modified xsi:type="dcterms:W3CDTF">2021-05-18T22:11:57Z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KSOProductBuildVer">
    <vt:lpwstr>1046-11.2.0.10132</vt:lpwstr>
  </property>
</Properties>
</file>